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C8273-EEF4-46CF-95BB-692CC0628C6B}" type="datetimeFigureOut">
              <a:rPr lang="en-US" smtClean="0"/>
              <a:pPr/>
              <a:t>5/16/2012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2BBCE-30DD-45A1-80FB-F2237E8680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C8273-EEF4-46CF-95BB-692CC0628C6B}" type="datetimeFigureOut">
              <a:rPr lang="en-US" smtClean="0"/>
              <a:pPr/>
              <a:t>5/16/2012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2BBCE-30DD-45A1-80FB-F2237E8680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C8273-EEF4-46CF-95BB-692CC0628C6B}" type="datetimeFigureOut">
              <a:rPr lang="en-US" smtClean="0"/>
              <a:pPr/>
              <a:t>5/16/2012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2BBCE-30DD-45A1-80FB-F2237E8680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C8273-EEF4-46CF-95BB-692CC0628C6B}" type="datetimeFigureOut">
              <a:rPr lang="en-US" smtClean="0"/>
              <a:pPr/>
              <a:t>5/16/2012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2BBCE-30DD-45A1-80FB-F2237E8680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C8273-EEF4-46CF-95BB-692CC0628C6B}" type="datetimeFigureOut">
              <a:rPr lang="en-US" smtClean="0"/>
              <a:pPr/>
              <a:t>5/16/2012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2BBCE-30DD-45A1-80FB-F2237E8680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C8273-EEF4-46CF-95BB-692CC0628C6B}" type="datetimeFigureOut">
              <a:rPr lang="en-US" smtClean="0"/>
              <a:pPr/>
              <a:t>5/16/2012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2BBCE-30DD-45A1-80FB-F2237E8680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C8273-EEF4-46CF-95BB-692CC0628C6B}" type="datetimeFigureOut">
              <a:rPr lang="en-US" smtClean="0"/>
              <a:pPr/>
              <a:t>5/16/2012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2BBCE-30DD-45A1-80FB-F2237E8680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C8273-EEF4-46CF-95BB-692CC0628C6B}" type="datetimeFigureOut">
              <a:rPr lang="en-US" smtClean="0"/>
              <a:pPr/>
              <a:t>5/16/2012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2BBCE-30DD-45A1-80FB-F2237E8680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C8273-EEF4-46CF-95BB-692CC0628C6B}" type="datetimeFigureOut">
              <a:rPr lang="en-US" smtClean="0"/>
              <a:pPr/>
              <a:t>5/16/2012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2BBCE-30DD-45A1-80FB-F2237E8680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C8273-EEF4-46CF-95BB-692CC0628C6B}" type="datetimeFigureOut">
              <a:rPr lang="en-US" smtClean="0"/>
              <a:pPr/>
              <a:t>5/16/2012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2BBCE-30DD-45A1-80FB-F2237E8680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C8273-EEF4-46CF-95BB-692CC0628C6B}" type="datetimeFigureOut">
              <a:rPr lang="en-US" smtClean="0"/>
              <a:pPr/>
              <a:t>5/16/2012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2BBCE-30DD-45A1-80FB-F2237E8680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8C8273-EEF4-46CF-95BB-692CC0628C6B}" type="datetimeFigureOut">
              <a:rPr lang="en-US" smtClean="0"/>
              <a:pPr/>
              <a:t>5/16/2012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22BBCE-30DD-45A1-80FB-F2237E8680A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981200" y="228600"/>
            <a:ext cx="487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YOUTH and FAMILY ENGAGEMENT CONTINUUM*</a:t>
            </a:r>
            <a:endParaRPr lang="en-US" b="1" dirty="0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457200" y="1143000"/>
            <a:ext cx="8229600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590800" y="762000"/>
            <a:ext cx="16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DEVELOPMENT</a:t>
            </a:r>
            <a:endParaRPr lang="en-US" sz="1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685800" y="762000"/>
            <a:ext cx="16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INTERVENTION</a:t>
            </a:r>
            <a:endParaRPr lang="en-US" sz="1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4419600" y="762000"/>
            <a:ext cx="16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LEADERSHIP</a:t>
            </a:r>
            <a:endParaRPr lang="en-US" sz="14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6324600" y="609600"/>
            <a:ext cx="1981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SYSTEMIC</a:t>
            </a:r>
            <a:r>
              <a:rPr lang="en-US" sz="1400" dirty="0" smtClean="0"/>
              <a:t> </a:t>
            </a:r>
            <a:r>
              <a:rPr lang="en-US" sz="1400" b="1" dirty="0" smtClean="0"/>
              <a:t>CHANGE and YF EMPOWERMENT</a:t>
            </a:r>
            <a:endParaRPr lang="en-US" sz="14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381000" y="5486400"/>
            <a:ext cx="1828800" cy="954107"/>
          </a:xfrm>
          <a:prstGeom prst="rect">
            <a:avLst/>
          </a:prstGeom>
          <a:noFill/>
          <a:ln w="19050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Data collection, consultation &amp; informing service delivery</a:t>
            </a:r>
            <a:endParaRPr lang="en-US" sz="14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2362200" y="5486400"/>
            <a:ext cx="1828800" cy="523220"/>
          </a:xfrm>
          <a:prstGeom prst="rect">
            <a:avLst/>
          </a:prstGeom>
          <a:noFill/>
          <a:ln w="19050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Shared decision making</a:t>
            </a:r>
            <a:endParaRPr lang="en-US" sz="14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4343400" y="5486400"/>
            <a:ext cx="1828800" cy="523220"/>
          </a:xfrm>
          <a:prstGeom prst="rect">
            <a:avLst/>
          </a:prstGeom>
          <a:noFill/>
          <a:ln w="19050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Exercising leadership</a:t>
            </a:r>
            <a:r>
              <a:rPr lang="en-US" sz="1400" dirty="0" smtClean="0"/>
              <a:t>	</a:t>
            </a:r>
            <a:endParaRPr lang="en-US" sz="1400" dirty="0"/>
          </a:p>
        </p:txBody>
      </p:sp>
      <p:sp>
        <p:nvSpPr>
          <p:cNvPr id="33" name="TextBox 32"/>
          <p:cNvSpPr txBox="1"/>
          <p:nvPr/>
        </p:nvSpPr>
        <p:spPr>
          <a:xfrm>
            <a:off x="6324600" y="5486400"/>
            <a:ext cx="2362200" cy="954107"/>
          </a:xfrm>
          <a:prstGeom prst="rect">
            <a:avLst/>
          </a:prstGeom>
          <a:noFill/>
          <a:ln w="19050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Changing/institutionalizing fed agency practices and policies to support family partnership</a:t>
            </a:r>
            <a:endParaRPr lang="en-US" sz="1400" b="1" dirty="0"/>
          </a:p>
        </p:txBody>
      </p:sp>
      <p:cxnSp>
        <p:nvCxnSpPr>
          <p:cNvPr id="35" name="Straight Connector 34"/>
          <p:cNvCxnSpPr/>
          <p:nvPr/>
        </p:nvCxnSpPr>
        <p:spPr>
          <a:xfrm rot="5400000">
            <a:off x="-876300" y="3314700"/>
            <a:ext cx="43434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lowchart: Process 8"/>
          <p:cNvSpPr/>
          <p:nvPr/>
        </p:nvSpPr>
        <p:spPr>
          <a:xfrm>
            <a:off x="304800" y="1447800"/>
            <a:ext cx="1905000" cy="3810000"/>
          </a:xfrm>
          <a:prstGeom prst="flowChart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1600" b="1" i="1" u="sng" dirty="0" smtClean="0"/>
              <a:t>Family &amp; Youth Services</a:t>
            </a:r>
          </a:p>
          <a:p>
            <a:pPr algn="ctr"/>
            <a:r>
              <a:rPr lang="en-US" sz="1600" b="1" dirty="0" smtClean="0"/>
              <a:t>Individual, episodic; disconnected outreach</a:t>
            </a:r>
            <a:endParaRPr lang="en-US" sz="1600" b="1" dirty="0"/>
          </a:p>
          <a:p>
            <a:endParaRPr lang="en-US" sz="1600" b="1" i="1" dirty="0" smtClean="0"/>
          </a:p>
          <a:p>
            <a:endParaRPr lang="en-US" sz="1600" b="1" i="1" dirty="0" smtClean="0"/>
          </a:p>
          <a:p>
            <a:pPr>
              <a:buFont typeface="Arial" pitchFamily="34" charset="0"/>
              <a:buChar char="•"/>
            </a:pPr>
            <a:endParaRPr lang="en-US" sz="1600" b="1" i="1" dirty="0" smtClean="0"/>
          </a:p>
          <a:p>
            <a:pPr>
              <a:buFont typeface="Arial" pitchFamily="34" charset="0"/>
              <a:buChar char="•"/>
            </a:pPr>
            <a:r>
              <a:rPr lang="en-US" sz="1200" b="1" dirty="0" smtClean="0"/>
              <a:t>Fed agency requests families evaluate services</a:t>
            </a:r>
          </a:p>
          <a:p>
            <a:endParaRPr lang="en-US" sz="1200" b="1" dirty="0" smtClean="0"/>
          </a:p>
          <a:p>
            <a:pPr>
              <a:buFont typeface="Arial" pitchFamily="34" charset="0"/>
              <a:buChar char="•"/>
            </a:pPr>
            <a:r>
              <a:rPr lang="en-US" sz="1200" b="1" dirty="0" smtClean="0"/>
              <a:t>Ad hoc listening sessions</a:t>
            </a:r>
          </a:p>
          <a:p>
            <a:pPr>
              <a:buFont typeface="Arial" pitchFamily="34" charset="0"/>
              <a:buChar char="•"/>
            </a:pPr>
            <a:endParaRPr lang="en-US" sz="1600" b="1" i="1" dirty="0"/>
          </a:p>
        </p:txBody>
      </p:sp>
      <p:cxnSp>
        <p:nvCxnSpPr>
          <p:cNvPr id="36" name="Straight Connector 35"/>
          <p:cNvCxnSpPr/>
          <p:nvPr/>
        </p:nvCxnSpPr>
        <p:spPr>
          <a:xfrm rot="5400000">
            <a:off x="1104900" y="3314700"/>
            <a:ext cx="43434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rot="5400000">
            <a:off x="3009900" y="3314700"/>
            <a:ext cx="43434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rot="5400000">
            <a:off x="5143500" y="3314700"/>
            <a:ext cx="43434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lowchart: Process 9"/>
          <p:cNvSpPr/>
          <p:nvPr/>
        </p:nvSpPr>
        <p:spPr>
          <a:xfrm>
            <a:off x="2362200" y="1447800"/>
            <a:ext cx="1828800" cy="3810000"/>
          </a:xfrm>
          <a:prstGeom prst="flowChart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1600" b="1" i="1" u="sng" dirty="0" smtClean="0"/>
              <a:t>Family &amp; Youth Development</a:t>
            </a:r>
          </a:p>
          <a:p>
            <a:pPr algn="ctr"/>
            <a:r>
              <a:rPr lang="en-US" sz="1600" b="1" dirty="0" smtClean="0"/>
              <a:t>Prioritizing; including families in program work</a:t>
            </a:r>
            <a:endParaRPr lang="en-US" sz="1600" b="1" dirty="0"/>
          </a:p>
          <a:p>
            <a:endParaRPr lang="en-US" sz="1500" b="1" i="1" dirty="0" smtClean="0"/>
          </a:p>
          <a:p>
            <a:endParaRPr lang="en-US" sz="1500" b="1" dirty="0" smtClean="0"/>
          </a:p>
          <a:p>
            <a:pPr>
              <a:buFont typeface="Arial" pitchFamily="34" charset="0"/>
              <a:buChar char="•"/>
            </a:pPr>
            <a:endParaRPr lang="en-US" sz="1500" b="1" i="1" dirty="0" smtClean="0"/>
          </a:p>
          <a:p>
            <a:pPr>
              <a:buFont typeface="Arial" pitchFamily="34" charset="0"/>
              <a:buChar char="•"/>
            </a:pPr>
            <a:r>
              <a:rPr lang="en-US" sz="1200" b="1" i="1" dirty="0" smtClean="0"/>
              <a:t> </a:t>
            </a:r>
            <a:r>
              <a:rPr lang="en-US" sz="1200" b="1" dirty="0" smtClean="0"/>
              <a:t>Provide comment on publications</a:t>
            </a:r>
          </a:p>
          <a:p>
            <a:pPr>
              <a:buFont typeface="Arial" pitchFamily="34" charset="0"/>
              <a:buChar char="•"/>
            </a:pPr>
            <a:endParaRPr lang="en-US" sz="1200" b="1" i="1" dirty="0" smtClean="0"/>
          </a:p>
          <a:p>
            <a:pPr>
              <a:buFont typeface="Arial" pitchFamily="34" charset="0"/>
              <a:buChar char="•"/>
            </a:pPr>
            <a:r>
              <a:rPr lang="en-US" sz="1200" b="1" dirty="0" smtClean="0">
                <a:solidFill>
                  <a:schemeClr val="tx1"/>
                </a:solidFill>
              </a:rPr>
              <a:t> </a:t>
            </a:r>
            <a:r>
              <a:rPr lang="en-US" sz="1200" b="1" dirty="0" smtClean="0"/>
              <a:t>Membership on grantee advisory board</a:t>
            </a:r>
          </a:p>
          <a:p>
            <a:pPr>
              <a:buFont typeface="Arial" pitchFamily="34" charset="0"/>
              <a:buChar char="•"/>
            </a:pPr>
            <a:endParaRPr lang="en-US" sz="1200" b="1" dirty="0" smtClean="0">
              <a:solidFill>
                <a:schemeClr val="tx1"/>
              </a:solidFill>
            </a:endParaRPr>
          </a:p>
        </p:txBody>
      </p:sp>
      <p:sp>
        <p:nvSpPr>
          <p:cNvPr id="12" name="Flowchart: Process 11"/>
          <p:cNvSpPr/>
          <p:nvPr/>
        </p:nvSpPr>
        <p:spPr>
          <a:xfrm>
            <a:off x="4343400" y="1447800"/>
            <a:ext cx="1828800" cy="3810000"/>
          </a:xfrm>
          <a:prstGeom prst="flowChart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1600" b="1" i="1" u="sng" dirty="0" smtClean="0"/>
              <a:t>Family &amp; Youth Leadership</a:t>
            </a:r>
          </a:p>
          <a:p>
            <a:pPr algn="ctr"/>
            <a:r>
              <a:rPr lang="en-US" sz="1600" b="1" dirty="0" smtClean="0"/>
              <a:t>Require/Monitor family involvement in programs; regular-routine, Department-wide</a:t>
            </a:r>
            <a:endParaRPr lang="en-US" sz="1600" b="1" dirty="0"/>
          </a:p>
          <a:p>
            <a:endParaRPr lang="en-US" sz="1600" b="1" i="1" dirty="0" smtClean="0"/>
          </a:p>
          <a:p>
            <a:pPr>
              <a:buFont typeface="Arial" pitchFamily="34" charset="0"/>
              <a:buChar char="•"/>
            </a:pPr>
            <a:r>
              <a:rPr lang="en-US" sz="1200" b="1" dirty="0" smtClean="0"/>
              <a:t>Co-participation in presentations or trainings</a:t>
            </a:r>
          </a:p>
          <a:p>
            <a:pPr>
              <a:buFont typeface="Arial" pitchFamily="34" charset="0"/>
              <a:buChar char="•"/>
            </a:pPr>
            <a:endParaRPr lang="en-US" sz="1200" b="1" i="1" dirty="0" smtClean="0"/>
          </a:p>
          <a:p>
            <a:pPr>
              <a:buFont typeface="Arial" pitchFamily="34" charset="0"/>
              <a:buChar char="•"/>
            </a:pPr>
            <a:r>
              <a:rPr lang="en-US" sz="1200" b="1" i="1" dirty="0" smtClean="0"/>
              <a:t> </a:t>
            </a:r>
            <a:r>
              <a:rPr lang="en-US" sz="1200" b="1" dirty="0" smtClean="0"/>
              <a:t>Agency supports peer-to-peer network/ advocacy work</a:t>
            </a:r>
          </a:p>
          <a:p>
            <a:pPr>
              <a:buFont typeface="Arial" pitchFamily="34" charset="0"/>
              <a:buChar char="•"/>
            </a:pPr>
            <a:endParaRPr lang="en-US" sz="1200" b="1" i="1" dirty="0" smtClean="0"/>
          </a:p>
          <a:p>
            <a:pPr>
              <a:buFont typeface="Arial" pitchFamily="34" charset="0"/>
              <a:buChar char="•"/>
            </a:pPr>
            <a:r>
              <a:rPr lang="en-US" sz="1200" b="1" dirty="0" smtClean="0"/>
              <a:t>Membership on grantee governance board</a:t>
            </a:r>
          </a:p>
        </p:txBody>
      </p:sp>
      <p:sp>
        <p:nvSpPr>
          <p:cNvPr id="13" name="Flowchart: Process 12"/>
          <p:cNvSpPr/>
          <p:nvPr/>
        </p:nvSpPr>
        <p:spPr>
          <a:xfrm>
            <a:off x="6324600" y="1447800"/>
            <a:ext cx="2209800" cy="3810000"/>
          </a:xfrm>
          <a:prstGeom prst="flowChart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1600" b="1" i="1" u="sng" dirty="0" smtClean="0"/>
              <a:t>Family &amp; Youth Engagement &amp; Partnership</a:t>
            </a:r>
          </a:p>
          <a:p>
            <a:pPr algn="ctr"/>
            <a:r>
              <a:rPr lang="en-US" sz="1600" b="1" dirty="0" smtClean="0"/>
              <a:t>Cross-Agency, Formal</a:t>
            </a:r>
          </a:p>
          <a:p>
            <a:pPr algn="ctr"/>
            <a:endParaRPr lang="en-US" sz="1600" b="1" dirty="0"/>
          </a:p>
          <a:p>
            <a:pPr>
              <a:buFont typeface="Arial" pitchFamily="34" charset="0"/>
              <a:buChar char="•"/>
            </a:pPr>
            <a:endParaRPr lang="en-US" sz="1200" b="1" i="1" dirty="0" smtClean="0"/>
          </a:p>
          <a:p>
            <a:pPr>
              <a:buFont typeface="Arial" pitchFamily="34" charset="0"/>
              <a:buChar char="•"/>
            </a:pPr>
            <a:r>
              <a:rPr lang="en-US" sz="1200" b="1" dirty="0" smtClean="0"/>
              <a:t>Agency procedures for partnering with families/youth</a:t>
            </a:r>
          </a:p>
          <a:p>
            <a:endParaRPr lang="en-US" sz="1200" b="1" i="1" dirty="0" smtClean="0"/>
          </a:p>
          <a:p>
            <a:pPr>
              <a:buFont typeface="Arial" pitchFamily="34" charset="0"/>
              <a:buChar char="•"/>
            </a:pPr>
            <a:r>
              <a:rPr lang="en-US" sz="1200" b="1" dirty="0" smtClean="0"/>
              <a:t>Family participation in research and creation of resources for youth &amp; families</a:t>
            </a:r>
          </a:p>
          <a:p>
            <a:pPr>
              <a:buFont typeface="Arial" pitchFamily="34" charset="0"/>
              <a:buChar char="•"/>
            </a:pPr>
            <a:endParaRPr lang="en-US" sz="1200" b="1" dirty="0" smtClean="0"/>
          </a:p>
          <a:p>
            <a:pPr>
              <a:buFont typeface="Arial" pitchFamily="34" charset="0"/>
              <a:buChar char="•"/>
            </a:pPr>
            <a:r>
              <a:rPr lang="en-US" sz="1200" b="1" dirty="0" smtClean="0"/>
              <a:t>Serve as peer reviewers</a:t>
            </a:r>
          </a:p>
          <a:p>
            <a:pPr>
              <a:buFont typeface="Arial" pitchFamily="34" charset="0"/>
              <a:buChar char="•"/>
            </a:pPr>
            <a:endParaRPr lang="en-US" sz="1200" b="1" dirty="0" smtClean="0"/>
          </a:p>
          <a:p>
            <a:pPr>
              <a:buFont typeface="Arial" pitchFamily="34" charset="0"/>
              <a:buChar char="•"/>
            </a:pPr>
            <a:r>
              <a:rPr lang="en-US" sz="1200" b="1" dirty="0" smtClean="0"/>
              <a:t>Staff position for family/youth representative</a:t>
            </a:r>
          </a:p>
          <a:p>
            <a:endParaRPr lang="en-US" sz="1200" b="1" dirty="0" smtClean="0"/>
          </a:p>
        </p:txBody>
      </p:sp>
      <p:sp>
        <p:nvSpPr>
          <p:cNvPr id="39" name="TextBox 38"/>
          <p:cNvSpPr txBox="1"/>
          <p:nvPr/>
        </p:nvSpPr>
        <p:spPr>
          <a:xfrm>
            <a:off x="3581400" y="6581001"/>
            <a:ext cx="510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*Adapted from the Funders’ Collaborative on Youth Organizing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1330</TotalTime>
  <Words>156</Words>
  <Application>Microsoft Office PowerPoint</Application>
  <PresentationFormat>On-screen Show (4:3)</PresentationFormat>
  <Paragraphs>45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OJP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test</dc:creator>
  <cp:lastModifiedBy>mossoj</cp:lastModifiedBy>
  <cp:revision>121</cp:revision>
  <dcterms:created xsi:type="dcterms:W3CDTF">2011-07-20T20:59:50Z</dcterms:created>
  <dcterms:modified xsi:type="dcterms:W3CDTF">2012-05-16T19:51:22Z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