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tags/tag29.xml" ContentType="application/vnd.openxmlformats-officedocument.presentationml.tags+xml"/>
  <Override PartName="/ppt/tags/tag38.xml" ContentType="application/vnd.openxmlformats-officedocument.presentationml.tags+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34.xml" ContentType="application/vnd.openxmlformats-officedocument.presentationml.tags+xml"/>
  <Override PartName="/ppt/tags/tag43.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tags/tag3.xml" ContentType="application/vnd.openxmlformats-officedocument.presentationml.tags+xml"/>
  <Override PartName="/ppt/tags/tag39.xml" ContentType="application/vnd.openxmlformats-officedocument.presentationml.tags+xml"/>
  <Override PartName="/ppt/presentation.xml" ContentType="application/vnd.openxmlformats-officedocument.presentationml.presentation.main+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Default Extension="vml" ContentType="application/vnd.openxmlformats-officedocument.vmlDrawing"/>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8"/>
  </p:notesMasterIdLst>
  <p:sldIdLst>
    <p:sldId id="256" r:id="rId2"/>
    <p:sldId id="273" r:id="rId3"/>
    <p:sldId id="274" r:id="rId4"/>
    <p:sldId id="279" r:id="rId5"/>
    <p:sldId id="275" r:id="rId6"/>
    <p:sldId id="281" r:id="rId7"/>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Garamond" pitchFamily="18" charset="0"/>
        <a:ea typeface="ＭＳ Ｐゴシック" charset="-128"/>
        <a:cs typeface="+mn-cs"/>
      </a:defRPr>
    </a:lvl1pPr>
    <a:lvl2pPr marL="457200" algn="l" rtl="0" fontAlgn="base">
      <a:spcBef>
        <a:spcPct val="0"/>
      </a:spcBef>
      <a:spcAft>
        <a:spcPct val="0"/>
      </a:spcAft>
      <a:defRPr kern="1200">
        <a:solidFill>
          <a:schemeClr val="tx1"/>
        </a:solidFill>
        <a:latin typeface="Garamond" pitchFamily="18" charset="0"/>
        <a:ea typeface="ＭＳ Ｐゴシック" charset="-128"/>
        <a:cs typeface="+mn-cs"/>
      </a:defRPr>
    </a:lvl2pPr>
    <a:lvl3pPr marL="914400" algn="l" rtl="0" fontAlgn="base">
      <a:spcBef>
        <a:spcPct val="0"/>
      </a:spcBef>
      <a:spcAft>
        <a:spcPct val="0"/>
      </a:spcAft>
      <a:defRPr kern="1200">
        <a:solidFill>
          <a:schemeClr val="tx1"/>
        </a:solidFill>
        <a:latin typeface="Garamond" pitchFamily="18" charset="0"/>
        <a:ea typeface="ＭＳ Ｐゴシック" charset="-128"/>
        <a:cs typeface="+mn-cs"/>
      </a:defRPr>
    </a:lvl3pPr>
    <a:lvl4pPr marL="1371600" algn="l" rtl="0" fontAlgn="base">
      <a:spcBef>
        <a:spcPct val="0"/>
      </a:spcBef>
      <a:spcAft>
        <a:spcPct val="0"/>
      </a:spcAft>
      <a:defRPr kern="1200">
        <a:solidFill>
          <a:schemeClr val="tx1"/>
        </a:solidFill>
        <a:latin typeface="Garamond" pitchFamily="18" charset="0"/>
        <a:ea typeface="ＭＳ Ｐゴシック" charset="-128"/>
        <a:cs typeface="+mn-cs"/>
      </a:defRPr>
    </a:lvl4pPr>
    <a:lvl5pPr marL="1828800" algn="l" rtl="0" fontAlgn="base">
      <a:spcBef>
        <a:spcPct val="0"/>
      </a:spcBef>
      <a:spcAft>
        <a:spcPct val="0"/>
      </a:spcAft>
      <a:defRPr kern="1200">
        <a:solidFill>
          <a:schemeClr val="tx1"/>
        </a:solidFill>
        <a:latin typeface="Garamond" pitchFamily="18" charset="0"/>
        <a:ea typeface="ＭＳ Ｐゴシック" charset="-128"/>
        <a:cs typeface="+mn-cs"/>
      </a:defRPr>
    </a:lvl5pPr>
    <a:lvl6pPr marL="2286000" algn="l" defTabSz="914400" rtl="0" eaLnBrk="1" latinLnBrk="0" hangingPunct="1">
      <a:defRPr kern="1200">
        <a:solidFill>
          <a:schemeClr val="tx1"/>
        </a:solidFill>
        <a:latin typeface="Garamond" pitchFamily="18" charset="0"/>
        <a:ea typeface="ＭＳ Ｐゴシック" charset="-128"/>
        <a:cs typeface="+mn-cs"/>
      </a:defRPr>
    </a:lvl6pPr>
    <a:lvl7pPr marL="2743200" algn="l" defTabSz="914400" rtl="0" eaLnBrk="1" latinLnBrk="0" hangingPunct="1">
      <a:defRPr kern="1200">
        <a:solidFill>
          <a:schemeClr val="tx1"/>
        </a:solidFill>
        <a:latin typeface="Garamond" pitchFamily="18" charset="0"/>
        <a:ea typeface="ＭＳ Ｐゴシック" charset="-128"/>
        <a:cs typeface="+mn-cs"/>
      </a:defRPr>
    </a:lvl7pPr>
    <a:lvl8pPr marL="3200400" algn="l" defTabSz="914400" rtl="0" eaLnBrk="1" latinLnBrk="0" hangingPunct="1">
      <a:defRPr kern="1200">
        <a:solidFill>
          <a:schemeClr val="tx1"/>
        </a:solidFill>
        <a:latin typeface="Garamond" pitchFamily="18" charset="0"/>
        <a:ea typeface="ＭＳ Ｐゴシック" charset="-128"/>
        <a:cs typeface="+mn-cs"/>
      </a:defRPr>
    </a:lvl8pPr>
    <a:lvl9pPr marL="3657600" algn="l" defTabSz="914400" rtl="0" eaLnBrk="1" latinLnBrk="0" hangingPunct="1">
      <a:defRPr kern="1200">
        <a:solidFill>
          <a:schemeClr val="tx1"/>
        </a:solidFill>
        <a:latin typeface="Garamond" pitchFamily="18"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DDDDDD"/>
    <a:srgbClr val="C0C0C0"/>
    <a:srgbClr val="003366"/>
    <a:srgbClr val="990000"/>
    <a:srgbClr val="66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0401" autoAdjust="0"/>
  </p:normalViewPr>
  <p:slideViewPr>
    <p:cSldViewPr snapToGrid="0">
      <p:cViewPr>
        <p:scale>
          <a:sx n="90" d="100"/>
          <a:sy n="90" d="100"/>
        </p:scale>
        <p:origin x="-594"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2766" y="-114"/>
      </p:cViewPr>
      <p:guideLst>
        <p:guide orient="horz" pos="2928"/>
        <p:guide pos="2167"/>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82913"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dirty="0">
                <a:latin typeface="Arial" charset="0"/>
                <a:ea typeface="+mn-ea"/>
              </a:defRPr>
            </a:lvl1pPr>
          </a:lstStyle>
          <a:p>
            <a:pPr>
              <a:defRPr/>
            </a:pPr>
            <a:endParaRPr lang="en-US"/>
          </a:p>
        </p:txBody>
      </p:sp>
      <p:sp>
        <p:nvSpPr>
          <p:cNvPr id="25603" name="Rectangle 3"/>
          <p:cNvSpPr>
            <a:spLocks noGrp="1" noChangeArrowheads="1"/>
          </p:cNvSpPr>
          <p:nvPr>
            <p:ph type="dt" idx="1"/>
          </p:nvPr>
        </p:nvSpPr>
        <p:spPr bwMode="auto">
          <a:xfrm>
            <a:off x="3897313" y="0"/>
            <a:ext cx="2982912"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dirty="0">
                <a:latin typeface="Arial" charset="0"/>
                <a:ea typeface="+mn-ea"/>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a:effectLst/>
        </p:spPr>
      </p:sp>
      <p:sp>
        <p:nvSpPr>
          <p:cNvPr id="25605" name="Rectangle 5"/>
          <p:cNvSpPr>
            <a:spLocks noGrp="1" noChangeArrowheads="1"/>
          </p:cNvSpPr>
          <p:nvPr>
            <p:ph type="body" sz="quarter" idx="3"/>
          </p:nvPr>
        </p:nvSpPr>
        <p:spPr bwMode="auto">
          <a:xfrm>
            <a:off x="688975" y="4416425"/>
            <a:ext cx="5503863" cy="4183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606" name="Rectangle 6"/>
          <p:cNvSpPr>
            <a:spLocks noGrp="1" noChangeArrowheads="1"/>
          </p:cNvSpPr>
          <p:nvPr>
            <p:ph type="ftr" sz="quarter" idx="4"/>
          </p:nvPr>
        </p:nvSpPr>
        <p:spPr bwMode="auto">
          <a:xfrm>
            <a:off x="0" y="8829675"/>
            <a:ext cx="2982913"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dirty="0">
                <a:latin typeface="Arial" charset="0"/>
                <a:ea typeface="+mn-ea"/>
              </a:defRPr>
            </a:lvl1pPr>
          </a:lstStyle>
          <a:p>
            <a:pPr>
              <a:defRPr/>
            </a:pPr>
            <a:endParaRPr lang="en-US"/>
          </a:p>
        </p:txBody>
      </p:sp>
      <p:sp>
        <p:nvSpPr>
          <p:cNvPr id="25607" name="Rectangle 7"/>
          <p:cNvSpPr>
            <a:spLocks noGrp="1" noChangeArrowheads="1"/>
          </p:cNvSpPr>
          <p:nvPr>
            <p:ph type="sldNum" sz="quarter" idx="5"/>
          </p:nvPr>
        </p:nvSpPr>
        <p:spPr bwMode="auto">
          <a:xfrm>
            <a:off x="3897313" y="8829675"/>
            <a:ext cx="2982912"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atin typeface="Arial" charset="0"/>
                <a:ea typeface="+mn-ea"/>
              </a:defRPr>
            </a:lvl1pPr>
          </a:lstStyle>
          <a:p>
            <a:pPr>
              <a:defRPr/>
            </a:pPr>
            <a:fld id="{D8B9A97D-202A-4039-8EEB-EC7D3CBFCB5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miter lim="800000"/>
            <a:headEnd/>
            <a:tailEnd/>
          </a:ln>
        </p:spPr>
        <p:txBody>
          <a:bodyPr/>
          <a:lstStyle/>
          <a:p>
            <a:fld id="{D29D237F-C15F-4E75-8929-1A83E9FF409B}" type="slidenum">
              <a:rPr lang="en-US" smtClean="0">
                <a:latin typeface="Arial" pitchFamily="34" charset="0"/>
                <a:ea typeface="ＭＳ Ｐゴシック" charset="-128"/>
              </a:rPr>
              <a:pPr/>
              <a:t>1</a:t>
            </a:fld>
            <a:endParaRPr lang="en-US" smtClean="0">
              <a:latin typeface="Arial" pitchFamily="34" charset="0"/>
              <a:ea typeface="ＭＳ Ｐゴシック" charset="-128"/>
            </a:endParaRPr>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miter lim="800000"/>
            <a:headEnd/>
            <a:tailEnd/>
          </a:ln>
        </p:spPr>
        <p:txBody>
          <a:bodyPr/>
          <a:lstStyle/>
          <a:p>
            <a:fld id="{3E279BAD-DA0D-46CB-BA49-1FF1130B7EC6}" type="slidenum">
              <a:rPr lang="en-US" smtClean="0">
                <a:latin typeface="Arial" pitchFamily="34" charset="0"/>
                <a:ea typeface="ＭＳ Ｐゴシック" charset="-128"/>
              </a:rPr>
              <a:pPr/>
              <a:t>2</a:t>
            </a:fld>
            <a:endParaRPr lang="en-US" smtClean="0">
              <a:latin typeface="Arial" pitchFamily="34" charset="0"/>
              <a:ea typeface="ＭＳ Ｐゴシック" charset="-128"/>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dirty="0" smtClean="0">
                <a:latin typeface="Arial" pitchFamily="34" charset="0"/>
              </a:rPr>
              <a:t>To conclude this morning’s presentation, we wanted to synthesize the results  of the working groups’ efforts, identify any gaps in our Outreach efforts and discuss how we’d like to bridge the gaps going forward.</a:t>
            </a:r>
          </a:p>
          <a:p>
            <a:pPr eaLnBrk="1" hangingPunct="1"/>
            <a:endParaRPr lang="en-US" dirty="0" smtClean="0">
              <a:latin typeface="Arial" pitchFamily="34" charset="0"/>
            </a:endParaRPr>
          </a:p>
          <a:p>
            <a:pPr eaLnBrk="1" hangingPunct="1"/>
            <a:r>
              <a:rPr lang="en-US" dirty="0" smtClean="0">
                <a:latin typeface="Arial" pitchFamily="34" charset="0"/>
              </a:rPr>
              <a:t>Our initial Outreach efforts to date, we’ve reached nearly 250 stakeholders.</a:t>
            </a:r>
          </a:p>
          <a:p>
            <a:pPr eaLnBrk="1" hangingPunct="1"/>
            <a:endParaRPr lang="en-US" dirty="0" smtClean="0">
              <a:latin typeface="Arial" pitchFamily="34" charset="0"/>
            </a:endParaRPr>
          </a:p>
          <a:p>
            <a:pPr eaLnBrk="1" hangingPunct="1"/>
            <a:r>
              <a:rPr lang="en-US" dirty="0" smtClean="0">
                <a:latin typeface="Arial" pitchFamily="34" charset="0"/>
              </a:rPr>
              <a:t>We’ve reached more than 80 non-profits, with a heavy focus on youth-serving organizations and 30 philanthropic organizations, including several funding </a:t>
            </a:r>
            <a:r>
              <a:rPr lang="en-US" dirty="0" err="1" smtClean="0">
                <a:latin typeface="Arial" pitchFamily="34" charset="0"/>
              </a:rPr>
              <a:t>collaboratives</a:t>
            </a:r>
            <a:r>
              <a:rPr lang="en-US" dirty="0" smtClean="0">
                <a:latin typeface="Arial" pitchFamily="34" charset="0"/>
              </a:rPr>
              <a:t>.  We’ve also engaged more than 50 education or credentialing entities, including several universities and community colleges, 40 business leaders and several federal and state government representatives.</a:t>
            </a:r>
          </a:p>
          <a:p>
            <a:pPr eaLnBrk="1" hangingPunct="1"/>
            <a:endParaRPr lang="en-US" dirty="0" smtClean="0">
              <a:latin typeface="Arial" pitchFamily="34" charset="0"/>
            </a:endParaRPr>
          </a:p>
          <a:p>
            <a:pPr eaLnBrk="1" hangingPunct="1"/>
            <a:r>
              <a:rPr lang="en-US" dirty="0" smtClean="0">
                <a:latin typeface="Arial" pitchFamily="34" charset="0"/>
              </a:rPr>
              <a:t>Going forward we’ll continue to engage stakeholders, with a particular focus on business and education leaders.  We’ll also expand our outreach to more broadly engage government leaders at the local, state and federal level.</a:t>
            </a:r>
          </a:p>
          <a:p>
            <a:pPr eaLnBrk="1" hangingPunct="1"/>
            <a:endParaRPr lang="en-US" dirty="0" smtClean="0">
              <a:latin typeface="Arial" pitchFamily="34" charset="0"/>
            </a:endParaRPr>
          </a:p>
          <a:p>
            <a:pPr eaLnBrk="1" hangingPunct="1"/>
            <a:r>
              <a:rPr lang="en-US" dirty="0" smtClean="0">
                <a:latin typeface="Arial" pitchFamily="34" charset="0"/>
              </a:rPr>
              <a:t>Of course, we'll keep our focus on engaging youth and youth-serving organizations throughout our work, including faith-based organizations with effective  youth-development programs. </a:t>
            </a:r>
          </a:p>
          <a:p>
            <a:pPr eaLnBrk="1" hangingPunct="1"/>
            <a:endParaRPr lang="en-US"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miter lim="800000"/>
            <a:headEnd/>
            <a:tailEnd/>
          </a:ln>
        </p:spPr>
        <p:txBody>
          <a:bodyPr/>
          <a:lstStyle/>
          <a:p>
            <a:fld id="{A8E0A769-832F-44A1-8D6C-55D5243BE188}" type="slidenum">
              <a:rPr lang="en-US" smtClean="0">
                <a:latin typeface="Arial" pitchFamily="34" charset="0"/>
                <a:ea typeface="ＭＳ Ｐゴシック" charset="-128"/>
              </a:rPr>
              <a:pPr/>
              <a:t>3</a:t>
            </a:fld>
            <a:endParaRPr lang="en-US" smtClean="0">
              <a:latin typeface="Arial" pitchFamily="34" charset="0"/>
              <a:ea typeface="ＭＳ Ｐゴシック" charset="-128"/>
            </a:endParaRP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lvl="1" eaLnBrk="1" hangingPunct="1">
              <a:lnSpc>
                <a:spcPct val="80000"/>
              </a:lnSpc>
            </a:pPr>
            <a:r>
              <a:rPr lang="en-US" smtClean="0">
                <a:latin typeface="Arial" pitchFamily="34" charset="0"/>
              </a:rPr>
              <a:t>Engaged over 250 stakeholders in listening sessions</a:t>
            </a:r>
          </a:p>
          <a:p>
            <a:pPr lvl="1" eaLnBrk="1" hangingPunct="1">
              <a:lnSpc>
                <a:spcPct val="80000"/>
              </a:lnSpc>
            </a:pPr>
            <a:r>
              <a:rPr lang="en-US" smtClean="0">
                <a:latin typeface="Arial" pitchFamily="34" charset="0"/>
              </a:rPr>
              <a:t>Prevention and Intervention</a:t>
            </a:r>
          </a:p>
          <a:p>
            <a:pPr lvl="2" eaLnBrk="1" hangingPunct="1">
              <a:lnSpc>
                <a:spcPct val="80000"/>
              </a:lnSpc>
            </a:pPr>
            <a:r>
              <a:rPr lang="en-US" smtClean="0">
                <a:latin typeface="Arial" pitchFamily="34" charset="0"/>
              </a:rPr>
              <a:t>Improvements to systems that fail youth and lead to the point of disconnection (e.g., foster care, education, juvenile justice) </a:t>
            </a:r>
          </a:p>
          <a:p>
            <a:pPr lvl="2" eaLnBrk="1" hangingPunct="1">
              <a:lnSpc>
                <a:spcPct val="80000"/>
              </a:lnSpc>
            </a:pPr>
            <a:r>
              <a:rPr lang="en-US" smtClean="0">
                <a:latin typeface="Arial" pitchFamily="34" charset="0"/>
              </a:rPr>
              <a:t>Involvement of caring adults, including parents and guardians, when possible, mentors, positive role models and peer support</a:t>
            </a:r>
          </a:p>
          <a:p>
            <a:pPr lvl="1" eaLnBrk="1" hangingPunct="1">
              <a:lnSpc>
                <a:spcPct val="80000"/>
              </a:lnSpc>
            </a:pPr>
            <a:r>
              <a:rPr lang="en-US" smtClean="0">
                <a:latin typeface="Arial" pitchFamily="34" charset="0"/>
              </a:rPr>
              <a:t>Programs</a:t>
            </a:r>
          </a:p>
          <a:p>
            <a:pPr lvl="2" eaLnBrk="1" hangingPunct="1">
              <a:lnSpc>
                <a:spcPct val="80000"/>
              </a:lnSpc>
            </a:pPr>
            <a:r>
              <a:rPr lang="en-US" smtClean="0">
                <a:latin typeface="Arial" pitchFamily="34" charset="0"/>
              </a:rPr>
              <a:t>Holistic programs, or network of services, that address full range of needs, with additional “seats” (capacity) in existing programs that work </a:t>
            </a:r>
          </a:p>
          <a:p>
            <a:pPr lvl="2" eaLnBrk="1" hangingPunct="1">
              <a:lnSpc>
                <a:spcPct val="80000"/>
              </a:lnSpc>
            </a:pPr>
            <a:r>
              <a:rPr lang="en-US" smtClean="0">
                <a:latin typeface="Arial" pitchFamily="34" charset="0"/>
              </a:rPr>
              <a:t>Multiple pathways to success, including a variety of on-ramps and re-entry pathways that meet young people “where they are”</a:t>
            </a:r>
          </a:p>
          <a:p>
            <a:pPr lvl="2" eaLnBrk="1" hangingPunct="1">
              <a:lnSpc>
                <a:spcPct val="80000"/>
              </a:lnSpc>
            </a:pPr>
            <a:r>
              <a:rPr lang="en-US" smtClean="0">
                <a:latin typeface="Arial" pitchFamily="34" charset="0"/>
              </a:rPr>
              <a:t>Effective programs that address the needs of those youth performing significantly below grade level at the time they leave the education system (estimated to be up to 70% of “disconnected youth”) </a:t>
            </a:r>
          </a:p>
          <a:p>
            <a:pPr lvl="2" eaLnBrk="1" hangingPunct="1">
              <a:lnSpc>
                <a:spcPct val="80000"/>
              </a:lnSpc>
            </a:pPr>
            <a:r>
              <a:rPr lang="en-US" smtClean="0">
                <a:latin typeface="Arial" pitchFamily="34" charset="0"/>
              </a:rPr>
              <a:t>High-quality, relevant education and job training programs that prepare youth for “real” job opportunities; Better access to relevant work experience</a:t>
            </a:r>
          </a:p>
          <a:p>
            <a:pPr lvl="1" eaLnBrk="1" hangingPunct="1">
              <a:lnSpc>
                <a:spcPct val="80000"/>
              </a:lnSpc>
            </a:pPr>
            <a:r>
              <a:rPr lang="en-US" smtClean="0">
                <a:latin typeface="Arial" pitchFamily="34" charset="0"/>
              </a:rPr>
              <a:t>Communication</a:t>
            </a:r>
          </a:p>
          <a:p>
            <a:pPr lvl="2" eaLnBrk="1" hangingPunct="1">
              <a:lnSpc>
                <a:spcPct val="80000"/>
              </a:lnSpc>
            </a:pPr>
            <a:r>
              <a:rPr lang="en-US" smtClean="0">
                <a:latin typeface="Arial" pitchFamily="34" charset="0"/>
              </a:rPr>
              <a:t>Expanded outreach to increase young people’s awareness of programs that work</a:t>
            </a:r>
          </a:p>
          <a:p>
            <a:pPr lvl="2" eaLnBrk="1" hangingPunct="1">
              <a:lnSpc>
                <a:spcPct val="80000"/>
              </a:lnSpc>
            </a:pPr>
            <a:r>
              <a:rPr lang="en-US" smtClean="0">
                <a:latin typeface="Arial" pitchFamily="34" charset="0"/>
              </a:rPr>
              <a:t>Elimination of stereotypes that surround“disconnected youth”; Messaging that reinforces youth as assets</a:t>
            </a:r>
          </a:p>
          <a:p>
            <a:pPr marL="115888" indent="-115888" eaLnBrk="1" hangingPunct="1"/>
            <a:endParaRPr lang="en-US" smtClean="0">
              <a:latin typeface="Arial" pitchFamily="34" charset="0"/>
            </a:endParaRPr>
          </a:p>
          <a:p>
            <a:pPr marL="115888" indent="-115888"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p:spPr>
        <p:txBody>
          <a:bodyPr/>
          <a:lstStyle/>
          <a:p>
            <a:pPr eaLnBrk="1" hangingPunct="1">
              <a:spcBef>
                <a:spcPct val="0"/>
              </a:spcBef>
            </a:pPr>
            <a:endParaRPr lang="en-US" smtClean="0">
              <a:latin typeface="Arial" pitchFamily="34" charset="0"/>
              <a:ea typeface="ＭＳ Ｐゴシック" charset="-128"/>
            </a:endParaRPr>
          </a:p>
        </p:txBody>
      </p:sp>
      <p:sp>
        <p:nvSpPr>
          <p:cNvPr id="12292" name="Slide Number Placeholder 3"/>
          <p:cNvSpPr>
            <a:spLocks noGrp="1"/>
          </p:cNvSpPr>
          <p:nvPr>
            <p:ph type="sldNum" sz="quarter" idx="5"/>
          </p:nvPr>
        </p:nvSpPr>
        <p:spPr>
          <a:noFill/>
          <a:ln>
            <a:miter lim="800000"/>
            <a:headEnd/>
            <a:tailEnd/>
          </a:ln>
        </p:spPr>
        <p:txBody>
          <a:bodyPr/>
          <a:lstStyle/>
          <a:p>
            <a:fld id="{A33E0DC9-7CB7-4624-B149-5BBAF45617B2}" type="slidenum">
              <a:rPr lang="en-US" smtClean="0">
                <a:latin typeface="Arial" pitchFamily="34" charset="0"/>
                <a:ea typeface="ＭＳ Ｐゴシック" charset="-128"/>
              </a:rPr>
              <a:pPr/>
              <a:t>4</a:t>
            </a:fld>
            <a:endParaRPr lang="en-US" smtClean="0">
              <a:latin typeface="Arial" pitchFamily="34" charset="0"/>
              <a:ea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miter lim="800000"/>
            <a:headEnd/>
            <a:tailEnd/>
          </a:ln>
        </p:spPr>
        <p:txBody>
          <a:bodyPr/>
          <a:lstStyle/>
          <a:p>
            <a:fld id="{CBC8D4D1-3E84-4593-A749-DC6CFE76B3AB}" type="slidenum">
              <a:rPr lang="en-US" smtClean="0">
                <a:latin typeface="Arial" pitchFamily="34" charset="0"/>
                <a:ea typeface="ＭＳ Ｐゴシック" charset="-128"/>
              </a:rPr>
              <a:pPr/>
              <a:t>5</a:t>
            </a:fld>
            <a:endParaRPr lang="en-US" smtClean="0">
              <a:latin typeface="Arial" pitchFamily="34" charset="0"/>
              <a:ea typeface="ＭＳ Ｐゴシック" charset="-128"/>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lvl="1" eaLnBrk="1" hangingPunct="1">
              <a:lnSpc>
                <a:spcPct val="90000"/>
              </a:lnSpc>
            </a:pPr>
            <a:r>
              <a:rPr lang="en-US" dirty="0" smtClean="0">
                <a:latin typeface="Arial" pitchFamily="34" charset="0"/>
              </a:rPr>
              <a:t>Programs and systems that serve youth are necessary but not sufficient</a:t>
            </a:r>
          </a:p>
          <a:p>
            <a:pPr lvl="1" eaLnBrk="1" hangingPunct="1">
              <a:lnSpc>
                <a:spcPct val="90000"/>
              </a:lnSpc>
            </a:pPr>
            <a:endParaRPr lang="en-US" dirty="0" smtClean="0">
              <a:latin typeface="Arial" pitchFamily="34" charset="0"/>
            </a:endParaRPr>
          </a:p>
          <a:p>
            <a:pPr lvl="1" eaLnBrk="1" hangingPunct="1">
              <a:lnSpc>
                <a:spcPct val="90000"/>
              </a:lnSpc>
            </a:pPr>
            <a:r>
              <a:rPr lang="en-US" dirty="0" smtClean="0">
                <a:latin typeface="Arial" pitchFamily="34" charset="0"/>
              </a:rPr>
              <a:t>The Council can highlight and identify strategies that address the needs of youth</a:t>
            </a:r>
          </a:p>
          <a:p>
            <a:pPr lvl="1" eaLnBrk="1" hangingPunct="1">
              <a:lnSpc>
                <a:spcPct val="90000"/>
              </a:lnSpc>
            </a:pPr>
            <a:endParaRPr lang="en-US" dirty="0" smtClean="0">
              <a:latin typeface="Arial" pitchFamily="34" charset="0"/>
            </a:endParaRPr>
          </a:p>
          <a:p>
            <a:pPr lvl="1" eaLnBrk="1" hangingPunct="1">
              <a:lnSpc>
                <a:spcPct val="90000"/>
              </a:lnSpc>
            </a:pPr>
            <a:r>
              <a:rPr lang="en-US" dirty="0" smtClean="0">
                <a:latin typeface="Arial" pitchFamily="34" charset="0"/>
              </a:rPr>
              <a:t>Communication is a key area in which the Council can add value by bringing visibility to this population, highlighting youth as assets, communicating “why I care” to key stakeholders, leveraging the local voices of youth</a:t>
            </a:r>
          </a:p>
          <a:p>
            <a:pPr lvl="1" eaLnBrk="1" hangingPunct="1">
              <a:lnSpc>
                <a:spcPct val="90000"/>
              </a:lnSpc>
            </a:pPr>
            <a:endParaRPr lang="en-US" dirty="0" smtClean="0">
              <a:latin typeface="Arial" pitchFamily="34" charset="0"/>
            </a:endParaRPr>
          </a:p>
          <a:p>
            <a:pPr lvl="1" eaLnBrk="1" hangingPunct="1">
              <a:lnSpc>
                <a:spcPct val="90000"/>
              </a:lnSpc>
            </a:pPr>
            <a:r>
              <a:rPr lang="en-US" dirty="0" smtClean="0">
                <a:latin typeface="Arial" pitchFamily="34" charset="0"/>
              </a:rPr>
              <a:t>Creating systemic linkage between education/credentialing and workforce needs is a key component of youth employability.  </a:t>
            </a:r>
          </a:p>
          <a:p>
            <a:pPr lvl="1" eaLnBrk="1" hangingPunct="1">
              <a:lnSpc>
                <a:spcPct val="90000"/>
              </a:lnSpc>
            </a:pPr>
            <a:endParaRPr lang="en-US" dirty="0" smtClean="0">
              <a:latin typeface="Arial" pitchFamily="34" charset="0"/>
            </a:endParaRPr>
          </a:p>
          <a:p>
            <a:pPr lvl="1" eaLnBrk="1" hangingPunct="1">
              <a:lnSpc>
                <a:spcPct val="90000"/>
              </a:lnSpc>
            </a:pPr>
            <a:r>
              <a:rPr lang="en-US" dirty="0" smtClean="0">
                <a:latin typeface="Arial" pitchFamily="34" charset="0"/>
              </a:rPr>
              <a:t>Multi-agency engagement and policy????</a:t>
            </a:r>
          </a:p>
          <a:p>
            <a:pPr eaLnBrk="1" hangingPunct="1"/>
            <a:endParaRPr 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54000"/>
            <a:ext cx="2135187" cy="62499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54000"/>
            <a:ext cx="6253163" cy="62499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198563"/>
            <a:ext cx="4194175" cy="5305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8563"/>
            <a:ext cx="4194175" cy="5305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1625" y="254000"/>
            <a:ext cx="854075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1625" y="1198563"/>
            <a:ext cx="8540750" cy="5305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8"/>
          <p:cNvPicPr>
            <a:picLocks noChangeAspect="1" noChangeArrowheads="1"/>
          </p:cNvPicPr>
          <p:nvPr userDrawn="1"/>
        </p:nvPicPr>
        <p:blipFill>
          <a:blip r:embed="rId13" cstate="print"/>
          <a:srcRect/>
          <a:stretch>
            <a:fillRect/>
          </a:stretch>
        </p:blipFill>
        <p:spPr bwMode="auto">
          <a:xfrm>
            <a:off x="0" y="0"/>
            <a:ext cx="9144000" cy="315913"/>
          </a:xfrm>
          <a:prstGeom prst="rect">
            <a:avLst/>
          </a:prstGeom>
          <a:noFill/>
          <a:ln w="9525">
            <a:noFill/>
            <a:miter lim="800000"/>
            <a:headEnd/>
            <a:tailEnd/>
          </a:ln>
          <a:effectLst/>
        </p:spPr>
      </p:pic>
      <p:pic>
        <p:nvPicPr>
          <p:cNvPr id="1029" name="Picture 9"/>
          <p:cNvPicPr>
            <a:picLocks noChangeAspect="1" noChangeArrowheads="1"/>
          </p:cNvPicPr>
          <p:nvPr userDrawn="1"/>
        </p:nvPicPr>
        <p:blipFill>
          <a:blip r:embed="rId14" cstate="print"/>
          <a:srcRect/>
          <a:stretch>
            <a:fillRect/>
          </a:stretch>
        </p:blipFill>
        <p:spPr bwMode="auto">
          <a:xfrm>
            <a:off x="0" y="6503988"/>
            <a:ext cx="9144000" cy="354012"/>
          </a:xfrm>
          <a:prstGeom prst="rect">
            <a:avLst/>
          </a:prstGeom>
          <a:noFill/>
          <a:ln w="9525">
            <a:noFill/>
            <a:miter lim="800000"/>
            <a:headEnd/>
            <a:tailEnd/>
          </a:ln>
          <a:effectLst/>
        </p:spPr>
      </p:pic>
      <p:sp>
        <p:nvSpPr>
          <p:cNvPr id="1030" name="Rectangle 10"/>
          <p:cNvSpPr>
            <a:spLocks noChangeArrowheads="1"/>
          </p:cNvSpPr>
          <p:nvPr userDrawn="1"/>
        </p:nvSpPr>
        <p:spPr bwMode="auto">
          <a:xfrm>
            <a:off x="8991600" y="0"/>
            <a:ext cx="152400" cy="6861175"/>
          </a:xfrm>
          <a:prstGeom prst="rect">
            <a:avLst/>
          </a:prstGeom>
          <a:solidFill>
            <a:srgbClr val="99CCFF"/>
          </a:solidFill>
          <a:ln w="9525">
            <a:noFill/>
            <a:miter lim="800000"/>
            <a:headEnd/>
            <a:tailEnd/>
          </a:ln>
          <a:effectLst/>
        </p:spPr>
        <p:txBody>
          <a:bodyPr wrap="none" anchor="ctr"/>
          <a:lstStyle/>
          <a:p>
            <a:endParaRPr lang="en-US"/>
          </a:p>
        </p:txBody>
      </p:sp>
      <p:sp>
        <p:nvSpPr>
          <p:cNvPr id="1031" name="Rectangle 11"/>
          <p:cNvSpPr>
            <a:spLocks noChangeArrowheads="1"/>
          </p:cNvSpPr>
          <p:nvPr userDrawn="1"/>
        </p:nvSpPr>
        <p:spPr bwMode="auto">
          <a:xfrm>
            <a:off x="0" y="0"/>
            <a:ext cx="152400" cy="6858000"/>
          </a:xfrm>
          <a:prstGeom prst="rect">
            <a:avLst/>
          </a:prstGeom>
          <a:solidFill>
            <a:srgbClr val="99CCFF"/>
          </a:solidFill>
          <a:ln w="9525">
            <a:noFill/>
            <a:miter lim="800000"/>
            <a:headEnd/>
            <a:tailEnd/>
          </a:ln>
          <a:effectLst/>
        </p:spPr>
        <p:txBody>
          <a:bodyPr wrap="none" anchor="ctr"/>
          <a:lstStyle/>
          <a:p>
            <a:endParaRPr lang="en-US"/>
          </a:p>
        </p:txBody>
      </p:sp>
      <p:pic>
        <p:nvPicPr>
          <p:cNvPr id="1032" name="Picture 6" descr="thinline"/>
          <p:cNvPicPr preferRelativeResize="0">
            <a:picLocks noChangeArrowheads="1"/>
          </p:cNvPicPr>
          <p:nvPr userDrawn="1"/>
        </p:nvPicPr>
        <p:blipFill>
          <a:blip r:embed="rId15" cstate="print"/>
          <a:srcRect/>
          <a:stretch>
            <a:fillRect/>
          </a:stretch>
        </p:blipFill>
        <p:spPr bwMode="auto">
          <a:xfrm>
            <a:off x="523875" y="1062038"/>
            <a:ext cx="7997825" cy="19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rgbClr val="990000"/>
          </a:solidFill>
          <a:latin typeface="+mj-lt"/>
          <a:ea typeface="+mj-ea"/>
          <a:cs typeface="+mj-cs"/>
        </a:defRPr>
      </a:lvl1pPr>
      <a:lvl2pPr algn="ctr" rtl="0" eaLnBrk="0" fontAlgn="base" hangingPunct="0">
        <a:spcBef>
          <a:spcPct val="0"/>
        </a:spcBef>
        <a:spcAft>
          <a:spcPct val="0"/>
        </a:spcAft>
        <a:defRPr sz="4400">
          <a:solidFill>
            <a:srgbClr val="990000"/>
          </a:solidFill>
          <a:latin typeface="Garamond" pitchFamily="18" charset="0"/>
          <a:ea typeface="ＭＳ Ｐゴシック" charset="-128"/>
        </a:defRPr>
      </a:lvl2pPr>
      <a:lvl3pPr algn="ctr" rtl="0" eaLnBrk="0" fontAlgn="base" hangingPunct="0">
        <a:spcBef>
          <a:spcPct val="0"/>
        </a:spcBef>
        <a:spcAft>
          <a:spcPct val="0"/>
        </a:spcAft>
        <a:defRPr sz="4400">
          <a:solidFill>
            <a:srgbClr val="990000"/>
          </a:solidFill>
          <a:latin typeface="Garamond" pitchFamily="18" charset="0"/>
          <a:ea typeface="ＭＳ Ｐゴシック" charset="-128"/>
        </a:defRPr>
      </a:lvl3pPr>
      <a:lvl4pPr algn="ctr" rtl="0" eaLnBrk="0" fontAlgn="base" hangingPunct="0">
        <a:spcBef>
          <a:spcPct val="0"/>
        </a:spcBef>
        <a:spcAft>
          <a:spcPct val="0"/>
        </a:spcAft>
        <a:defRPr sz="4400">
          <a:solidFill>
            <a:srgbClr val="990000"/>
          </a:solidFill>
          <a:latin typeface="Garamond" pitchFamily="18" charset="0"/>
          <a:ea typeface="ＭＳ Ｐゴシック" charset="-128"/>
        </a:defRPr>
      </a:lvl4pPr>
      <a:lvl5pPr algn="ctr" rtl="0" eaLnBrk="0" fontAlgn="base" hangingPunct="0">
        <a:spcBef>
          <a:spcPct val="0"/>
        </a:spcBef>
        <a:spcAft>
          <a:spcPct val="0"/>
        </a:spcAft>
        <a:defRPr sz="4400">
          <a:solidFill>
            <a:srgbClr val="990000"/>
          </a:solidFill>
          <a:latin typeface="Garamond" pitchFamily="18" charset="0"/>
          <a:ea typeface="ＭＳ Ｐゴシック" charset="-128"/>
        </a:defRPr>
      </a:lvl5pPr>
      <a:lvl6pPr marL="457200" algn="ctr" rtl="0" fontAlgn="base">
        <a:spcBef>
          <a:spcPct val="0"/>
        </a:spcBef>
        <a:spcAft>
          <a:spcPct val="0"/>
        </a:spcAft>
        <a:defRPr sz="4400">
          <a:solidFill>
            <a:srgbClr val="990000"/>
          </a:solidFill>
          <a:latin typeface="Garamond" pitchFamily="18" charset="0"/>
          <a:ea typeface="ＭＳ Ｐゴシック" charset="-128"/>
        </a:defRPr>
      </a:lvl6pPr>
      <a:lvl7pPr marL="914400" algn="ctr" rtl="0" fontAlgn="base">
        <a:spcBef>
          <a:spcPct val="0"/>
        </a:spcBef>
        <a:spcAft>
          <a:spcPct val="0"/>
        </a:spcAft>
        <a:defRPr sz="4400">
          <a:solidFill>
            <a:srgbClr val="990000"/>
          </a:solidFill>
          <a:latin typeface="Garamond" pitchFamily="18" charset="0"/>
          <a:ea typeface="ＭＳ Ｐゴシック" charset="-128"/>
        </a:defRPr>
      </a:lvl7pPr>
      <a:lvl8pPr marL="1371600" algn="ctr" rtl="0" fontAlgn="base">
        <a:spcBef>
          <a:spcPct val="0"/>
        </a:spcBef>
        <a:spcAft>
          <a:spcPct val="0"/>
        </a:spcAft>
        <a:defRPr sz="4400">
          <a:solidFill>
            <a:srgbClr val="990000"/>
          </a:solidFill>
          <a:latin typeface="Garamond" pitchFamily="18" charset="0"/>
          <a:ea typeface="ＭＳ Ｐゴシック" charset="-128"/>
        </a:defRPr>
      </a:lvl8pPr>
      <a:lvl9pPr marL="1828800" algn="ctr" rtl="0" fontAlgn="base">
        <a:spcBef>
          <a:spcPct val="0"/>
        </a:spcBef>
        <a:spcAft>
          <a:spcPct val="0"/>
        </a:spcAft>
        <a:defRPr sz="4400">
          <a:solidFill>
            <a:srgbClr val="990000"/>
          </a:solidFill>
          <a:latin typeface="Garamond" pitchFamily="18" charset="0"/>
          <a:ea typeface="ＭＳ Ｐゴシック" charset="-128"/>
        </a:defRPr>
      </a:lvl9pPr>
    </p:titleStyle>
    <p:bodyStyle>
      <a:lvl1pPr marL="342900" indent="-342900" algn="l" rtl="0" eaLnBrk="0" fontAlgn="base" hangingPunct="0">
        <a:spcBef>
          <a:spcPct val="20000"/>
        </a:spcBef>
        <a:spcAft>
          <a:spcPct val="0"/>
        </a:spcAft>
        <a:defRPr sz="2400">
          <a:solidFill>
            <a:srgbClr val="990000"/>
          </a:solidFill>
          <a:latin typeface="+mn-lt"/>
          <a:ea typeface="+mn-ea"/>
          <a:cs typeface="+mn-cs"/>
        </a:defRPr>
      </a:lvl1pPr>
      <a:lvl2pPr marL="742950" indent="-285750" algn="l" rtl="0" eaLnBrk="0" fontAlgn="base" hangingPunct="0">
        <a:spcBef>
          <a:spcPct val="20000"/>
        </a:spcBef>
        <a:spcAft>
          <a:spcPct val="0"/>
        </a:spcAft>
        <a:buBlip>
          <a:blip r:embed="rId16"/>
        </a:buBlip>
        <a:defRPr sz="2200">
          <a:solidFill>
            <a:srgbClr val="003366"/>
          </a:solidFill>
          <a:latin typeface="+mn-lt"/>
          <a:ea typeface="+mn-ea"/>
        </a:defRPr>
      </a:lvl2pPr>
      <a:lvl3pPr marL="1143000" indent="-228600" algn="l" rtl="0" eaLnBrk="0" fontAlgn="base" hangingPunct="0">
        <a:spcBef>
          <a:spcPct val="20000"/>
        </a:spcBef>
        <a:spcAft>
          <a:spcPct val="0"/>
        </a:spcAft>
        <a:buChar char="•"/>
        <a:defRPr sz="2000">
          <a:solidFill>
            <a:srgbClr val="003366"/>
          </a:solidFill>
          <a:latin typeface="+mn-lt"/>
          <a:ea typeface="+mn-ea"/>
        </a:defRPr>
      </a:lvl3pPr>
      <a:lvl4pPr marL="1600200" indent="-228600" algn="l" rtl="0" eaLnBrk="0" fontAlgn="base" hangingPunct="0">
        <a:spcBef>
          <a:spcPct val="20000"/>
        </a:spcBef>
        <a:spcAft>
          <a:spcPct val="0"/>
        </a:spcAft>
        <a:buFont typeface="Arial" pitchFamily="34" charset="0"/>
        <a:buChar char="»"/>
        <a:defRPr>
          <a:solidFill>
            <a:srgbClr val="5177A3"/>
          </a:solidFill>
          <a:latin typeface="+mn-lt"/>
          <a:ea typeface="+mn-ea"/>
        </a:defRPr>
      </a:lvl4pPr>
      <a:lvl5pPr marL="2057400" indent="-228600" algn="l" rtl="0" eaLnBrk="0" fontAlgn="base" hangingPunct="0">
        <a:spcBef>
          <a:spcPct val="20000"/>
        </a:spcBef>
        <a:spcAft>
          <a:spcPct val="0"/>
        </a:spcAft>
        <a:buFont typeface="Arial" pitchFamily="34" charset="0"/>
        <a:buChar char="­"/>
        <a:defRPr>
          <a:solidFill>
            <a:srgbClr val="5177A3"/>
          </a:solidFill>
          <a:latin typeface="+mn-lt"/>
          <a:ea typeface="+mn-ea"/>
        </a:defRPr>
      </a:lvl5pPr>
      <a:lvl6pPr marL="2514600" indent="-228600" algn="l" rtl="0" fontAlgn="base">
        <a:spcBef>
          <a:spcPct val="20000"/>
        </a:spcBef>
        <a:spcAft>
          <a:spcPct val="0"/>
        </a:spcAft>
        <a:buFont typeface="Arial" charset="0"/>
        <a:buChar char="­"/>
        <a:defRPr>
          <a:solidFill>
            <a:srgbClr val="5177A3"/>
          </a:solidFill>
          <a:latin typeface="+mn-lt"/>
          <a:ea typeface="+mn-ea"/>
        </a:defRPr>
      </a:lvl6pPr>
      <a:lvl7pPr marL="2971800" indent="-228600" algn="l" rtl="0" fontAlgn="base">
        <a:spcBef>
          <a:spcPct val="20000"/>
        </a:spcBef>
        <a:spcAft>
          <a:spcPct val="0"/>
        </a:spcAft>
        <a:buFont typeface="Arial" charset="0"/>
        <a:buChar char="­"/>
        <a:defRPr>
          <a:solidFill>
            <a:srgbClr val="5177A3"/>
          </a:solidFill>
          <a:latin typeface="+mn-lt"/>
          <a:ea typeface="+mn-ea"/>
        </a:defRPr>
      </a:lvl7pPr>
      <a:lvl8pPr marL="3429000" indent="-228600" algn="l" rtl="0" fontAlgn="base">
        <a:spcBef>
          <a:spcPct val="20000"/>
        </a:spcBef>
        <a:spcAft>
          <a:spcPct val="0"/>
        </a:spcAft>
        <a:buFont typeface="Arial" charset="0"/>
        <a:buChar char="­"/>
        <a:defRPr>
          <a:solidFill>
            <a:srgbClr val="5177A3"/>
          </a:solidFill>
          <a:latin typeface="+mn-lt"/>
          <a:ea typeface="+mn-ea"/>
        </a:defRPr>
      </a:lvl8pPr>
      <a:lvl9pPr marL="3886200" indent="-228600" algn="l" rtl="0" fontAlgn="base">
        <a:spcBef>
          <a:spcPct val="20000"/>
        </a:spcBef>
        <a:spcAft>
          <a:spcPct val="0"/>
        </a:spcAft>
        <a:buFont typeface="Arial" charset="0"/>
        <a:buChar char="­"/>
        <a:defRPr>
          <a:solidFill>
            <a:srgbClr val="5177A3"/>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3" Type="http://schemas.openxmlformats.org/officeDocument/2006/relationships/tags" Target="../tags/tag12.xml"/><Relationship Id="rId18" Type="http://schemas.openxmlformats.org/officeDocument/2006/relationships/tags" Target="../tags/tag17.xml"/><Relationship Id="rId26" Type="http://schemas.openxmlformats.org/officeDocument/2006/relationships/tags" Target="../tags/tag25.xml"/><Relationship Id="rId39" Type="http://schemas.openxmlformats.org/officeDocument/2006/relationships/tags" Target="../tags/tag38.xml"/><Relationship Id="rId3" Type="http://schemas.openxmlformats.org/officeDocument/2006/relationships/tags" Target="../tags/tag2.xml"/><Relationship Id="rId21" Type="http://schemas.openxmlformats.org/officeDocument/2006/relationships/tags" Target="../tags/tag20.xml"/><Relationship Id="rId34" Type="http://schemas.openxmlformats.org/officeDocument/2006/relationships/tags" Target="../tags/tag33.xml"/><Relationship Id="rId42" Type="http://schemas.openxmlformats.org/officeDocument/2006/relationships/tags" Target="../tags/tag41.xml"/><Relationship Id="rId47" Type="http://schemas.openxmlformats.org/officeDocument/2006/relationships/oleObject" Target="../embeddings/oleObject1.bin"/><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5" Type="http://schemas.openxmlformats.org/officeDocument/2006/relationships/tags" Target="../tags/tag24.xml"/><Relationship Id="rId33" Type="http://schemas.openxmlformats.org/officeDocument/2006/relationships/tags" Target="../tags/tag32.xml"/><Relationship Id="rId38" Type="http://schemas.openxmlformats.org/officeDocument/2006/relationships/tags" Target="../tags/tag37.xml"/><Relationship Id="rId46" Type="http://schemas.openxmlformats.org/officeDocument/2006/relationships/notesSlide" Target="../notesSlides/notesSlide4.xml"/><Relationship Id="rId2" Type="http://schemas.openxmlformats.org/officeDocument/2006/relationships/tags" Target="../tags/tag1.xml"/><Relationship Id="rId16" Type="http://schemas.openxmlformats.org/officeDocument/2006/relationships/tags" Target="../tags/tag15.xml"/><Relationship Id="rId20" Type="http://schemas.openxmlformats.org/officeDocument/2006/relationships/tags" Target="../tags/tag19.xml"/><Relationship Id="rId29" Type="http://schemas.openxmlformats.org/officeDocument/2006/relationships/tags" Target="../tags/tag28.xml"/><Relationship Id="rId41" Type="http://schemas.openxmlformats.org/officeDocument/2006/relationships/tags" Target="../tags/tag40.xml"/><Relationship Id="rId1" Type="http://schemas.openxmlformats.org/officeDocument/2006/relationships/vmlDrawing" Target="../drawings/vmlDrawing1.vml"/><Relationship Id="rId6" Type="http://schemas.openxmlformats.org/officeDocument/2006/relationships/tags" Target="../tags/tag5.xml"/><Relationship Id="rId11" Type="http://schemas.openxmlformats.org/officeDocument/2006/relationships/tags" Target="../tags/tag10.xml"/><Relationship Id="rId24" Type="http://schemas.openxmlformats.org/officeDocument/2006/relationships/tags" Target="../tags/tag23.xml"/><Relationship Id="rId32" Type="http://schemas.openxmlformats.org/officeDocument/2006/relationships/tags" Target="../tags/tag31.xml"/><Relationship Id="rId37" Type="http://schemas.openxmlformats.org/officeDocument/2006/relationships/tags" Target="../tags/tag36.xml"/><Relationship Id="rId40" Type="http://schemas.openxmlformats.org/officeDocument/2006/relationships/tags" Target="../tags/tag39.xml"/><Relationship Id="rId45" Type="http://schemas.openxmlformats.org/officeDocument/2006/relationships/slideLayout" Target="../slideLayouts/slideLayout7.xml"/><Relationship Id="rId5" Type="http://schemas.openxmlformats.org/officeDocument/2006/relationships/tags" Target="../tags/tag4.xml"/><Relationship Id="rId15" Type="http://schemas.openxmlformats.org/officeDocument/2006/relationships/tags" Target="../tags/tag14.xml"/><Relationship Id="rId23" Type="http://schemas.openxmlformats.org/officeDocument/2006/relationships/tags" Target="../tags/tag22.xml"/><Relationship Id="rId28" Type="http://schemas.openxmlformats.org/officeDocument/2006/relationships/tags" Target="../tags/tag27.xml"/><Relationship Id="rId36" Type="http://schemas.openxmlformats.org/officeDocument/2006/relationships/tags" Target="../tags/tag35.xml"/><Relationship Id="rId49" Type="http://schemas.openxmlformats.org/officeDocument/2006/relationships/image" Target="../media/image8.jpeg"/><Relationship Id="rId10" Type="http://schemas.openxmlformats.org/officeDocument/2006/relationships/tags" Target="../tags/tag9.xml"/><Relationship Id="rId19" Type="http://schemas.openxmlformats.org/officeDocument/2006/relationships/tags" Target="../tags/tag18.xml"/><Relationship Id="rId31" Type="http://schemas.openxmlformats.org/officeDocument/2006/relationships/tags" Target="../tags/tag30.xml"/><Relationship Id="rId44" Type="http://schemas.openxmlformats.org/officeDocument/2006/relationships/tags" Target="../tags/tag43.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tags" Target="../tags/tag21.xml"/><Relationship Id="rId27" Type="http://schemas.openxmlformats.org/officeDocument/2006/relationships/tags" Target="../tags/tag26.xml"/><Relationship Id="rId30" Type="http://schemas.openxmlformats.org/officeDocument/2006/relationships/tags" Target="../tags/tag29.xml"/><Relationship Id="rId35" Type="http://schemas.openxmlformats.org/officeDocument/2006/relationships/tags" Target="../tags/tag34.xml"/><Relationship Id="rId43" Type="http://schemas.openxmlformats.org/officeDocument/2006/relationships/tags" Target="../tags/tag42.xml"/><Relationship Id="rId48" Type="http://schemas.openxmlformats.org/officeDocument/2006/relationships/image" Target="../media/image7.jpeg"/><Relationship Id="rId8" Type="http://schemas.openxmlformats.org/officeDocument/2006/relationships/tags" Target="../tags/tag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l="1854"/>
          <a:stretch>
            <a:fillRect/>
          </a:stretch>
        </p:blipFill>
        <p:spPr bwMode="auto">
          <a:xfrm>
            <a:off x="166688" y="1079500"/>
            <a:ext cx="8824912" cy="3956050"/>
          </a:xfrm>
          <a:prstGeom prst="rect">
            <a:avLst/>
          </a:prstGeom>
          <a:noFill/>
          <a:ln w="9525">
            <a:noFill/>
            <a:miter lim="800000"/>
            <a:headEnd/>
            <a:tailEnd/>
          </a:ln>
        </p:spPr>
      </p:pic>
      <p:sp>
        <p:nvSpPr>
          <p:cNvPr id="2051" name="TextBox 3"/>
          <p:cNvSpPr txBox="1">
            <a:spLocks noChangeArrowheads="1"/>
          </p:cNvSpPr>
          <p:nvPr/>
        </p:nvSpPr>
        <p:spPr bwMode="auto">
          <a:xfrm>
            <a:off x="1773238" y="4376738"/>
            <a:ext cx="5332412" cy="1384300"/>
          </a:xfrm>
          <a:prstGeom prst="rect">
            <a:avLst/>
          </a:prstGeom>
          <a:noFill/>
          <a:ln w="9525">
            <a:noFill/>
            <a:miter lim="800000"/>
            <a:headEnd/>
            <a:tailEnd/>
          </a:ln>
        </p:spPr>
        <p:txBody>
          <a:bodyPr>
            <a:spAutoFit/>
          </a:bodyPr>
          <a:lstStyle/>
          <a:p>
            <a:pPr algn="ctr" defTabSz="457200">
              <a:spcAft>
                <a:spcPts val="1200"/>
              </a:spcAft>
            </a:pPr>
            <a:r>
              <a:rPr lang="en-US" sz="2800" b="1">
                <a:solidFill>
                  <a:srgbClr val="990000"/>
                </a:solidFill>
              </a:rPr>
              <a:t>Coordinating Council on Juvenile Justice and Delinquency Prevention </a:t>
            </a:r>
          </a:p>
        </p:txBody>
      </p:sp>
      <p:sp>
        <p:nvSpPr>
          <p:cNvPr id="2052" name="TextBox 5"/>
          <p:cNvSpPr txBox="1">
            <a:spLocks noChangeArrowheads="1"/>
          </p:cNvSpPr>
          <p:nvPr/>
        </p:nvSpPr>
        <p:spPr bwMode="auto">
          <a:xfrm>
            <a:off x="1931988" y="439738"/>
            <a:ext cx="5332412" cy="461962"/>
          </a:xfrm>
          <a:prstGeom prst="rect">
            <a:avLst/>
          </a:prstGeom>
          <a:noFill/>
          <a:ln w="9525">
            <a:noFill/>
            <a:miter lim="800000"/>
            <a:headEnd/>
            <a:tailEnd/>
          </a:ln>
        </p:spPr>
        <p:txBody>
          <a:bodyPr>
            <a:spAutoFit/>
          </a:bodyPr>
          <a:lstStyle/>
          <a:p>
            <a:pPr algn="ctr" defTabSz="457200"/>
            <a:r>
              <a:rPr lang="en-US" sz="2400">
                <a:solidFill>
                  <a:srgbClr val="990000"/>
                </a:solidFill>
              </a:rPr>
              <a:t>October 21, 2011</a:t>
            </a:r>
          </a:p>
        </p:txBody>
      </p:sp>
      <p:sp>
        <p:nvSpPr>
          <p:cNvPr id="2053" name="Rectangle 10"/>
          <p:cNvSpPr>
            <a:spLocks noChangeArrowheads="1"/>
          </p:cNvSpPr>
          <p:nvPr/>
        </p:nvSpPr>
        <p:spPr bwMode="auto">
          <a:xfrm>
            <a:off x="8561388" y="198438"/>
            <a:ext cx="330200" cy="889000"/>
          </a:xfrm>
          <a:prstGeom prst="rect">
            <a:avLst/>
          </a:prstGeom>
          <a:solidFill>
            <a:schemeClr val="bg1"/>
          </a:soli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z="2800" b="1" dirty="0" smtClean="0"/>
              <a:t>White House Council for Community Solutions</a:t>
            </a:r>
          </a:p>
        </p:txBody>
      </p:sp>
      <p:sp>
        <p:nvSpPr>
          <p:cNvPr id="3075" name="Rectangle 3"/>
          <p:cNvSpPr>
            <a:spLocks noGrp="1" noChangeArrowheads="1"/>
          </p:cNvSpPr>
          <p:nvPr>
            <p:ph type="body" idx="1"/>
          </p:nvPr>
        </p:nvSpPr>
        <p:spPr>
          <a:xfrm>
            <a:off x="685800" y="1675013"/>
            <a:ext cx="7772400" cy="3917713"/>
          </a:xfrm>
        </p:spPr>
        <p:txBody>
          <a:bodyPr/>
          <a:lstStyle/>
          <a:p>
            <a:pPr>
              <a:buFontTx/>
              <a:buChar char="•"/>
            </a:pPr>
            <a:r>
              <a:rPr lang="en-US" sz="2000" dirty="0" smtClean="0"/>
              <a:t>Established in December 2010 by President Obama</a:t>
            </a:r>
          </a:p>
          <a:p>
            <a:endParaRPr lang="en-US" sz="2000" dirty="0" smtClean="0"/>
          </a:p>
          <a:p>
            <a:pPr>
              <a:buFontTx/>
              <a:buChar char="•"/>
            </a:pPr>
            <a:r>
              <a:rPr lang="en-US" sz="2000" dirty="0" smtClean="0"/>
              <a:t>Comprised of diverse leadership able to connect, convene and catalyze public, private, non-profit and philanthropic sectors nationwide</a:t>
            </a:r>
          </a:p>
          <a:p>
            <a:pPr>
              <a:buFontTx/>
              <a:buChar char="•"/>
            </a:pPr>
            <a:endParaRPr lang="en-US" sz="2000" dirty="0" smtClean="0"/>
          </a:p>
          <a:p>
            <a:pPr>
              <a:buFontTx/>
              <a:buChar char="•"/>
            </a:pPr>
            <a:r>
              <a:rPr lang="en-US" sz="2000" smtClean="0"/>
              <a:t>Council </a:t>
            </a:r>
            <a:r>
              <a:rPr lang="en-US" sz="2000" smtClean="0"/>
              <a:t>to </a:t>
            </a:r>
            <a:r>
              <a:rPr lang="en-US" sz="2000" dirty="0" smtClean="0"/>
              <a:t>identify and promote communities making progress on national priorities to help others learn from their </a:t>
            </a:r>
            <a:r>
              <a:rPr lang="en-US" sz="2000" dirty="0" smtClean="0"/>
              <a:t>successes</a:t>
            </a:r>
            <a:endParaRPr lang="en-US" sz="2000" dirty="0" smtClean="0"/>
          </a:p>
          <a:p>
            <a:endParaRPr lang="en-US" sz="2000" dirty="0" smtClean="0"/>
          </a:p>
          <a:p>
            <a:pPr>
              <a:buFontTx/>
              <a:buChar char="•"/>
            </a:pPr>
            <a:r>
              <a:rPr lang="en-US" sz="2000" dirty="0" smtClean="0"/>
              <a:t>Focus is our shared responsibility to prepare all adolescents and young adults live productive and prosperous lives</a:t>
            </a:r>
          </a:p>
          <a:p>
            <a:pPr>
              <a:buFontTx/>
              <a:buChar char="•"/>
            </a:pPr>
            <a:endParaRPr lang="en-US"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5697" y="254000"/>
            <a:ext cx="8995143" cy="685800"/>
          </a:xfrm>
        </p:spPr>
        <p:txBody>
          <a:bodyPr/>
          <a:lstStyle/>
          <a:p>
            <a:pPr eaLnBrk="1" hangingPunct="1">
              <a:lnSpc>
                <a:spcPct val="80000"/>
              </a:lnSpc>
            </a:pPr>
            <a:r>
              <a:rPr lang="en-US" sz="2800" b="1" dirty="0" smtClean="0"/>
              <a:t>What do young people need to “reconnect” and succeed?</a:t>
            </a:r>
          </a:p>
        </p:txBody>
      </p:sp>
      <p:sp>
        <p:nvSpPr>
          <p:cNvPr id="4099" name="Rectangle 3"/>
          <p:cNvSpPr>
            <a:spLocks noGrp="1" noChangeArrowheads="1"/>
          </p:cNvSpPr>
          <p:nvPr>
            <p:ph type="body" sz="half" idx="1"/>
          </p:nvPr>
        </p:nvSpPr>
        <p:spPr>
          <a:xfrm>
            <a:off x="527050" y="1127125"/>
            <a:ext cx="8202613" cy="5233988"/>
          </a:xfrm>
        </p:spPr>
        <p:txBody>
          <a:bodyPr/>
          <a:lstStyle/>
          <a:p>
            <a:pPr lvl="1" eaLnBrk="1" hangingPunct="1">
              <a:lnSpc>
                <a:spcPct val="80000"/>
              </a:lnSpc>
            </a:pPr>
            <a:r>
              <a:rPr lang="en-US" dirty="0" smtClean="0"/>
              <a:t>Prevention and Intervention</a:t>
            </a:r>
          </a:p>
          <a:p>
            <a:pPr lvl="2" eaLnBrk="1" hangingPunct="1">
              <a:lnSpc>
                <a:spcPct val="80000"/>
              </a:lnSpc>
            </a:pPr>
            <a:r>
              <a:rPr lang="en-US" sz="1800" dirty="0" smtClean="0"/>
              <a:t>Improvements to systems that serve youth</a:t>
            </a:r>
          </a:p>
          <a:p>
            <a:pPr lvl="2" eaLnBrk="1" hangingPunct="1">
              <a:lnSpc>
                <a:spcPct val="80000"/>
              </a:lnSpc>
            </a:pPr>
            <a:r>
              <a:rPr lang="en-US" sz="1800" dirty="0" smtClean="0"/>
              <a:t>Involvement of caring adults</a:t>
            </a:r>
          </a:p>
          <a:p>
            <a:pPr lvl="1" eaLnBrk="1" hangingPunct="1">
              <a:lnSpc>
                <a:spcPct val="80000"/>
              </a:lnSpc>
            </a:pPr>
            <a:endParaRPr lang="en-US" dirty="0" smtClean="0"/>
          </a:p>
          <a:p>
            <a:pPr lvl="1" eaLnBrk="1" hangingPunct="1">
              <a:lnSpc>
                <a:spcPct val="80000"/>
              </a:lnSpc>
            </a:pPr>
            <a:r>
              <a:rPr lang="en-US" dirty="0" smtClean="0"/>
              <a:t>Programs</a:t>
            </a:r>
          </a:p>
          <a:p>
            <a:pPr lvl="2" eaLnBrk="1" hangingPunct="1">
              <a:lnSpc>
                <a:spcPct val="80000"/>
              </a:lnSpc>
            </a:pPr>
            <a:r>
              <a:rPr lang="en-US" sz="1800" dirty="0" smtClean="0"/>
              <a:t>Holistic programs, or network of services</a:t>
            </a:r>
          </a:p>
          <a:p>
            <a:pPr lvl="2" eaLnBrk="1" hangingPunct="1">
              <a:lnSpc>
                <a:spcPct val="80000"/>
              </a:lnSpc>
            </a:pPr>
            <a:r>
              <a:rPr lang="en-US" sz="1800" dirty="0" smtClean="0"/>
              <a:t>Multiple pathways to success</a:t>
            </a:r>
          </a:p>
          <a:p>
            <a:pPr lvl="2" eaLnBrk="1" hangingPunct="1">
              <a:lnSpc>
                <a:spcPct val="80000"/>
              </a:lnSpc>
            </a:pPr>
            <a:r>
              <a:rPr lang="en-US" sz="1800" dirty="0" smtClean="0"/>
              <a:t>Effective programs that address the academic needs of youth </a:t>
            </a:r>
          </a:p>
          <a:p>
            <a:pPr lvl="2" eaLnBrk="1" hangingPunct="1">
              <a:lnSpc>
                <a:spcPct val="80000"/>
              </a:lnSpc>
            </a:pPr>
            <a:r>
              <a:rPr lang="en-US" sz="1800" dirty="0" smtClean="0"/>
              <a:t>High-quality, relevant education and job training programs </a:t>
            </a:r>
          </a:p>
          <a:p>
            <a:pPr lvl="1" eaLnBrk="1" hangingPunct="1">
              <a:lnSpc>
                <a:spcPct val="80000"/>
              </a:lnSpc>
            </a:pPr>
            <a:endParaRPr lang="en-US" dirty="0" smtClean="0"/>
          </a:p>
          <a:p>
            <a:pPr lvl="1" eaLnBrk="1" hangingPunct="1">
              <a:lnSpc>
                <a:spcPct val="80000"/>
              </a:lnSpc>
            </a:pPr>
            <a:r>
              <a:rPr lang="en-US" dirty="0" smtClean="0"/>
              <a:t>Communication</a:t>
            </a:r>
          </a:p>
          <a:p>
            <a:pPr lvl="2" eaLnBrk="1" hangingPunct="1">
              <a:lnSpc>
                <a:spcPct val="80000"/>
              </a:lnSpc>
            </a:pPr>
            <a:r>
              <a:rPr lang="en-US" sz="1800" dirty="0" smtClean="0"/>
              <a:t>Expanded outreach </a:t>
            </a:r>
          </a:p>
          <a:p>
            <a:pPr lvl="2" eaLnBrk="1" hangingPunct="1">
              <a:lnSpc>
                <a:spcPct val="80000"/>
              </a:lnSpc>
            </a:pPr>
            <a:r>
              <a:rPr lang="en-US" sz="1800" dirty="0" smtClean="0"/>
              <a:t>Messaging that reinforces youth as assets</a:t>
            </a:r>
          </a:p>
          <a:p>
            <a:pPr lvl="2" eaLnBrk="1" hangingPunct="1">
              <a:lnSpc>
                <a:spcPct val="80000"/>
              </a:lnSpc>
            </a:pPr>
            <a:endParaRPr lang="en-US" sz="1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6" hidden="1"/>
          <p:cNvGraphicFramePr>
            <a:graphicFrameLocks noChangeAspect="1"/>
          </p:cNvGraphicFramePr>
          <p:nvPr/>
        </p:nvGraphicFramePr>
        <p:xfrm>
          <a:off x="0" y="0"/>
          <a:ext cx="158750" cy="158750"/>
        </p:xfrm>
        <a:graphic>
          <a:graphicData uri="http://schemas.openxmlformats.org/presentationml/2006/ole">
            <p:oleObj spid="_x0000_s5122" name="think-cell Slide" r:id="rId47" imgW="360" imgH="360" progId="">
              <p:embed/>
            </p:oleObj>
          </a:graphicData>
        </a:graphic>
      </p:graphicFrame>
      <p:sp>
        <p:nvSpPr>
          <p:cNvPr id="130051" name="Rectangle 3"/>
          <p:cNvSpPr>
            <a:spLocks noChangeArrowheads="1"/>
          </p:cNvSpPr>
          <p:nvPr>
            <p:custDataLst>
              <p:tags r:id="rId2"/>
            </p:custDataLst>
          </p:nvPr>
        </p:nvSpPr>
        <p:spPr bwMode="gray">
          <a:xfrm>
            <a:off x="3055938" y="2068513"/>
            <a:ext cx="1919287" cy="3170237"/>
          </a:xfrm>
          <a:prstGeom prst="rect">
            <a:avLst/>
          </a:prstGeom>
          <a:gradFill rotWithShape="1">
            <a:gsLst>
              <a:gs pos="0">
                <a:srgbClr val="EAEAEA"/>
              </a:gs>
              <a:gs pos="100000">
                <a:schemeClr val="bg1"/>
              </a:gs>
            </a:gsLst>
            <a:lin ang="5400000" scaled="1"/>
          </a:gradFill>
          <a:ln w="9525">
            <a:solidFill>
              <a:schemeClr val="bg1"/>
            </a:solidFill>
            <a:miter lim="800000"/>
            <a:headEnd/>
            <a:tailEnd/>
          </a:ln>
        </p:spPr>
        <p:txBody>
          <a:bodyPr wrap="none" anchor="ctr"/>
          <a:lstStyle/>
          <a:p>
            <a:pPr>
              <a:defRPr/>
            </a:pPr>
            <a:endParaRPr lang="en-US" dirty="0">
              <a:solidFill>
                <a:srgbClr val="000000"/>
              </a:solidFill>
              <a:ea typeface="+mn-ea"/>
            </a:endParaRPr>
          </a:p>
        </p:txBody>
      </p:sp>
      <p:sp>
        <p:nvSpPr>
          <p:cNvPr id="130052" name="Rectangle 4"/>
          <p:cNvSpPr>
            <a:spLocks noChangeArrowheads="1"/>
          </p:cNvSpPr>
          <p:nvPr>
            <p:custDataLst>
              <p:tags r:id="rId3"/>
            </p:custDataLst>
          </p:nvPr>
        </p:nvSpPr>
        <p:spPr bwMode="gray">
          <a:xfrm>
            <a:off x="1096963" y="2036763"/>
            <a:ext cx="1947862" cy="3201987"/>
          </a:xfrm>
          <a:prstGeom prst="rect">
            <a:avLst/>
          </a:prstGeom>
          <a:gradFill rotWithShape="1">
            <a:gsLst>
              <a:gs pos="0">
                <a:srgbClr val="EAEAEA"/>
              </a:gs>
              <a:gs pos="100000">
                <a:schemeClr val="bg1"/>
              </a:gs>
            </a:gsLst>
            <a:lin ang="5400000" scaled="1"/>
          </a:gradFill>
          <a:ln w="9525">
            <a:solidFill>
              <a:schemeClr val="bg1"/>
            </a:solidFill>
            <a:miter lim="800000"/>
            <a:headEnd/>
            <a:tailEnd/>
          </a:ln>
        </p:spPr>
        <p:txBody>
          <a:bodyPr wrap="none" anchor="ctr"/>
          <a:lstStyle/>
          <a:p>
            <a:pPr>
              <a:defRPr/>
            </a:pPr>
            <a:endParaRPr lang="en-US" dirty="0">
              <a:solidFill>
                <a:srgbClr val="000000"/>
              </a:solidFill>
              <a:ea typeface="+mn-ea"/>
            </a:endParaRPr>
          </a:p>
        </p:txBody>
      </p:sp>
      <p:sp>
        <p:nvSpPr>
          <p:cNvPr id="130053" name="Rectangle 5"/>
          <p:cNvSpPr>
            <a:spLocks noChangeArrowheads="1"/>
          </p:cNvSpPr>
          <p:nvPr>
            <p:custDataLst>
              <p:tags r:id="rId4"/>
            </p:custDataLst>
          </p:nvPr>
        </p:nvSpPr>
        <p:spPr bwMode="gray">
          <a:xfrm>
            <a:off x="4994275" y="2270125"/>
            <a:ext cx="1925638" cy="2968625"/>
          </a:xfrm>
          <a:prstGeom prst="rect">
            <a:avLst/>
          </a:prstGeom>
          <a:gradFill rotWithShape="1">
            <a:gsLst>
              <a:gs pos="0">
                <a:srgbClr val="EAEAEA"/>
              </a:gs>
              <a:gs pos="100000">
                <a:schemeClr val="bg1"/>
              </a:gs>
            </a:gsLst>
            <a:lin ang="5400000" scaled="1"/>
          </a:gradFill>
          <a:ln w="9525">
            <a:solidFill>
              <a:schemeClr val="bg1"/>
            </a:solidFill>
            <a:miter lim="800000"/>
            <a:headEnd/>
            <a:tailEnd/>
          </a:ln>
        </p:spPr>
        <p:txBody>
          <a:bodyPr wrap="none" anchor="ctr"/>
          <a:lstStyle/>
          <a:p>
            <a:pPr>
              <a:defRPr/>
            </a:pPr>
            <a:endParaRPr lang="en-US" dirty="0">
              <a:solidFill>
                <a:srgbClr val="000000"/>
              </a:solidFill>
              <a:ea typeface="+mn-ea"/>
            </a:endParaRPr>
          </a:p>
        </p:txBody>
      </p:sp>
      <p:sp>
        <p:nvSpPr>
          <p:cNvPr id="130054" name="Rectangle 6"/>
          <p:cNvSpPr>
            <a:spLocks noChangeArrowheads="1"/>
          </p:cNvSpPr>
          <p:nvPr>
            <p:custDataLst>
              <p:tags r:id="rId5"/>
            </p:custDataLst>
          </p:nvPr>
        </p:nvSpPr>
        <p:spPr bwMode="gray">
          <a:xfrm>
            <a:off x="6931025" y="2270125"/>
            <a:ext cx="1933575" cy="2968625"/>
          </a:xfrm>
          <a:prstGeom prst="rect">
            <a:avLst/>
          </a:prstGeom>
          <a:gradFill rotWithShape="1">
            <a:gsLst>
              <a:gs pos="0">
                <a:srgbClr val="EAEAEA"/>
              </a:gs>
              <a:gs pos="100000">
                <a:schemeClr val="bg1"/>
              </a:gs>
            </a:gsLst>
            <a:lin ang="5400000" scaled="1"/>
          </a:gradFill>
          <a:ln w="9525">
            <a:solidFill>
              <a:schemeClr val="bg1"/>
            </a:solidFill>
            <a:miter lim="800000"/>
            <a:headEnd/>
            <a:tailEnd/>
          </a:ln>
        </p:spPr>
        <p:txBody>
          <a:bodyPr wrap="none" anchor="ctr"/>
          <a:lstStyle/>
          <a:p>
            <a:pPr>
              <a:defRPr/>
            </a:pPr>
            <a:endParaRPr lang="en-US" dirty="0">
              <a:solidFill>
                <a:srgbClr val="000000"/>
              </a:solidFill>
              <a:ea typeface="+mn-ea"/>
            </a:endParaRPr>
          </a:p>
        </p:txBody>
      </p:sp>
      <p:sp>
        <p:nvSpPr>
          <p:cNvPr id="5127" name="Rectangle 7"/>
          <p:cNvSpPr>
            <a:spLocks noGrp="1" noChangeArrowheads="1"/>
          </p:cNvSpPr>
          <p:nvPr>
            <p:ph type="title" idx="4294967295"/>
            <p:custDataLst>
              <p:tags r:id="rId6"/>
            </p:custDataLst>
          </p:nvPr>
        </p:nvSpPr>
        <p:spPr bwMode="gray">
          <a:xfrm>
            <a:off x="155575" y="304800"/>
            <a:ext cx="5481638" cy="609600"/>
          </a:xfrm>
        </p:spPr>
        <p:txBody>
          <a:bodyPr/>
          <a:lstStyle/>
          <a:p>
            <a:pPr eaLnBrk="1" hangingPunct="1"/>
            <a:r>
              <a:rPr lang="en-US" sz="2000" b="1" dirty="0" smtClean="0"/>
              <a:t>The </a:t>
            </a:r>
            <a:r>
              <a:rPr lang="en-US" altLang="en-US" sz="2000" b="1" dirty="0" smtClean="0"/>
              <a:t>“</a:t>
            </a:r>
            <a:r>
              <a:rPr lang="en-US" sz="2000" b="1" dirty="0" smtClean="0"/>
              <a:t>spectrum</a:t>
            </a:r>
            <a:r>
              <a:rPr lang="en-US" altLang="en-US" sz="2000" b="1" dirty="0" smtClean="0"/>
              <a:t>” </a:t>
            </a:r>
            <a:r>
              <a:rPr lang="en-US" sz="2000" b="1" dirty="0" smtClean="0"/>
              <a:t>of disconnected youth requires a range of solutions…</a:t>
            </a:r>
          </a:p>
        </p:txBody>
      </p:sp>
      <p:sp>
        <p:nvSpPr>
          <p:cNvPr id="130056" name="Rectangle 8"/>
          <p:cNvSpPr>
            <a:spLocks noChangeArrowheads="1"/>
          </p:cNvSpPr>
          <p:nvPr>
            <p:custDataLst>
              <p:tags r:id="rId7"/>
            </p:custDataLst>
          </p:nvPr>
        </p:nvSpPr>
        <p:spPr bwMode="gray">
          <a:xfrm rot="5400000">
            <a:off x="812800" y="1506538"/>
            <a:ext cx="733425" cy="314325"/>
          </a:xfrm>
          <a:prstGeom prst="rect">
            <a:avLst/>
          </a:prstGeom>
          <a:gradFill rotWithShape="1">
            <a:gsLst>
              <a:gs pos="0">
                <a:schemeClr val="tx1"/>
              </a:gs>
              <a:gs pos="100000">
                <a:schemeClr val="bg1"/>
              </a:gs>
            </a:gsLst>
            <a:lin ang="5400000" scaled="1"/>
          </a:gradFill>
          <a:ln w="19050">
            <a:noFill/>
            <a:miter lim="800000"/>
            <a:headEnd/>
            <a:tailEnd/>
          </a:ln>
        </p:spPr>
        <p:txBody>
          <a:bodyPr wrap="none" anchor="ctr"/>
          <a:lstStyle/>
          <a:p>
            <a:pPr>
              <a:defRPr/>
            </a:pPr>
            <a:endParaRPr lang="en-US" dirty="0">
              <a:solidFill>
                <a:srgbClr val="000000"/>
              </a:solidFill>
              <a:ea typeface="+mn-ea"/>
            </a:endParaRPr>
          </a:p>
        </p:txBody>
      </p:sp>
      <p:sp>
        <p:nvSpPr>
          <p:cNvPr id="5129" name="AutoShape 9"/>
          <p:cNvSpPr>
            <a:spLocks noChangeArrowheads="1"/>
          </p:cNvSpPr>
          <p:nvPr>
            <p:custDataLst>
              <p:tags r:id="rId8"/>
            </p:custDataLst>
          </p:nvPr>
        </p:nvSpPr>
        <p:spPr bwMode="gray">
          <a:xfrm rot="16200000" flipV="1">
            <a:off x="5203031" y="672307"/>
            <a:ext cx="1539875" cy="19510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725 w 21600"/>
              <a:gd name="T13" fmla="*/ 2725 h 21600"/>
              <a:gd name="T14" fmla="*/ 18875 w 21600"/>
              <a:gd name="T15" fmla="*/ 18875 h 21600"/>
            </a:gdLst>
            <a:ahLst/>
            <a:cxnLst>
              <a:cxn ang="T8">
                <a:pos x="T0" y="T1"/>
              </a:cxn>
              <a:cxn ang="T9">
                <a:pos x="T2" y="T3"/>
              </a:cxn>
              <a:cxn ang="T10">
                <a:pos x="T4" y="T5"/>
              </a:cxn>
              <a:cxn ang="T11">
                <a:pos x="T6" y="T7"/>
              </a:cxn>
            </a:cxnLst>
            <a:rect l="T12" t="T13" r="T14" b="T15"/>
            <a:pathLst>
              <a:path w="21600" h="21600">
                <a:moveTo>
                  <a:pt x="0" y="0"/>
                </a:moveTo>
                <a:lnTo>
                  <a:pt x="1850" y="21600"/>
                </a:lnTo>
                <a:lnTo>
                  <a:pt x="19750" y="21600"/>
                </a:lnTo>
                <a:lnTo>
                  <a:pt x="21600" y="0"/>
                </a:lnTo>
                <a:lnTo>
                  <a:pt x="0" y="0"/>
                </a:lnTo>
                <a:close/>
              </a:path>
            </a:pathLst>
          </a:custGeom>
          <a:gradFill rotWithShape="1">
            <a:gsLst>
              <a:gs pos="0">
                <a:srgbClr val="4F81BD"/>
              </a:gs>
              <a:gs pos="100000">
                <a:schemeClr val="accent1"/>
              </a:gs>
            </a:gsLst>
            <a:lin ang="5400000" scaled="1"/>
          </a:gradFill>
          <a:ln w="19050" algn="ctr">
            <a:solidFill>
              <a:schemeClr val="bg1"/>
            </a:solidFill>
            <a:miter lim="800000"/>
            <a:headEnd/>
            <a:tailEnd/>
          </a:ln>
        </p:spPr>
        <p:txBody>
          <a:bodyPr wrap="none" anchor="ctr"/>
          <a:lstStyle/>
          <a:p>
            <a:endParaRPr lang="en-US"/>
          </a:p>
        </p:txBody>
      </p:sp>
      <p:sp>
        <p:nvSpPr>
          <p:cNvPr id="5130" name="AutoShape 10"/>
          <p:cNvSpPr>
            <a:spLocks noChangeArrowheads="1"/>
          </p:cNvSpPr>
          <p:nvPr>
            <p:custDataLst>
              <p:tags r:id="rId9"/>
            </p:custDataLst>
          </p:nvPr>
        </p:nvSpPr>
        <p:spPr bwMode="gray">
          <a:xfrm rot="16200000" flipV="1">
            <a:off x="6994525" y="679450"/>
            <a:ext cx="1806575" cy="193357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605 w 21600"/>
              <a:gd name="T13" fmla="*/ 2605 h 21600"/>
              <a:gd name="T14" fmla="*/ 18995 w 21600"/>
              <a:gd name="T15" fmla="*/ 18995 h 21600"/>
            </a:gdLst>
            <a:ahLst/>
            <a:cxnLst>
              <a:cxn ang="T8">
                <a:pos x="T0" y="T1"/>
              </a:cxn>
              <a:cxn ang="T9">
                <a:pos x="T2" y="T3"/>
              </a:cxn>
              <a:cxn ang="T10">
                <a:pos x="T4" y="T5"/>
              </a:cxn>
              <a:cxn ang="T11">
                <a:pos x="T6" y="T7"/>
              </a:cxn>
            </a:cxnLst>
            <a:rect l="T12" t="T13" r="T14" b="T15"/>
            <a:pathLst>
              <a:path w="21600" h="21600">
                <a:moveTo>
                  <a:pt x="0" y="0"/>
                </a:moveTo>
                <a:lnTo>
                  <a:pt x="1609" y="21600"/>
                </a:lnTo>
                <a:lnTo>
                  <a:pt x="19991" y="21600"/>
                </a:lnTo>
                <a:lnTo>
                  <a:pt x="21600" y="0"/>
                </a:lnTo>
                <a:lnTo>
                  <a:pt x="0" y="0"/>
                </a:lnTo>
                <a:close/>
              </a:path>
            </a:pathLst>
          </a:custGeom>
          <a:solidFill>
            <a:srgbClr val="4F81BD"/>
          </a:solidFill>
          <a:ln w="19050" algn="ctr">
            <a:solidFill>
              <a:schemeClr val="bg1"/>
            </a:solidFill>
            <a:miter lim="800000"/>
            <a:headEnd/>
            <a:tailEnd/>
          </a:ln>
        </p:spPr>
        <p:txBody>
          <a:bodyPr wrap="none" anchor="ctr"/>
          <a:lstStyle/>
          <a:p>
            <a:endParaRPr lang="en-US"/>
          </a:p>
        </p:txBody>
      </p:sp>
      <p:sp>
        <p:nvSpPr>
          <p:cNvPr id="5131" name="AutoShape 11"/>
          <p:cNvSpPr>
            <a:spLocks noChangeArrowheads="1"/>
          </p:cNvSpPr>
          <p:nvPr>
            <p:custDataLst>
              <p:tags r:id="rId10"/>
            </p:custDataLst>
          </p:nvPr>
        </p:nvSpPr>
        <p:spPr bwMode="gray">
          <a:xfrm rot="16200000" flipV="1">
            <a:off x="3382963" y="673100"/>
            <a:ext cx="1276350" cy="194627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917 w 21600"/>
              <a:gd name="T13" fmla="*/ 2917 h 21600"/>
              <a:gd name="T14" fmla="*/ 18683 w 21600"/>
              <a:gd name="T15" fmla="*/ 18683 h 21600"/>
            </a:gdLst>
            <a:ahLst/>
            <a:cxnLst>
              <a:cxn ang="T8">
                <a:pos x="T0" y="T1"/>
              </a:cxn>
              <a:cxn ang="T9">
                <a:pos x="T2" y="T3"/>
              </a:cxn>
              <a:cxn ang="T10">
                <a:pos x="T4" y="T5"/>
              </a:cxn>
              <a:cxn ang="T11">
                <a:pos x="T6" y="T7"/>
              </a:cxn>
            </a:cxnLst>
            <a:rect l="T12" t="T13" r="T14" b="T15"/>
            <a:pathLst>
              <a:path w="21600" h="21600">
                <a:moveTo>
                  <a:pt x="0" y="0"/>
                </a:moveTo>
                <a:lnTo>
                  <a:pt x="2233" y="21600"/>
                </a:lnTo>
                <a:lnTo>
                  <a:pt x="19367" y="21600"/>
                </a:lnTo>
                <a:lnTo>
                  <a:pt x="21600" y="0"/>
                </a:lnTo>
                <a:lnTo>
                  <a:pt x="0" y="0"/>
                </a:lnTo>
                <a:close/>
              </a:path>
            </a:pathLst>
          </a:custGeom>
          <a:gradFill rotWithShape="1">
            <a:gsLst>
              <a:gs pos="0">
                <a:srgbClr val="4F81BD"/>
              </a:gs>
              <a:gs pos="100000">
                <a:schemeClr val="accent1"/>
              </a:gs>
            </a:gsLst>
            <a:lin ang="5400000" scaled="1"/>
          </a:gradFill>
          <a:ln w="19050" algn="ctr">
            <a:solidFill>
              <a:schemeClr val="bg1"/>
            </a:solidFill>
            <a:miter lim="800000"/>
            <a:headEnd/>
            <a:tailEnd/>
          </a:ln>
        </p:spPr>
        <p:txBody>
          <a:bodyPr wrap="none" anchor="ctr"/>
          <a:lstStyle/>
          <a:p>
            <a:endParaRPr lang="en-US"/>
          </a:p>
        </p:txBody>
      </p:sp>
      <p:sp>
        <p:nvSpPr>
          <p:cNvPr id="130060" name="AutoShape 12"/>
          <p:cNvSpPr>
            <a:spLocks noChangeArrowheads="1"/>
          </p:cNvSpPr>
          <p:nvPr>
            <p:custDataLst>
              <p:tags r:id="rId11"/>
            </p:custDataLst>
          </p:nvPr>
        </p:nvSpPr>
        <p:spPr bwMode="gray">
          <a:xfrm rot="16200000" flipV="1">
            <a:off x="1568450" y="673101"/>
            <a:ext cx="1012825" cy="1949450"/>
          </a:xfrm>
          <a:custGeom>
            <a:avLst/>
            <a:gdLst>
              <a:gd name="T0" fmla="*/ 2081921054 w 21600"/>
              <a:gd name="T1" fmla="*/ 2147483647 h 21600"/>
              <a:gd name="T2" fmla="*/ 1113437507 w 21600"/>
              <a:gd name="T3" fmla="*/ 2147483647 h 21600"/>
              <a:gd name="T4" fmla="*/ 144952132 w 21600"/>
              <a:gd name="T5" fmla="*/ 2147483647 h 21600"/>
              <a:gd name="T6" fmla="*/ 1113437507 w 21600"/>
              <a:gd name="T7" fmla="*/ 0 h 21600"/>
              <a:gd name="T8" fmla="*/ 0 60000 65536"/>
              <a:gd name="T9" fmla="*/ 0 60000 65536"/>
              <a:gd name="T10" fmla="*/ 0 60000 65536"/>
              <a:gd name="T11" fmla="*/ 0 60000 65536"/>
              <a:gd name="T12" fmla="*/ 3206 w 21600"/>
              <a:gd name="T13" fmla="*/ 3206 h 21600"/>
              <a:gd name="T14" fmla="*/ 18394 w 21600"/>
              <a:gd name="T15" fmla="*/ 18394 h 21600"/>
            </a:gdLst>
            <a:ahLst/>
            <a:cxnLst>
              <a:cxn ang="T8">
                <a:pos x="T0" y="T1"/>
              </a:cxn>
              <a:cxn ang="T9">
                <a:pos x="T2" y="T3"/>
              </a:cxn>
              <a:cxn ang="T10">
                <a:pos x="T4" y="T5"/>
              </a:cxn>
              <a:cxn ang="T11">
                <a:pos x="T6" y="T7"/>
              </a:cxn>
            </a:cxnLst>
            <a:rect l="T12" t="T13" r="T14" b="T15"/>
            <a:pathLst>
              <a:path w="21600" h="21600">
                <a:moveTo>
                  <a:pt x="0" y="0"/>
                </a:moveTo>
                <a:lnTo>
                  <a:pt x="2812" y="21600"/>
                </a:lnTo>
                <a:lnTo>
                  <a:pt x="18788" y="21600"/>
                </a:lnTo>
                <a:lnTo>
                  <a:pt x="21600" y="0"/>
                </a:lnTo>
                <a:close/>
              </a:path>
            </a:pathLst>
          </a:custGeom>
          <a:solidFill>
            <a:schemeClr val="accent1"/>
          </a:solidFill>
          <a:ln w="19050" algn="ctr">
            <a:solidFill>
              <a:schemeClr val="bg1"/>
            </a:solidFill>
            <a:miter lim="800000"/>
            <a:headEnd/>
            <a:tailEnd/>
          </a:ln>
        </p:spPr>
        <p:txBody>
          <a:bodyPr wrap="none" anchor="ctr"/>
          <a:lstStyle/>
          <a:p>
            <a:pPr>
              <a:defRPr/>
            </a:pPr>
            <a:endParaRPr lang="en-US" dirty="0">
              <a:solidFill>
                <a:srgbClr val="000000"/>
              </a:solidFill>
              <a:ea typeface="+mn-ea"/>
            </a:endParaRPr>
          </a:p>
        </p:txBody>
      </p:sp>
      <p:sp>
        <p:nvSpPr>
          <p:cNvPr id="130067" name="Rectangle 19"/>
          <p:cNvSpPr>
            <a:spLocks noChangeArrowheads="1"/>
          </p:cNvSpPr>
          <p:nvPr>
            <p:custDataLst>
              <p:tags r:id="rId12"/>
            </p:custDataLst>
          </p:nvPr>
        </p:nvSpPr>
        <p:spPr bwMode="gray">
          <a:xfrm>
            <a:off x="3548063" y="1217613"/>
            <a:ext cx="947737" cy="244475"/>
          </a:xfrm>
          <a:prstGeom prst="rect">
            <a:avLst/>
          </a:prstGeom>
          <a:noFill/>
          <a:ln w="9525">
            <a:noFill/>
            <a:miter lim="800000"/>
            <a:headEnd/>
            <a:tailEnd/>
          </a:ln>
        </p:spPr>
        <p:txBody>
          <a:bodyPr wrap="none" lIns="0" tIns="0" rIns="0" bIns="0" anchor="ctr">
            <a:spAutoFit/>
          </a:bodyPr>
          <a:lstStyle/>
          <a:p>
            <a:pPr defTabSz="912813">
              <a:buClr>
                <a:srgbClr val="002960"/>
              </a:buClr>
              <a:defRPr/>
            </a:pPr>
            <a:r>
              <a:rPr lang="en-US" sz="1600" b="1" dirty="0">
                <a:solidFill>
                  <a:srgbClr val="002960"/>
                </a:solidFill>
                <a:ea typeface="+mn-ea"/>
              </a:rPr>
              <a:t>GROUP C</a:t>
            </a:r>
          </a:p>
        </p:txBody>
      </p:sp>
      <p:sp>
        <p:nvSpPr>
          <p:cNvPr id="130068" name="Rectangle 20"/>
          <p:cNvSpPr>
            <a:spLocks noChangeArrowheads="1"/>
          </p:cNvSpPr>
          <p:nvPr>
            <p:custDataLst>
              <p:tags r:id="rId13"/>
            </p:custDataLst>
          </p:nvPr>
        </p:nvSpPr>
        <p:spPr bwMode="gray">
          <a:xfrm>
            <a:off x="7424738" y="1217613"/>
            <a:ext cx="947737" cy="244475"/>
          </a:xfrm>
          <a:prstGeom prst="rect">
            <a:avLst/>
          </a:prstGeom>
          <a:noFill/>
          <a:ln w="9525">
            <a:noFill/>
            <a:miter lim="800000"/>
            <a:headEnd/>
            <a:tailEnd/>
          </a:ln>
        </p:spPr>
        <p:txBody>
          <a:bodyPr wrap="none" lIns="0" tIns="0" rIns="0" bIns="0" anchor="ctr">
            <a:spAutoFit/>
          </a:bodyPr>
          <a:lstStyle/>
          <a:p>
            <a:pPr defTabSz="912813">
              <a:buClr>
                <a:srgbClr val="002960"/>
              </a:buClr>
              <a:defRPr/>
            </a:pPr>
            <a:r>
              <a:rPr lang="en-US" sz="1600" b="1" dirty="0">
                <a:solidFill>
                  <a:srgbClr val="FFFFFF"/>
                </a:solidFill>
                <a:ea typeface="+mn-ea"/>
              </a:rPr>
              <a:t>GROUP A</a:t>
            </a:r>
          </a:p>
        </p:txBody>
      </p:sp>
      <p:sp>
        <p:nvSpPr>
          <p:cNvPr id="130069" name="Rectangle 21"/>
          <p:cNvSpPr>
            <a:spLocks noChangeArrowheads="1"/>
          </p:cNvSpPr>
          <p:nvPr>
            <p:custDataLst>
              <p:tags r:id="rId14"/>
            </p:custDataLst>
          </p:nvPr>
        </p:nvSpPr>
        <p:spPr bwMode="gray">
          <a:xfrm>
            <a:off x="5499100" y="1217613"/>
            <a:ext cx="947738" cy="244475"/>
          </a:xfrm>
          <a:prstGeom prst="rect">
            <a:avLst/>
          </a:prstGeom>
          <a:noFill/>
          <a:ln w="9525">
            <a:noFill/>
            <a:miter lim="800000"/>
            <a:headEnd/>
            <a:tailEnd/>
          </a:ln>
        </p:spPr>
        <p:txBody>
          <a:bodyPr wrap="none" lIns="0" tIns="0" rIns="0" bIns="0" anchor="ctr">
            <a:spAutoFit/>
          </a:bodyPr>
          <a:lstStyle/>
          <a:p>
            <a:pPr defTabSz="912813">
              <a:buClr>
                <a:srgbClr val="002960"/>
              </a:buClr>
              <a:defRPr/>
            </a:pPr>
            <a:r>
              <a:rPr lang="en-US" sz="1600" b="1" dirty="0">
                <a:solidFill>
                  <a:srgbClr val="002960"/>
                </a:solidFill>
                <a:ea typeface="+mn-ea"/>
              </a:rPr>
              <a:t>GROUP B</a:t>
            </a:r>
          </a:p>
        </p:txBody>
      </p:sp>
      <p:sp>
        <p:nvSpPr>
          <p:cNvPr id="130070" name="Rectangle 22"/>
          <p:cNvSpPr>
            <a:spLocks noChangeArrowheads="1"/>
          </p:cNvSpPr>
          <p:nvPr>
            <p:custDataLst>
              <p:tags r:id="rId15"/>
            </p:custDataLst>
          </p:nvPr>
        </p:nvSpPr>
        <p:spPr bwMode="gray">
          <a:xfrm>
            <a:off x="1601788" y="1408113"/>
            <a:ext cx="947737" cy="244475"/>
          </a:xfrm>
          <a:prstGeom prst="rect">
            <a:avLst/>
          </a:prstGeom>
          <a:noFill/>
          <a:ln w="9525">
            <a:noFill/>
            <a:miter lim="800000"/>
            <a:headEnd/>
            <a:tailEnd/>
          </a:ln>
        </p:spPr>
        <p:txBody>
          <a:bodyPr wrap="none" lIns="0" tIns="0" rIns="0" bIns="0" anchor="ctr">
            <a:spAutoFit/>
          </a:bodyPr>
          <a:lstStyle/>
          <a:p>
            <a:pPr defTabSz="912813">
              <a:buClr>
                <a:srgbClr val="002960"/>
              </a:buClr>
              <a:defRPr/>
            </a:pPr>
            <a:r>
              <a:rPr lang="en-US" sz="1600" b="1" dirty="0">
                <a:solidFill>
                  <a:srgbClr val="002960"/>
                </a:solidFill>
                <a:ea typeface="+mn-ea"/>
              </a:rPr>
              <a:t>GROUP D</a:t>
            </a:r>
          </a:p>
        </p:txBody>
      </p:sp>
      <p:sp>
        <p:nvSpPr>
          <p:cNvPr id="5137" name="Rectangle 23"/>
          <p:cNvSpPr>
            <a:spLocks noChangeArrowheads="1"/>
          </p:cNvSpPr>
          <p:nvPr>
            <p:custDataLst>
              <p:tags r:id="rId16"/>
            </p:custDataLst>
          </p:nvPr>
        </p:nvSpPr>
        <p:spPr bwMode="gray">
          <a:xfrm>
            <a:off x="3438525" y="1557338"/>
            <a:ext cx="1163638" cy="554037"/>
          </a:xfrm>
          <a:prstGeom prst="rect">
            <a:avLst/>
          </a:prstGeom>
          <a:noFill/>
          <a:ln w="9525">
            <a:noFill/>
            <a:miter lim="800000"/>
            <a:headEnd/>
            <a:tailEnd/>
          </a:ln>
        </p:spPr>
        <p:txBody>
          <a:bodyPr wrap="none" lIns="0" tIns="0" rIns="0" bIns="0" anchor="ctr">
            <a:spAutoFit/>
          </a:bodyPr>
          <a:lstStyle/>
          <a:p>
            <a:pPr algn="ctr" defTabSz="912813">
              <a:buClr>
                <a:srgbClr val="002960"/>
              </a:buClr>
            </a:pPr>
            <a:r>
              <a:rPr lang="en-US" sz="1200" b="1">
                <a:solidFill>
                  <a:srgbClr val="002960"/>
                </a:solidFill>
              </a:rPr>
              <a:t>Facing Obstacles </a:t>
            </a:r>
            <a:br>
              <a:rPr lang="en-US" sz="1200" b="1">
                <a:solidFill>
                  <a:srgbClr val="002960"/>
                </a:solidFill>
              </a:rPr>
            </a:br>
            <a:r>
              <a:rPr lang="en-US" sz="1200" b="1">
                <a:solidFill>
                  <a:srgbClr val="002960"/>
                </a:solidFill>
              </a:rPr>
              <a:t>outside </a:t>
            </a:r>
            <a:br>
              <a:rPr lang="en-US" sz="1200" b="1">
                <a:solidFill>
                  <a:srgbClr val="002960"/>
                </a:solidFill>
              </a:rPr>
            </a:br>
            <a:r>
              <a:rPr lang="en-US" sz="1200" b="1">
                <a:solidFill>
                  <a:srgbClr val="002960"/>
                </a:solidFill>
              </a:rPr>
              <a:t>education</a:t>
            </a:r>
          </a:p>
        </p:txBody>
      </p:sp>
      <p:sp>
        <p:nvSpPr>
          <p:cNvPr id="5138" name="Rectangle 24"/>
          <p:cNvSpPr>
            <a:spLocks noChangeArrowheads="1"/>
          </p:cNvSpPr>
          <p:nvPr>
            <p:custDataLst>
              <p:tags r:id="rId17"/>
            </p:custDataLst>
          </p:nvPr>
        </p:nvSpPr>
        <p:spPr bwMode="gray">
          <a:xfrm>
            <a:off x="7246938" y="1620838"/>
            <a:ext cx="1303337" cy="554037"/>
          </a:xfrm>
          <a:prstGeom prst="rect">
            <a:avLst/>
          </a:prstGeom>
          <a:noFill/>
          <a:ln w="9525">
            <a:noFill/>
            <a:miter lim="800000"/>
            <a:headEnd/>
            <a:tailEnd/>
          </a:ln>
        </p:spPr>
        <p:txBody>
          <a:bodyPr wrap="none" lIns="0" tIns="0" rIns="0" bIns="0" anchor="ctr">
            <a:spAutoFit/>
          </a:bodyPr>
          <a:lstStyle/>
          <a:p>
            <a:pPr algn="ctr" defTabSz="912813">
              <a:buClr>
                <a:srgbClr val="002960"/>
              </a:buClr>
            </a:pPr>
            <a:r>
              <a:rPr lang="en-US" sz="1200" b="1">
                <a:solidFill>
                  <a:srgbClr val="FFFFFF"/>
                </a:solidFill>
              </a:rPr>
              <a:t>Mismatched </a:t>
            </a:r>
            <a:br>
              <a:rPr lang="en-US" sz="1200" b="1">
                <a:solidFill>
                  <a:srgbClr val="FFFFFF"/>
                </a:solidFill>
              </a:rPr>
            </a:br>
            <a:r>
              <a:rPr lang="en-US" sz="1200" b="1">
                <a:solidFill>
                  <a:srgbClr val="FFFFFF"/>
                </a:solidFill>
              </a:rPr>
              <a:t>with</a:t>
            </a:r>
            <a:br>
              <a:rPr lang="en-US" sz="1200" b="1">
                <a:solidFill>
                  <a:srgbClr val="FFFFFF"/>
                </a:solidFill>
              </a:rPr>
            </a:br>
            <a:r>
              <a:rPr lang="en-US" sz="1200" b="1">
                <a:solidFill>
                  <a:srgbClr val="FFFFFF"/>
                </a:solidFill>
              </a:rPr>
              <a:t>employment system</a:t>
            </a:r>
          </a:p>
        </p:txBody>
      </p:sp>
      <p:sp>
        <p:nvSpPr>
          <p:cNvPr id="5139" name="Rectangle 25"/>
          <p:cNvSpPr>
            <a:spLocks noChangeArrowheads="1"/>
          </p:cNvSpPr>
          <p:nvPr>
            <p:custDataLst>
              <p:tags r:id="rId18"/>
            </p:custDataLst>
          </p:nvPr>
        </p:nvSpPr>
        <p:spPr bwMode="gray">
          <a:xfrm>
            <a:off x="5405438" y="1608138"/>
            <a:ext cx="1131887" cy="554037"/>
          </a:xfrm>
          <a:prstGeom prst="rect">
            <a:avLst/>
          </a:prstGeom>
          <a:noFill/>
          <a:ln w="9525">
            <a:noFill/>
            <a:miter lim="800000"/>
            <a:headEnd/>
            <a:tailEnd/>
          </a:ln>
        </p:spPr>
        <p:txBody>
          <a:bodyPr wrap="none" lIns="0" tIns="0" rIns="0" bIns="0" anchor="ctr">
            <a:spAutoFit/>
          </a:bodyPr>
          <a:lstStyle/>
          <a:p>
            <a:pPr algn="ctr" defTabSz="912813">
              <a:buClr>
                <a:srgbClr val="002960"/>
              </a:buClr>
            </a:pPr>
            <a:r>
              <a:rPr lang="en-US" sz="1200" b="1">
                <a:solidFill>
                  <a:srgbClr val="002960"/>
                </a:solidFill>
              </a:rPr>
              <a:t>Mismatched </a:t>
            </a:r>
            <a:br>
              <a:rPr lang="en-US" sz="1200" b="1">
                <a:solidFill>
                  <a:srgbClr val="002960"/>
                </a:solidFill>
              </a:rPr>
            </a:br>
            <a:r>
              <a:rPr lang="en-US" sz="1200" b="1">
                <a:solidFill>
                  <a:srgbClr val="002960"/>
                </a:solidFill>
              </a:rPr>
              <a:t>with</a:t>
            </a:r>
            <a:br>
              <a:rPr lang="en-US" sz="1200" b="1">
                <a:solidFill>
                  <a:srgbClr val="002960"/>
                </a:solidFill>
              </a:rPr>
            </a:br>
            <a:r>
              <a:rPr lang="en-US" sz="1200" b="1">
                <a:solidFill>
                  <a:srgbClr val="002960"/>
                </a:solidFill>
              </a:rPr>
              <a:t>education system</a:t>
            </a:r>
          </a:p>
        </p:txBody>
      </p:sp>
      <p:sp>
        <p:nvSpPr>
          <p:cNvPr id="5140" name="Rectangle 26"/>
          <p:cNvSpPr>
            <a:spLocks noChangeArrowheads="1"/>
          </p:cNvSpPr>
          <p:nvPr>
            <p:custDataLst>
              <p:tags r:id="rId19"/>
            </p:custDataLst>
          </p:nvPr>
        </p:nvSpPr>
        <p:spPr bwMode="gray">
          <a:xfrm>
            <a:off x="1727200" y="1663700"/>
            <a:ext cx="1077913" cy="368300"/>
          </a:xfrm>
          <a:prstGeom prst="rect">
            <a:avLst/>
          </a:prstGeom>
          <a:noFill/>
          <a:ln w="9525">
            <a:noFill/>
            <a:miter lim="800000"/>
            <a:headEnd/>
            <a:tailEnd/>
          </a:ln>
        </p:spPr>
        <p:txBody>
          <a:bodyPr wrap="none" lIns="0" tIns="0" rIns="0" bIns="0" anchor="ctr">
            <a:spAutoFit/>
          </a:bodyPr>
          <a:lstStyle/>
          <a:p>
            <a:pPr defTabSz="912813">
              <a:buClr>
                <a:srgbClr val="002960"/>
              </a:buClr>
            </a:pPr>
            <a:r>
              <a:rPr lang="en-US" sz="1200" b="1">
                <a:solidFill>
                  <a:srgbClr val="002960"/>
                </a:solidFill>
              </a:rPr>
              <a:t>Facing Multiple </a:t>
            </a:r>
            <a:br>
              <a:rPr lang="en-US" sz="1200" b="1">
                <a:solidFill>
                  <a:srgbClr val="002960"/>
                </a:solidFill>
              </a:rPr>
            </a:br>
            <a:r>
              <a:rPr lang="en-US" sz="1200" b="1">
                <a:solidFill>
                  <a:srgbClr val="002960"/>
                </a:solidFill>
              </a:rPr>
              <a:t>hurdles</a:t>
            </a:r>
          </a:p>
        </p:txBody>
      </p:sp>
      <p:sp>
        <p:nvSpPr>
          <p:cNvPr id="5141" name="Rectangle 27"/>
          <p:cNvSpPr>
            <a:spLocks noChangeArrowheads="1"/>
          </p:cNvSpPr>
          <p:nvPr>
            <p:custDataLst>
              <p:tags r:id="rId20"/>
            </p:custDataLst>
          </p:nvPr>
        </p:nvSpPr>
        <p:spPr bwMode="gray">
          <a:xfrm>
            <a:off x="93663" y="5224463"/>
            <a:ext cx="892175" cy="336550"/>
          </a:xfrm>
          <a:prstGeom prst="rect">
            <a:avLst/>
          </a:prstGeom>
          <a:noFill/>
          <a:ln w="9525">
            <a:noFill/>
            <a:miter lim="800000"/>
            <a:headEnd/>
            <a:tailEnd/>
          </a:ln>
        </p:spPr>
        <p:txBody>
          <a:bodyPr wrap="none" lIns="0" tIns="0" rIns="0" bIns="0">
            <a:spAutoFit/>
          </a:bodyPr>
          <a:lstStyle/>
          <a:p>
            <a:pPr algn="r" defTabSz="912813">
              <a:buClr>
                <a:srgbClr val="002960"/>
              </a:buClr>
            </a:pPr>
            <a:r>
              <a:rPr lang="en-US" sz="1100" b="1">
                <a:solidFill>
                  <a:srgbClr val="003366"/>
                </a:solidFill>
              </a:rPr>
              <a:t>Employment</a:t>
            </a:r>
          </a:p>
          <a:p>
            <a:pPr algn="r" defTabSz="912813">
              <a:buClr>
                <a:srgbClr val="002960"/>
              </a:buClr>
            </a:pPr>
            <a:r>
              <a:rPr lang="en-US" sz="1100" b="1">
                <a:solidFill>
                  <a:srgbClr val="003366"/>
                </a:solidFill>
              </a:rPr>
              <a:t>opportunities</a:t>
            </a:r>
          </a:p>
        </p:txBody>
      </p:sp>
      <p:sp>
        <p:nvSpPr>
          <p:cNvPr id="5142" name="McK 5. Source"/>
          <p:cNvSpPr>
            <a:spLocks noChangeArrowheads="1"/>
          </p:cNvSpPr>
          <p:nvPr>
            <p:custDataLst>
              <p:tags r:id="rId21"/>
            </p:custDataLst>
          </p:nvPr>
        </p:nvSpPr>
        <p:spPr bwMode="gray">
          <a:xfrm>
            <a:off x="174625" y="6465888"/>
            <a:ext cx="8591550" cy="152400"/>
          </a:xfrm>
          <a:prstGeom prst="rect">
            <a:avLst/>
          </a:prstGeom>
          <a:noFill/>
          <a:ln w="9525">
            <a:noFill/>
            <a:miter lim="800000"/>
            <a:headEnd/>
            <a:tailEnd/>
          </a:ln>
        </p:spPr>
        <p:txBody>
          <a:bodyPr lIns="0" tIns="0" rIns="0" bIns="0" anchor="b">
            <a:spAutoFit/>
          </a:bodyPr>
          <a:lstStyle/>
          <a:p>
            <a:pPr marL="495300" indent="-495300" defTabSz="895350">
              <a:tabLst>
                <a:tab pos="487363" algn="l"/>
              </a:tabLst>
            </a:pPr>
            <a:r>
              <a:rPr lang="en-US" altLang="zh-CN" sz="1000">
                <a:solidFill>
                  <a:srgbClr val="000000"/>
                </a:solidFill>
                <a:ea typeface="SimSun"/>
                <a:cs typeface="SimSun"/>
              </a:rPr>
              <a:t>Source:	Corporate Voices for Working Families; WHCCS analysis; press scans</a:t>
            </a:r>
          </a:p>
        </p:txBody>
      </p:sp>
      <p:sp>
        <p:nvSpPr>
          <p:cNvPr id="98333" name="Oval 29"/>
          <p:cNvSpPr>
            <a:spLocks noChangeArrowheads="1"/>
          </p:cNvSpPr>
          <p:nvPr>
            <p:custDataLst>
              <p:tags r:id="rId22"/>
            </p:custDataLst>
          </p:nvPr>
        </p:nvSpPr>
        <p:spPr bwMode="gray">
          <a:xfrm>
            <a:off x="3873500" y="876300"/>
            <a:ext cx="495300" cy="307975"/>
          </a:xfrm>
          <a:prstGeom prst="ellipse">
            <a:avLst/>
          </a:prstGeom>
          <a:solidFill>
            <a:schemeClr val="accent1"/>
          </a:solidFill>
          <a:ln w="19050">
            <a:solidFill>
              <a:schemeClr val="bg1"/>
            </a:solidFill>
            <a:round/>
            <a:headEnd/>
            <a:tailEnd/>
          </a:ln>
          <a:effectLst>
            <a:prstShdw prst="shdw17" dist="17961" dir="2700000">
              <a:srgbClr val="999999"/>
            </a:prstShdw>
          </a:effectLst>
        </p:spPr>
        <p:txBody>
          <a:bodyPr lIns="0" tIns="0" rIns="0" bIns="0" anchor="ctr" anchorCtr="1"/>
          <a:lstStyle/>
          <a:p>
            <a:pPr algn="ctr" defTabSz="912813">
              <a:buClr>
                <a:srgbClr val="002960"/>
              </a:buClr>
              <a:defRPr/>
            </a:pPr>
            <a:r>
              <a:rPr lang="en-US" sz="1200" b="1" dirty="0">
                <a:solidFill>
                  <a:srgbClr val="002960"/>
                </a:solidFill>
                <a:ea typeface="+mn-ea"/>
              </a:rPr>
              <a:t>46%</a:t>
            </a:r>
          </a:p>
        </p:txBody>
      </p:sp>
      <p:sp>
        <p:nvSpPr>
          <p:cNvPr id="98334" name="Oval 30"/>
          <p:cNvSpPr>
            <a:spLocks noChangeArrowheads="1"/>
          </p:cNvSpPr>
          <p:nvPr>
            <p:custDataLst>
              <p:tags r:id="rId23"/>
            </p:custDataLst>
          </p:nvPr>
        </p:nvSpPr>
        <p:spPr bwMode="gray">
          <a:xfrm>
            <a:off x="7650163" y="655638"/>
            <a:ext cx="495300" cy="307975"/>
          </a:xfrm>
          <a:prstGeom prst="ellipse">
            <a:avLst/>
          </a:prstGeom>
          <a:solidFill>
            <a:srgbClr val="4F81BD"/>
          </a:solidFill>
          <a:ln w="19050">
            <a:solidFill>
              <a:schemeClr val="bg1"/>
            </a:solidFill>
            <a:round/>
            <a:headEnd/>
            <a:tailEnd/>
          </a:ln>
          <a:effectLst>
            <a:prstShdw prst="shdw17" dist="17961" dir="2700000">
              <a:srgbClr val="999999"/>
            </a:prstShdw>
          </a:effectLst>
        </p:spPr>
        <p:txBody>
          <a:bodyPr lIns="0" tIns="0" rIns="0" bIns="0" anchor="ctr" anchorCtr="1"/>
          <a:lstStyle/>
          <a:p>
            <a:pPr algn="ctr" defTabSz="912813">
              <a:buClr>
                <a:srgbClr val="002960"/>
              </a:buClr>
              <a:defRPr/>
            </a:pPr>
            <a:r>
              <a:rPr lang="en-US" sz="1200" b="1" dirty="0">
                <a:solidFill>
                  <a:srgbClr val="FFFFFF"/>
                </a:solidFill>
                <a:ea typeface="+mn-ea"/>
              </a:rPr>
              <a:t>17%</a:t>
            </a:r>
          </a:p>
        </p:txBody>
      </p:sp>
      <p:sp>
        <p:nvSpPr>
          <p:cNvPr id="98335" name="Oval 31"/>
          <p:cNvSpPr>
            <a:spLocks noChangeArrowheads="1"/>
          </p:cNvSpPr>
          <p:nvPr>
            <p:custDataLst>
              <p:tags r:id="rId24"/>
            </p:custDataLst>
          </p:nvPr>
        </p:nvSpPr>
        <p:spPr bwMode="gray">
          <a:xfrm>
            <a:off x="5724525" y="768350"/>
            <a:ext cx="495300" cy="307975"/>
          </a:xfrm>
          <a:prstGeom prst="ellipse">
            <a:avLst/>
          </a:prstGeom>
          <a:solidFill>
            <a:schemeClr val="accent1"/>
          </a:solidFill>
          <a:ln w="19050">
            <a:solidFill>
              <a:schemeClr val="bg1"/>
            </a:solidFill>
            <a:round/>
            <a:headEnd/>
            <a:tailEnd/>
          </a:ln>
          <a:effectLst>
            <a:prstShdw prst="shdw17" dist="17961" dir="2700000">
              <a:srgbClr val="999999"/>
            </a:prstShdw>
          </a:effectLst>
        </p:spPr>
        <p:txBody>
          <a:bodyPr lIns="0" tIns="0" rIns="0" bIns="0" anchor="ctr" anchorCtr="1"/>
          <a:lstStyle/>
          <a:p>
            <a:pPr algn="ctr" defTabSz="912813">
              <a:buClr>
                <a:srgbClr val="002960"/>
              </a:buClr>
              <a:defRPr/>
            </a:pPr>
            <a:r>
              <a:rPr lang="en-US" sz="1200" b="1" dirty="0">
                <a:solidFill>
                  <a:srgbClr val="002960"/>
                </a:solidFill>
                <a:ea typeface="+mn-ea"/>
              </a:rPr>
              <a:t>6%</a:t>
            </a:r>
          </a:p>
        </p:txBody>
      </p:sp>
      <p:sp>
        <p:nvSpPr>
          <p:cNvPr id="98336" name="Oval 32"/>
          <p:cNvSpPr>
            <a:spLocks noChangeArrowheads="1"/>
          </p:cNvSpPr>
          <p:nvPr>
            <p:custDataLst>
              <p:tags r:id="rId25"/>
            </p:custDataLst>
          </p:nvPr>
        </p:nvSpPr>
        <p:spPr bwMode="gray">
          <a:xfrm>
            <a:off x="1827213" y="1033463"/>
            <a:ext cx="495300" cy="307975"/>
          </a:xfrm>
          <a:prstGeom prst="ellipse">
            <a:avLst/>
          </a:prstGeom>
          <a:solidFill>
            <a:schemeClr val="accent1"/>
          </a:solidFill>
          <a:ln w="19050">
            <a:solidFill>
              <a:schemeClr val="bg1"/>
            </a:solidFill>
            <a:round/>
            <a:headEnd/>
            <a:tailEnd/>
          </a:ln>
          <a:effectLst>
            <a:prstShdw prst="shdw17" dist="17961" dir="2700000">
              <a:srgbClr val="999999"/>
            </a:prstShdw>
          </a:effectLst>
        </p:spPr>
        <p:txBody>
          <a:bodyPr lIns="0" tIns="0" rIns="0" bIns="0" anchor="ctr" anchorCtr="1"/>
          <a:lstStyle/>
          <a:p>
            <a:pPr algn="ctr" defTabSz="912813">
              <a:buClr>
                <a:srgbClr val="002960"/>
              </a:buClr>
              <a:defRPr/>
            </a:pPr>
            <a:r>
              <a:rPr lang="en-US" sz="1200" b="1" dirty="0">
                <a:solidFill>
                  <a:srgbClr val="002960"/>
                </a:solidFill>
                <a:ea typeface="+mn-ea"/>
              </a:rPr>
              <a:t>32%</a:t>
            </a:r>
          </a:p>
        </p:txBody>
      </p:sp>
      <p:sp>
        <p:nvSpPr>
          <p:cNvPr id="5147" name="Rectangle 33"/>
          <p:cNvSpPr>
            <a:spLocks noChangeArrowheads="1"/>
          </p:cNvSpPr>
          <p:nvPr>
            <p:custDataLst>
              <p:tags r:id="rId26"/>
            </p:custDataLst>
          </p:nvPr>
        </p:nvSpPr>
        <p:spPr bwMode="gray">
          <a:xfrm>
            <a:off x="411163" y="3311525"/>
            <a:ext cx="574675" cy="504825"/>
          </a:xfrm>
          <a:prstGeom prst="rect">
            <a:avLst/>
          </a:prstGeom>
          <a:noFill/>
          <a:ln w="9525">
            <a:noFill/>
            <a:miter lim="800000"/>
            <a:headEnd/>
            <a:tailEnd/>
          </a:ln>
        </p:spPr>
        <p:txBody>
          <a:bodyPr wrap="none" lIns="0" tIns="0" rIns="0" bIns="0">
            <a:spAutoFit/>
          </a:bodyPr>
          <a:lstStyle/>
          <a:p>
            <a:pPr algn="r" defTabSz="912813">
              <a:buClr>
                <a:srgbClr val="002960"/>
              </a:buClr>
            </a:pPr>
            <a:r>
              <a:rPr lang="en-US" sz="1100" b="1">
                <a:solidFill>
                  <a:srgbClr val="003366"/>
                </a:solidFill>
              </a:rPr>
              <a:t>Types of</a:t>
            </a:r>
          </a:p>
          <a:p>
            <a:pPr algn="r" defTabSz="912813">
              <a:buClr>
                <a:srgbClr val="002960"/>
              </a:buClr>
            </a:pPr>
            <a:r>
              <a:rPr lang="en-US" sz="1100" b="1">
                <a:solidFill>
                  <a:srgbClr val="003366"/>
                </a:solidFill>
              </a:rPr>
              <a:t>support</a:t>
            </a:r>
          </a:p>
          <a:p>
            <a:pPr algn="r" defTabSz="912813">
              <a:buClr>
                <a:srgbClr val="002960"/>
              </a:buClr>
            </a:pPr>
            <a:r>
              <a:rPr lang="en-US" sz="1100" b="1">
                <a:solidFill>
                  <a:srgbClr val="003366"/>
                </a:solidFill>
              </a:rPr>
              <a:t>required</a:t>
            </a:r>
          </a:p>
        </p:txBody>
      </p:sp>
      <p:sp>
        <p:nvSpPr>
          <p:cNvPr id="5148" name="Rectangle 34"/>
          <p:cNvSpPr>
            <a:spLocks noChangeArrowheads="1"/>
          </p:cNvSpPr>
          <p:nvPr>
            <p:custDataLst>
              <p:tags r:id="rId27"/>
            </p:custDataLst>
          </p:nvPr>
        </p:nvSpPr>
        <p:spPr bwMode="gray">
          <a:xfrm>
            <a:off x="476250" y="2690813"/>
            <a:ext cx="509588" cy="336550"/>
          </a:xfrm>
          <a:prstGeom prst="rect">
            <a:avLst/>
          </a:prstGeom>
          <a:noFill/>
          <a:ln w="9525">
            <a:noFill/>
            <a:miter lim="800000"/>
            <a:headEnd/>
            <a:tailEnd/>
          </a:ln>
        </p:spPr>
        <p:txBody>
          <a:bodyPr wrap="none" lIns="0" tIns="0" rIns="0" bIns="0">
            <a:spAutoFit/>
          </a:bodyPr>
          <a:lstStyle/>
          <a:p>
            <a:pPr algn="r" defTabSz="912813">
              <a:buClr>
                <a:srgbClr val="002960"/>
              </a:buClr>
            </a:pPr>
            <a:r>
              <a:rPr lang="en-US" sz="1100" b="1">
                <a:solidFill>
                  <a:srgbClr val="003366"/>
                </a:solidFill>
              </a:rPr>
              <a:t>Critical </a:t>
            </a:r>
          </a:p>
          <a:p>
            <a:pPr algn="r" defTabSz="912813">
              <a:buClr>
                <a:srgbClr val="002960"/>
              </a:buClr>
            </a:pPr>
            <a:r>
              <a:rPr lang="en-US" sz="1100" b="1">
                <a:solidFill>
                  <a:srgbClr val="003366"/>
                </a:solidFill>
              </a:rPr>
              <a:t>needs</a:t>
            </a:r>
          </a:p>
        </p:txBody>
      </p:sp>
      <p:sp>
        <p:nvSpPr>
          <p:cNvPr id="130083" name="Rectangle 35"/>
          <p:cNvSpPr>
            <a:spLocks noChangeArrowheads="1"/>
          </p:cNvSpPr>
          <p:nvPr>
            <p:custDataLst>
              <p:tags r:id="rId28"/>
            </p:custDataLst>
          </p:nvPr>
        </p:nvSpPr>
        <p:spPr bwMode="gray">
          <a:xfrm>
            <a:off x="6964363" y="3311525"/>
            <a:ext cx="1770062" cy="134620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Community college collaborations</a:t>
            </a:r>
          </a:p>
          <a:p>
            <a:pPr marL="196850" lvl="1" indent="-195263" defTabSz="912813">
              <a:buClr>
                <a:srgbClr val="002960"/>
              </a:buClr>
              <a:buSzPct val="125000"/>
              <a:buFont typeface="Arial" charset="0"/>
              <a:buChar char="▪"/>
              <a:defRPr/>
            </a:pPr>
            <a:r>
              <a:rPr lang="en-US" sz="1100" dirty="0">
                <a:solidFill>
                  <a:srgbClr val="000000"/>
                </a:solidFill>
                <a:ea typeface="+mn-ea"/>
              </a:rPr>
              <a:t>Certification / credentialing programs</a:t>
            </a:r>
          </a:p>
          <a:p>
            <a:pPr marL="196850" lvl="1" indent="-195263" defTabSz="912813">
              <a:buClr>
                <a:srgbClr val="002960"/>
              </a:buClr>
              <a:buSzPct val="125000"/>
              <a:buFont typeface="Arial" charset="0"/>
              <a:buChar char="▪"/>
              <a:defRPr/>
            </a:pPr>
            <a:r>
              <a:rPr lang="en-US" sz="1100" dirty="0">
                <a:solidFill>
                  <a:srgbClr val="000000"/>
                </a:solidFill>
                <a:ea typeface="+mn-ea"/>
              </a:rPr>
              <a:t>Internship or apprenticeship opportunities</a:t>
            </a:r>
          </a:p>
          <a:p>
            <a:pPr marL="196850" lvl="1" indent="-195263" defTabSz="912813">
              <a:buClr>
                <a:srgbClr val="002960"/>
              </a:buClr>
              <a:buSzPct val="125000"/>
              <a:buFont typeface="Arial" charset="0"/>
              <a:buChar char="▪"/>
              <a:defRPr/>
            </a:pPr>
            <a:r>
              <a:rPr lang="en-US" sz="1100" dirty="0">
                <a:solidFill>
                  <a:srgbClr val="000000"/>
                </a:solidFill>
                <a:ea typeface="+mn-ea"/>
              </a:rPr>
              <a:t>Starter jobs</a:t>
            </a:r>
          </a:p>
        </p:txBody>
      </p:sp>
      <p:sp>
        <p:nvSpPr>
          <p:cNvPr id="5150" name="Rectangle 36"/>
          <p:cNvSpPr>
            <a:spLocks noChangeArrowheads="1"/>
          </p:cNvSpPr>
          <p:nvPr>
            <p:custDataLst>
              <p:tags r:id="rId29"/>
            </p:custDataLst>
          </p:nvPr>
        </p:nvSpPr>
        <p:spPr bwMode="gray">
          <a:xfrm>
            <a:off x="1152525" y="3311525"/>
            <a:ext cx="1677988" cy="134620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pitchFamily="34" charset="0"/>
              <a:buChar char="▪"/>
            </a:pPr>
            <a:r>
              <a:rPr lang="en-US" sz="1100">
                <a:solidFill>
                  <a:srgbClr val="000000"/>
                </a:solidFill>
              </a:rPr>
              <a:t>Opportunity for education within a stable set of interventions (Group C needs)</a:t>
            </a:r>
          </a:p>
          <a:p>
            <a:pPr marL="196850" lvl="1" indent="-195263" defTabSz="912813">
              <a:buClr>
                <a:srgbClr val="002960"/>
              </a:buClr>
              <a:buSzPct val="125000"/>
              <a:buFont typeface="Arial" pitchFamily="34" charset="0"/>
              <a:buChar char="▪"/>
            </a:pPr>
            <a:r>
              <a:rPr lang="en-US" sz="1100">
                <a:solidFill>
                  <a:srgbClr val="000000"/>
                </a:solidFill>
              </a:rPr>
              <a:t>Move youth a step </a:t>
            </a:r>
            <a:r>
              <a:rPr lang="en-US" altLang="en-US" sz="1100">
                <a:solidFill>
                  <a:srgbClr val="000000"/>
                </a:solidFill>
              </a:rPr>
              <a:t>‘</a:t>
            </a:r>
            <a:r>
              <a:rPr lang="en-US" sz="1100">
                <a:solidFill>
                  <a:srgbClr val="000000"/>
                </a:solidFill>
              </a:rPr>
              <a:t>up the ladder</a:t>
            </a:r>
            <a:r>
              <a:rPr lang="en-US" altLang="en-US" sz="1100">
                <a:solidFill>
                  <a:srgbClr val="000000"/>
                </a:solidFill>
              </a:rPr>
              <a:t>’</a:t>
            </a:r>
            <a:r>
              <a:rPr lang="en-US" sz="1100">
                <a:solidFill>
                  <a:srgbClr val="000000"/>
                </a:solidFill>
              </a:rPr>
              <a:t> on path to full employability</a:t>
            </a:r>
          </a:p>
        </p:txBody>
      </p:sp>
      <p:sp>
        <p:nvSpPr>
          <p:cNvPr id="130085" name="Rectangle 37"/>
          <p:cNvSpPr>
            <a:spLocks noChangeArrowheads="1"/>
          </p:cNvSpPr>
          <p:nvPr>
            <p:custDataLst>
              <p:tags r:id="rId30"/>
            </p:custDataLst>
          </p:nvPr>
        </p:nvSpPr>
        <p:spPr bwMode="gray">
          <a:xfrm>
            <a:off x="3111500" y="3311525"/>
            <a:ext cx="1725613" cy="168275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Food access</a:t>
            </a:r>
          </a:p>
          <a:p>
            <a:pPr marL="196850" lvl="1" indent="-195263" defTabSz="912813">
              <a:buClr>
                <a:srgbClr val="002960"/>
              </a:buClr>
              <a:buSzPct val="125000"/>
              <a:buFont typeface="Arial" charset="0"/>
              <a:buChar char="▪"/>
              <a:defRPr/>
            </a:pPr>
            <a:r>
              <a:rPr lang="en-US" sz="1100" dirty="0">
                <a:solidFill>
                  <a:srgbClr val="000000"/>
                </a:solidFill>
                <a:ea typeface="+mn-ea"/>
              </a:rPr>
              <a:t>Housing &amp; transport</a:t>
            </a:r>
          </a:p>
          <a:p>
            <a:pPr marL="196850" lvl="1" indent="-195263" defTabSz="912813">
              <a:buClr>
                <a:srgbClr val="002960"/>
              </a:buClr>
              <a:buSzPct val="125000"/>
              <a:buFont typeface="Arial" charset="0"/>
              <a:buChar char="▪"/>
              <a:defRPr/>
            </a:pPr>
            <a:r>
              <a:rPr lang="en-US" sz="1100" dirty="0">
                <a:solidFill>
                  <a:srgbClr val="000000"/>
                </a:solidFill>
                <a:ea typeface="+mn-ea"/>
              </a:rPr>
              <a:t>Health/mental health services</a:t>
            </a:r>
          </a:p>
          <a:p>
            <a:pPr marL="196850" lvl="1" indent="-195263" defTabSz="912813">
              <a:buClr>
                <a:srgbClr val="002960"/>
              </a:buClr>
              <a:buSzPct val="125000"/>
              <a:buFont typeface="Arial" charset="0"/>
              <a:buChar char="▪"/>
              <a:defRPr/>
            </a:pPr>
            <a:r>
              <a:rPr lang="en-US" sz="1100" dirty="0">
                <a:solidFill>
                  <a:srgbClr val="000000"/>
                </a:solidFill>
                <a:ea typeface="+mn-ea"/>
              </a:rPr>
              <a:t>Life skills mentoring</a:t>
            </a:r>
          </a:p>
          <a:p>
            <a:pPr marL="196850" lvl="1" indent="-195263" defTabSz="912813">
              <a:buClr>
                <a:srgbClr val="002960"/>
              </a:buClr>
              <a:buSzPct val="125000"/>
              <a:buFont typeface="Arial" charset="0"/>
              <a:buChar char="▪"/>
              <a:defRPr/>
            </a:pPr>
            <a:r>
              <a:rPr lang="en-US" sz="1100" dirty="0">
                <a:solidFill>
                  <a:srgbClr val="000000"/>
                </a:solidFill>
                <a:ea typeface="+mn-ea"/>
              </a:rPr>
              <a:t>Daycare</a:t>
            </a:r>
          </a:p>
          <a:p>
            <a:pPr marL="196850" lvl="1" indent="-195263" defTabSz="912813">
              <a:buClr>
                <a:srgbClr val="002960"/>
              </a:buClr>
              <a:buSzPct val="125000"/>
              <a:buFont typeface="Arial" charset="0"/>
              <a:buChar char="▪"/>
              <a:defRPr/>
            </a:pPr>
            <a:r>
              <a:rPr lang="en-US" sz="1100" dirty="0">
                <a:solidFill>
                  <a:srgbClr val="000000"/>
                </a:solidFill>
                <a:ea typeface="+mn-ea"/>
              </a:rPr>
              <a:t>Financial/legal literacy</a:t>
            </a:r>
          </a:p>
          <a:p>
            <a:pPr marL="196850" lvl="1" indent="-195263" defTabSz="912813">
              <a:buClr>
                <a:srgbClr val="002960"/>
              </a:buClr>
              <a:buSzPct val="125000"/>
              <a:buFont typeface="Arial" charset="0"/>
              <a:buChar char="▪"/>
              <a:defRPr/>
            </a:pPr>
            <a:r>
              <a:rPr lang="en-US" sz="1100" dirty="0">
                <a:solidFill>
                  <a:srgbClr val="000000"/>
                </a:solidFill>
                <a:ea typeface="+mn-ea"/>
              </a:rPr>
              <a:t>Alternative pathways to GED, diploma, or community college</a:t>
            </a:r>
          </a:p>
        </p:txBody>
      </p:sp>
      <p:sp>
        <p:nvSpPr>
          <p:cNvPr id="130086" name="Rectangle 38"/>
          <p:cNvSpPr>
            <a:spLocks noChangeArrowheads="1"/>
          </p:cNvSpPr>
          <p:nvPr>
            <p:custDataLst>
              <p:tags r:id="rId31"/>
            </p:custDataLst>
          </p:nvPr>
        </p:nvSpPr>
        <p:spPr bwMode="gray">
          <a:xfrm>
            <a:off x="5049838" y="3311525"/>
            <a:ext cx="1798637" cy="168275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High school graduation support</a:t>
            </a:r>
          </a:p>
          <a:p>
            <a:pPr marL="196850" lvl="1" indent="-195263" defTabSz="912813">
              <a:buClr>
                <a:srgbClr val="002960"/>
              </a:buClr>
              <a:buSzPct val="125000"/>
              <a:buFont typeface="Arial" charset="0"/>
              <a:buChar char="▪"/>
              <a:defRPr/>
            </a:pPr>
            <a:r>
              <a:rPr lang="en-US" sz="1100" dirty="0">
                <a:solidFill>
                  <a:srgbClr val="000000"/>
                </a:solidFill>
                <a:ea typeface="+mn-ea"/>
              </a:rPr>
              <a:t>GED support</a:t>
            </a:r>
          </a:p>
          <a:p>
            <a:pPr marL="196850" lvl="1" indent="-195263" defTabSz="912813">
              <a:buClr>
                <a:srgbClr val="002960"/>
              </a:buClr>
              <a:buSzPct val="125000"/>
              <a:buFont typeface="Arial" charset="0"/>
              <a:buChar char="▪"/>
              <a:defRPr/>
            </a:pPr>
            <a:r>
              <a:rPr lang="en-US" sz="1100" dirty="0">
                <a:solidFill>
                  <a:srgbClr val="000000"/>
                </a:solidFill>
                <a:ea typeface="+mn-ea"/>
              </a:rPr>
              <a:t>On the job training and work-based learning programs</a:t>
            </a:r>
          </a:p>
          <a:p>
            <a:pPr marL="196850" lvl="1" indent="-195263" defTabSz="912813">
              <a:buClr>
                <a:srgbClr val="002960"/>
              </a:buClr>
              <a:buSzPct val="125000"/>
              <a:buFont typeface="Arial" charset="0"/>
              <a:buChar char="▪"/>
              <a:defRPr/>
            </a:pPr>
            <a:r>
              <a:rPr lang="en-US" sz="1100" dirty="0">
                <a:solidFill>
                  <a:srgbClr val="000000"/>
                </a:solidFill>
                <a:ea typeface="+mn-ea"/>
              </a:rPr>
              <a:t>Alternative credentialing programs</a:t>
            </a:r>
          </a:p>
          <a:p>
            <a:pPr marL="196850" lvl="1" indent="-195263" defTabSz="912813">
              <a:buClr>
                <a:srgbClr val="002960"/>
              </a:buClr>
              <a:buSzPct val="125000"/>
              <a:buFont typeface="Arial" charset="0"/>
              <a:buChar char="▪"/>
              <a:defRPr/>
            </a:pPr>
            <a:r>
              <a:rPr lang="en-US" sz="1100" dirty="0">
                <a:solidFill>
                  <a:srgbClr val="000000"/>
                </a:solidFill>
                <a:ea typeface="+mn-ea"/>
              </a:rPr>
              <a:t>Afterschool/summer programs</a:t>
            </a:r>
          </a:p>
        </p:txBody>
      </p:sp>
      <p:sp>
        <p:nvSpPr>
          <p:cNvPr id="130087" name="Rectangle 39"/>
          <p:cNvSpPr>
            <a:spLocks noChangeArrowheads="1"/>
          </p:cNvSpPr>
          <p:nvPr/>
        </p:nvSpPr>
        <p:spPr bwMode="gray">
          <a:xfrm>
            <a:off x="6964363" y="2606675"/>
            <a:ext cx="1835150" cy="504825"/>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Employment pathways &amp; more advanced credentialing opportunities</a:t>
            </a:r>
          </a:p>
        </p:txBody>
      </p:sp>
      <p:sp>
        <p:nvSpPr>
          <p:cNvPr id="130088" name="Rectangle 40"/>
          <p:cNvSpPr>
            <a:spLocks noChangeArrowheads="1"/>
          </p:cNvSpPr>
          <p:nvPr/>
        </p:nvSpPr>
        <p:spPr bwMode="gray">
          <a:xfrm>
            <a:off x="1130300" y="2606675"/>
            <a:ext cx="1860550" cy="504825"/>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Integrated services across education, social supports, and employability</a:t>
            </a:r>
          </a:p>
        </p:txBody>
      </p:sp>
      <p:sp>
        <p:nvSpPr>
          <p:cNvPr id="130089" name="Rectangle 41"/>
          <p:cNvSpPr>
            <a:spLocks noChangeArrowheads="1"/>
          </p:cNvSpPr>
          <p:nvPr/>
        </p:nvSpPr>
        <p:spPr bwMode="gray">
          <a:xfrm>
            <a:off x="3111500" y="2606675"/>
            <a:ext cx="1798638" cy="504825"/>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Wraparound supports </a:t>
            </a:r>
          </a:p>
          <a:p>
            <a:pPr marL="196850" lvl="1" indent="-195263" defTabSz="912813">
              <a:buClr>
                <a:srgbClr val="002960"/>
              </a:buClr>
              <a:buSzPct val="125000"/>
              <a:buFont typeface="Arial" charset="0"/>
              <a:buChar char="▪"/>
              <a:defRPr/>
            </a:pPr>
            <a:r>
              <a:rPr lang="en-US" sz="1100" dirty="0">
                <a:solidFill>
                  <a:srgbClr val="000000"/>
                </a:solidFill>
                <a:ea typeface="+mn-ea"/>
              </a:rPr>
              <a:t>Alternative pathways to learning &amp; employment</a:t>
            </a:r>
          </a:p>
        </p:txBody>
      </p:sp>
      <p:sp>
        <p:nvSpPr>
          <p:cNvPr id="130090" name="Rectangle 42"/>
          <p:cNvSpPr>
            <a:spLocks noChangeArrowheads="1"/>
          </p:cNvSpPr>
          <p:nvPr/>
        </p:nvSpPr>
        <p:spPr bwMode="gray">
          <a:xfrm>
            <a:off x="5049838" y="2489200"/>
            <a:ext cx="1798637" cy="67310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Pathways to GED/high school completion</a:t>
            </a:r>
          </a:p>
          <a:p>
            <a:pPr marL="196850" lvl="1" indent="-195263" defTabSz="912813">
              <a:buClr>
                <a:srgbClr val="002960"/>
              </a:buClr>
              <a:buSzPct val="125000"/>
              <a:buFont typeface="Arial" charset="0"/>
              <a:buChar char="▪"/>
              <a:defRPr/>
            </a:pPr>
            <a:r>
              <a:rPr lang="en-US" sz="1100" dirty="0">
                <a:solidFill>
                  <a:srgbClr val="000000"/>
                </a:solidFill>
                <a:ea typeface="+mn-ea"/>
              </a:rPr>
              <a:t>Alternative training and credentialing programs</a:t>
            </a:r>
          </a:p>
        </p:txBody>
      </p:sp>
      <p:grpSp>
        <p:nvGrpSpPr>
          <p:cNvPr id="5157" name="Group 43"/>
          <p:cNvGrpSpPr>
            <a:grpSpLocks/>
          </p:cNvGrpSpPr>
          <p:nvPr/>
        </p:nvGrpSpPr>
        <p:grpSpPr bwMode="auto">
          <a:xfrm>
            <a:off x="1127125" y="3228975"/>
            <a:ext cx="7713663" cy="0"/>
            <a:chOff x="591" y="1993"/>
            <a:chExt cx="4859" cy="0"/>
          </a:xfrm>
        </p:grpSpPr>
        <p:sp>
          <p:nvSpPr>
            <p:cNvPr id="130092" name="Line 44"/>
            <p:cNvSpPr>
              <a:spLocks noChangeShapeType="1"/>
            </p:cNvSpPr>
            <p:nvPr>
              <p:custDataLst>
                <p:tags r:id="rId41"/>
              </p:custDataLst>
            </p:nvPr>
          </p:nvSpPr>
          <p:spPr bwMode="gray">
            <a:xfrm>
              <a:off x="591"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sp>
          <p:nvSpPr>
            <p:cNvPr id="130093" name="Line 45"/>
            <p:cNvSpPr>
              <a:spLocks noChangeShapeType="1"/>
            </p:cNvSpPr>
            <p:nvPr>
              <p:custDataLst>
                <p:tags r:id="rId42"/>
              </p:custDataLst>
            </p:nvPr>
          </p:nvSpPr>
          <p:spPr bwMode="gray">
            <a:xfrm>
              <a:off x="1817"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sp>
          <p:nvSpPr>
            <p:cNvPr id="130094" name="Line 46"/>
            <p:cNvSpPr>
              <a:spLocks noChangeShapeType="1"/>
            </p:cNvSpPr>
            <p:nvPr>
              <p:custDataLst>
                <p:tags r:id="rId43"/>
              </p:custDataLst>
            </p:nvPr>
          </p:nvSpPr>
          <p:spPr bwMode="gray">
            <a:xfrm>
              <a:off x="3040"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sp>
          <p:nvSpPr>
            <p:cNvPr id="130095" name="Line 47"/>
            <p:cNvSpPr>
              <a:spLocks noChangeShapeType="1"/>
            </p:cNvSpPr>
            <p:nvPr>
              <p:custDataLst>
                <p:tags r:id="rId44"/>
              </p:custDataLst>
            </p:nvPr>
          </p:nvSpPr>
          <p:spPr bwMode="gray">
            <a:xfrm>
              <a:off x="4262"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grpSp>
      <p:sp>
        <p:nvSpPr>
          <p:cNvPr id="5158" name="Rectangle 48"/>
          <p:cNvSpPr>
            <a:spLocks noChangeArrowheads="1"/>
          </p:cNvSpPr>
          <p:nvPr>
            <p:custDataLst>
              <p:tags r:id="rId32"/>
            </p:custDataLst>
          </p:nvPr>
        </p:nvSpPr>
        <p:spPr bwMode="gray">
          <a:xfrm>
            <a:off x="146050" y="1298575"/>
            <a:ext cx="869950" cy="819150"/>
          </a:xfrm>
          <a:prstGeom prst="rect">
            <a:avLst/>
          </a:prstGeom>
          <a:noFill/>
          <a:ln w="9525">
            <a:noFill/>
            <a:miter lim="800000"/>
            <a:headEnd/>
            <a:tailEnd/>
          </a:ln>
        </p:spPr>
        <p:txBody>
          <a:bodyPr lIns="0" tIns="0" rIns="0" bIns="0">
            <a:spAutoFit/>
          </a:bodyPr>
          <a:lstStyle/>
          <a:p>
            <a:pPr algn="r" defTabSz="912813">
              <a:buClr>
                <a:srgbClr val="002960"/>
              </a:buClr>
            </a:pPr>
            <a:r>
              <a:rPr lang="en-US" sz="900" b="1" i="1">
                <a:solidFill>
                  <a:srgbClr val="808080"/>
                </a:solidFill>
              </a:rPr>
              <a:t>Types of employment opportunities open to youth increase along spectrum</a:t>
            </a:r>
          </a:p>
        </p:txBody>
      </p:sp>
      <p:grpSp>
        <p:nvGrpSpPr>
          <p:cNvPr id="5159" name="Group 49"/>
          <p:cNvGrpSpPr>
            <a:grpSpLocks/>
          </p:cNvGrpSpPr>
          <p:nvPr/>
        </p:nvGrpSpPr>
        <p:grpSpPr bwMode="auto">
          <a:xfrm>
            <a:off x="1127125" y="5097463"/>
            <a:ext cx="7713663" cy="0"/>
            <a:chOff x="591" y="1993"/>
            <a:chExt cx="4859" cy="0"/>
          </a:xfrm>
        </p:grpSpPr>
        <p:sp>
          <p:nvSpPr>
            <p:cNvPr id="130098" name="Line 50"/>
            <p:cNvSpPr>
              <a:spLocks noChangeShapeType="1"/>
            </p:cNvSpPr>
            <p:nvPr>
              <p:custDataLst>
                <p:tags r:id="rId37"/>
              </p:custDataLst>
            </p:nvPr>
          </p:nvSpPr>
          <p:spPr bwMode="gray">
            <a:xfrm>
              <a:off x="591"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sp>
          <p:nvSpPr>
            <p:cNvPr id="130099" name="Line 51"/>
            <p:cNvSpPr>
              <a:spLocks noChangeShapeType="1"/>
            </p:cNvSpPr>
            <p:nvPr>
              <p:custDataLst>
                <p:tags r:id="rId38"/>
              </p:custDataLst>
            </p:nvPr>
          </p:nvSpPr>
          <p:spPr bwMode="gray">
            <a:xfrm>
              <a:off x="1817"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sp>
          <p:nvSpPr>
            <p:cNvPr id="130100" name="Line 52"/>
            <p:cNvSpPr>
              <a:spLocks noChangeShapeType="1"/>
            </p:cNvSpPr>
            <p:nvPr>
              <p:custDataLst>
                <p:tags r:id="rId39"/>
              </p:custDataLst>
            </p:nvPr>
          </p:nvSpPr>
          <p:spPr bwMode="gray">
            <a:xfrm>
              <a:off x="3040"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sp>
          <p:nvSpPr>
            <p:cNvPr id="130101" name="Line 53"/>
            <p:cNvSpPr>
              <a:spLocks noChangeShapeType="1"/>
            </p:cNvSpPr>
            <p:nvPr>
              <p:custDataLst>
                <p:tags r:id="rId40"/>
              </p:custDataLst>
            </p:nvPr>
          </p:nvSpPr>
          <p:spPr bwMode="gray">
            <a:xfrm>
              <a:off x="4262" y="1993"/>
              <a:ext cx="1188" cy="0"/>
            </a:xfrm>
            <a:prstGeom prst="line">
              <a:avLst/>
            </a:prstGeom>
            <a:noFill/>
            <a:ln w="12700">
              <a:solidFill>
                <a:srgbClr val="808080"/>
              </a:solidFill>
              <a:prstDash val="sysDot"/>
              <a:round/>
              <a:headEnd/>
              <a:tailEnd/>
            </a:ln>
          </p:spPr>
          <p:txBody>
            <a:bodyPr/>
            <a:lstStyle/>
            <a:p>
              <a:pPr>
                <a:defRPr/>
              </a:pPr>
              <a:endParaRPr lang="en-US" dirty="0">
                <a:solidFill>
                  <a:srgbClr val="000000"/>
                </a:solidFill>
                <a:ea typeface="+mn-ea"/>
              </a:endParaRPr>
            </a:p>
          </p:txBody>
        </p:sp>
      </p:grpSp>
      <p:sp>
        <p:nvSpPr>
          <p:cNvPr id="130102" name="Rectangle 54"/>
          <p:cNvSpPr>
            <a:spLocks noChangeArrowheads="1"/>
          </p:cNvSpPr>
          <p:nvPr>
            <p:custDataLst>
              <p:tags r:id="rId33"/>
            </p:custDataLst>
          </p:nvPr>
        </p:nvSpPr>
        <p:spPr bwMode="gray">
          <a:xfrm>
            <a:off x="6964363" y="5180013"/>
            <a:ext cx="1697037" cy="841375"/>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Private sector employment (e.g., full or part time, internships)</a:t>
            </a:r>
          </a:p>
          <a:p>
            <a:pPr marL="196850" lvl="1" indent="-195263" defTabSz="912813">
              <a:buClr>
                <a:srgbClr val="002960"/>
              </a:buClr>
              <a:buSzPct val="125000"/>
              <a:buFont typeface="Arial" charset="0"/>
              <a:buChar char="▪"/>
              <a:defRPr/>
            </a:pPr>
            <a:r>
              <a:rPr lang="en-US" sz="1100" dirty="0">
                <a:solidFill>
                  <a:srgbClr val="000000"/>
                </a:solidFill>
                <a:ea typeface="+mn-ea"/>
              </a:rPr>
              <a:t>All opportunities to left</a:t>
            </a:r>
          </a:p>
          <a:p>
            <a:pPr marL="196850" lvl="1" indent="-195263" defTabSz="912813">
              <a:buClr>
                <a:srgbClr val="002960"/>
              </a:buClr>
              <a:buSzPct val="125000"/>
              <a:buFont typeface="Arial" charset="0"/>
              <a:buChar char="▪"/>
              <a:defRPr/>
            </a:pPr>
            <a:endParaRPr lang="en-US" sz="1100" dirty="0">
              <a:solidFill>
                <a:srgbClr val="000000"/>
              </a:solidFill>
              <a:ea typeface="+mn-ea"/>
            </a:endParaRPr>
          </a:p>
        </p:txBody>
      </p:sp>
      <p:sp>
        <p:nvSpPr>
          <p:cNvPr id="130103" name="Rectangle 55"/>
          <p:cNvSpPr>
            <a:spLocks noChangeArrowheads="1"/>
          </p:cNvSpPr>
          <p:nvPr>
            <p:custDataLst>
              <p:tags r:id="rId34"/>
            </p:custDataLst>
          </p:nvPr>
        </p:nvSpPr>
        <p:spPr bwMode="gray">
          <a:xfrm>
            <a:off x="1174750" y="5180013"/>
            <a:ext cx="1590675" cy="100965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Non-corporate employment (e.g., non-profits, government)</a:t>
            </a:r>
          </a:p>
          <a:p>
            <a:pPr marL="196850" lvl="1" indent="-195263" defTabSz="912813">
              <a:buClr>
                <a:srgbClr val="002960"/>
              </a:buClr>
              <a:buSzPct val="125000"/>
              <a:buFont typeface="Arial" charset="0"/>
              <a:buChar char="▪"/>
              <a:defRPr/>
            </a:pPr>
            <a:r>
              <a:rPr lang="en-US" sz="1100" dirty="0">
                <a:solidFill>
                  <a:srgbClr val="000000"/>
                </a:solidFill>
                <a:ea typeface="+mn-ea"/>
              </a:rPr>
              <a:t>Select service corps opportunities</a:t>
            </a:r>
          </a:p>
        </p:txBody>
      </p:sp>
      <p:sp>
        <p:nvSpPr>
          <p:cNvPr id="130104" name="Rectangle 56"/>
          <p:cNvSpPr>
            <a:spLocks noChangeArrowheads="1"/>
          </p:cNvSpPr>
          <p:nvPr>
            <p:custDataLst>
              <p:tags r:id="rId35"/>
            </p:custDataLst>
          </p:nvPr>
        </p:nvSpPr>
        <p:spPr bwMode="gray">
          <a:xfrm>
            <a:off x="3133725" y="5180013"/>
            <a:ext cx="1725613" cy="1177925"/>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Private sector partnerships with social service organizations or other types of service programs</a:t>
            </a:r>
          </a:p>
          <a:p>
            <a:pPr marL="196850" lvl="1" indent="-195263" defTabSz="912813">
              <a:buClr>
                <a:srgbClr val="002960"/>
              </a:buClr>
              <a:buSzPct val="125000"/>
              <a:buFont typeface="Arial" charset="0"/>
              <a:buChar char="▪"/>
              <a:defRPr/>
            </a:pPr>
            <a:r>
              <a:rPr lang="en-US" sz="1100" dirty="0">
                <a:solidFill>
                  <a:srgbClr val="000000"/>
                </a:solidFill>
                <a:ea typeface="+mn-ea"/>
              </a:rPr>
              <a:t>Service corps</a:t>
            </a:r>
          </a:p>
          <a:p>
            <a:pPr marL="196850" lvl="1" indent="-195263" defTabSz="912813">
              <a:buClr>
                <a:srgbClr val="002960"/>
              </a:buClr>
              <a:buSzPct val="125000"/>
              <a:buFont typeface="Arial" charset="0"/>
              <a:buChar char="▪"/>
              <a:defRPr/>
            </a:pPr>
            <a:r>
              <a:rPr lang="en-US" sz="1100" dirty="0">
                <a:solidFill>
                  <a:srgbClr val="000000"/>
                </a:solidFill>
                <a:ea typeface="+mn-ea"/>
              </a:rPr>
              <a:t>All opportunities to left</a:t>
            </a:r>
          </a:p>
        </p:txBody>
      </p:sp>
      <p:sp>
        <p:nvSpPr>
          <p:cNvPr id="130105" name="Rectangle 57"/>
          <p:cNvSpPr>
            <a:spLocks noChangeArrowheads="1"/>
          </p:cNvSpPr>
          <p:nvPr>
            <p:custDataLst>
              <p:tags r:id="rId36"/>
            </p:custDataLst>
          </p:nvPr>
        </p:nvSpPr>
        <p:spPr bwMode="gray">
          <a:xfrm>
            <a:off x="5072063" y="5180013"/>
            <a:ext cx="1684337" cy="1009650"/>
          </a:xfrm>
          <a:prstGeom prst="rect">
            <a:avLst/>
          </a:prstGeom>
          <a:noFill/>
          <a:ln w="9525">
            <a:noFill/>
            <a:miter lim="800000"/>
            <a:headEnd/>
            <a:tailEnd/>
          </a:ln>
        </p:spPr>
        <p:txBody>
          <a:bodyPr lIns="0" tIns="0" rIns="0" bIns="0">
            <a:spAutoFit/>
          </a:bodyPr>
          <a:lstStyle/>
          <a:p>
            <a:pPr marL="196850" lvl="1" indent="-195263" defTabSz="912813">
              <a:buClr>
                <a:srgbClr val="002960"/>
              </a:buClr>
              <a:buSzPct val="125000"/>
              <a:buFont typeface="Arial" charset="0"/>
              <a:buChar char="▪"/>
              <a:defRPr/>
            </a:pPr>
            <a:r>
              <a:rPr lang="en-US" sz="1100" dirty="0">
                <a:solidFill>
                  <a:srgbClr val="000000"/>
                </a:solidFill>
                <a:ea typeface="+mn-ea"/>
              </a:rPr>
              <a:t>Stipended learning opportunities</a:t>
            </a:r>
          </a:p>
          <a:p>
            <a:pPr marL="196850" lvl="1" indent="-195263" defTabSz="912813">
              <a:buClr>
                <a:srgbClr val="002960"/>
              </a:buClr>
              <a:buSzPct val="125000"/>
              <a:buFont typeface="Arial" charset="0"/>
              <a:buChar char="▪"/>
              <a:defRPr/>
            </a:pPr>
            <a:r>
              <a:rPr lang="en-US" sz="1100" dirty="0">
                <a:solidFill>
                  <a:srgbClr val="000000"/>
                </a:solidFill>
                <a:ea typeface="+mn-ea"/>
              </a:rPr>
              <a:t>Various after school / summer employment opportunities</a:t>
            </a:r>
          </a:p>
          <a:p>
            <a:pPr marL="196850" lvl="1" indent="-195263" defTabSz="912813">
              <a:buClr>
                <a:srgbClr val="002960"/>
              </a:buClr>
              <a:buSzPct val="125000"/>
              <a:buFont typeface="Arial" charset="0"/>
              <a:buChar char="▪"/>
              <a:defRPr/>
            </a:pPr>
            <a:r>
              <a:rPr lang="en-US" sz="1100" dirty="0">
                <a:solidFill>
                  <a:srgbClr val="000000"/>
                </a:solidFill>
                <a:ea typeface="+mn-ea"/>
              </a:rPr>
              <a:t>All opportunities to left</a:t>
            </a:r>
          </a:p>
        </p:txBody>
      </p:sp>
      <p:sp>
        <p:nvSpPr>
          <p:cNvPr id="130106" name="Line 58"/>
          <p:cNvSpPr>
            <a:spLocks noChangeShapeType="1"/>
          </p:cNvSpPr>
          <p:nvPr/>
        </p:nvSpPr>
        <p:spPr bwMode="auto">
          <a:xfrm flipH="1">
            <a:off x="7164388" y="5913438"/>
            <a:ext cx="341312" cy="0"/>
          </a:xfrm>
          <a:prstGeom prst="line">
            <a:avLst/>
          </a:prstGeom>
          <a:noFill/>
          <a:ln w="9525">
            <a:solidFill>
              <a:schemeClr val="folHlink"/>
            </a:solidFill>
            <a:round/>
            <a:headEnd/>
            <a:tailEnd type="triangle" w="med" len="med"/>
          </a:ln>
          <a:effectLst/>
        </p:spPr>
        <p:txBody>
          <a:bodyPr/>
          <a:lstStyle/>
          <a:p>
            <a:pPr>
              <a:defRPr/>
            </a:pPr>
            <a:endParaRPr lang="en-US" dirty="0">
              <a:solidFill>
                <a:srgbClr val="000000"/>
              </a:solidFill>
              <a:ea typeface="+mn-ea"/>
            </a:endParaRPr>
          </a:p>
        </p:txBody>
      </p:sp>
      <p:sp>
        <p:nvSpPr>
          <p:cNvPr id="130107" name="Line 59"/>
          <p:cNvSpPr>
            <a:spLocks noChangeShapeType="1"/>
          </p:cNvSpPr>
          <p:nvPr/>
        </p:nvSpPr>
        <p:spPr bwMode="auto">
          <a:xfrm flipH="1">
            <a:off x="5262563" y="6253163"/>
            <a:ext cx="341312" cy="0"/>
          </a:xfrm>
          <a:prstGeom prst="line">
            <a:avLst/>
          </a:prstGeom>
          <a:noFill/>
          <a:ln w="9525">
            <a:solidFill>
              <a:schemeClr val="folHlink"/>
            </a:solidFill>
            <a:round/>
            <a:headEnd/>
            <a:tailEnd type="triangle" w="med" len="med"/>
          </a:ln>
          <a:effectLst/>
        </p:spPr>
        <p:txBody>
          <a:bodyPr/>
          <a:lstStyle/>
          <a:p>
            <a:pPr>
              <a:defRPr/>
            </a:pPr>
            <a:endParaRPr lang="en-US" dirty="0">
              <a:solidFill>
                <a:srgbClr val="000000"/>
              </a:solidFill>
              <a:ea typeface="+mn-ea"/>
            </a:endParaRPr>
          </a:p>
        </p:txBody>
      </p:sp>
      <p:sp>
        <p:nvSpPr>
          <p:cNvPr id="130108" name="Line 60"/>
          <p:cNvSpPr>
            <a:spLocks noChangeShapeType="1"/>
          </p:cNvSpPr>
          <p:nvPr/>
        </p:nvSpPr>
        <p:spPr bwMode="auto">
          <a:xfrm flipH="1">
            <a:off x="3346450" y="6427788"/>
            <a:ext cx="341313" cy="0"/>
          </a:xfrm>
          <a:prstGeom prst="line">
            <a:avLst/>
          </a:prstGeom>
          <a:noFill/>
          <a:ln w="9525">
            <a:solidFill>
              <a:schemeClr val="folHlink"/>
            </a:solidFill>
            <a:round/>
            <a:headEnd/>
            <a:tailEnd type="triangle" w="med" len="med"/>
          </a:ln>
          <a:effectLst/>
        </p:spPr>
        <p:txBody>
          <a:bodyPr/>
          <a:lstStyle/>
          <a:p>
            <a:pPr>
              <a:defRPr/>
            </a:pPr>
            <a:endParaRPr lang="en-US" dirty="0">
              <a:solidFill>
                <a:srgbClr val="000000"/>
              </a:solidFill>
              <a:ea typeface="+mn-ea"/>
            </a:endParaRPr>
          </a:p>
        </p:txBody>
      </p:sp>
      <p:pic>
        <p:nvPicPr>
          <p:cNvPr id="5167" name="Picture 8" descr="WHCtemplatePP_04"/>
          <p:cNvPicPr>
            <a:picLocks noChangeAspect="1" noChangeArrowheads="1"/>
          </p:cNvPicPr>
          <p:nvPr/>
        </p:nvPicPr>
        <p:blipFill>
          <a:blip r:embed="rId48" cstate="print"/>
          <a:srcRect/>
          <a:stretch>
            <a:fillRect/>
          </a:stretch>
        </p:blipFill>
        <p:spPr bwMode="auto">
          <a:xfrm>
            <a:off x="-14288" y="6607175"/>
            <a:ext cx="9172576" cy="349250"/>
          </a:xfrm>
          <a:prstGeom prst="rect">
            <a:avLst/>
          </a:prstGeom>
          <a:noFill/>
          <a:ln w="9525">
            <a:noFill/>
            <a:miter lim="800000"/>
            <a:headEnd/>
            <a:tailEnd/>
          </a:ln>
        </p:spPr>
      </p:pic>
      <p:pic>
        <p:nvPicPr>
          <p:cNvPr id="5168" name="Picture 7" descr="WHCtemplatePP_01"/>
          <p:cNvPicPr>
            <a:picLocks noChangeAspect="1" noChangeArrowheads="1"/>
          </p:cNvPicPr>
          <p:nvPr/>
        </p:nvPicPr>
        <p:blipFill>
          <a:blip r:embed="rId49" cstate="print"/>
          <a:srcRect/>
          <a:stretch>
            <a:fillRect/>
          </a:stretch>
        </p:blipFill>
        <p:spPr bwMode="auto">
          <a:xfrm>
            <a:off x="-19050" y="0"/>
            <a:ext cx="9182100" cy="3127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Implications</a:t>
            </a:r>
          </a:p>
        </p:txBody>
      </p:sp>
      <p:sp>
        <p:nvSpPr>
          <p:cNvPr id="6147" name="Rectangle 4"/>
          <p:cNvSpPr>
            <a:spLocks noGrp="1" noChangeArrowheads="1"/>
          </p:cNvSpPr>
          <p:nvPr>
            <p:ph type="body" sz="half" idx="2"/>
          </p:nvPr>
        </p:nvSpPr>
        <p:spPr>
          <a:xfrm>
            <a:off x="728663" y="1130300"/>
            <a:ext cx="7832725" cy="5087938"/>
          </a:xfrm>
        </p:spPr>
        <p:txBody>
          <a:bodyPr/>
          <a:lstStyle/>
          <a:p>
            <a:pPr marL="0" indent="0" eaLnBrk="1" hangingPunct="1">
              <a:lnSpc>
                <a:spcPct val="80000"/>
              </a:lnSpc>
            </a:pPr>
            <a:r>
              <a:rPr lang="en-US" sz="2400" dirty="0" smtClean="0"/>
              <a:t>Key implications for the Council’s work</a:t>
            </a:r>
          </a:p>
          <a:p>
            <a:pPr marL="0" indent="0" eaLnBrk="1" hangingPunct="1">
              <a:lnSpc>
                <a:spcPct val="80000"/>
              </a:lnSpc>
            </a:pPr>
            <a:endParaRPr lang="en-US" sz="2400" dirty="0" smtClean="0"/>
          </a:p>
          <a:p>
            <a:pPr lvl="1" eaLnBrk="1" hangingPunct="1">
              <a:lnSpc>
                <a:spcPct val="90000"/>
              </a:lnSpc>
            </a:pPr>
            <a:r>
              <a:rPr lang="en-US" sz="1900" dirty="0" smtClean="0"/>
              <a:t>Programs and systems that serve youth are necessary but not sufficient</a:t>
            </a:r>
          </a:p>
          <a:p>
            <a:pPr lvl="1" eaLnBrk="1" hangingPunct="1">
              <a:lnSpc>
                <a:spcPct val="90000"/>
              </a:lnSpc>
            </a:pPr>
            <a:endParaRPr lang="en-US" sz="1900" dirty="0" smtClean="0"/>
          </a:p>
          <a:p>
            <a:pPr lvl="1" eaLnBrk="1" hangingPunct="1">
              <a:lnSpc>
                <a:spcPct val="90000"/>
              </a:lnSpc>
            </a:pPr>
            <a:r>
              <a:rPr lang="en-US" sz="1900" dirty="0" smtClean="0"/>
              <a:t>The Council can highlight and identify strategies that address the needs of youth</a:t>
            </a:r>
          </a:p>
          <a:p>
            <a:pPr lvl="1" eaLnBrk="1" hangingPunct="1">
              <a:lnSpc>
                <a:spcPct val="90000"/>
              </a:lnSpc>
            </a:pPr>
            <a:endParaRPr lang="en-US" sz="1900" dirty="0" smtClean="0"/>
          </a:p>
          <a:p>
            <a:pPr lvl="1" eaLnBrk="1" hangingPunct="1">
              <a:lnSpc>
                <a:spcPct val="90000"/>
              </a:lnSpc>
            </a:pPr>
            <a:r>
              <a:rPr lang="en-US" sz="1900" dirty="0" smtClean="0"/>
              <a:t>Communication is a key area in which the Council can add value by bringing visibility to this population</a:t>
            </a:r>
          </a:p>
          <a:p>
            <a:pPr lvl="1" eaLnBrk="1" hangingPunct="1">
              <a:lnSpc>
                <a:spcPct val="90000"/>
              </a:lnSpc>
            </a:pPr>
            <a:endParaRPr lang="en-US" sz="1900" dirty="0" smtClean="0"/>
          </a:p>
          <a:p>
            <a:pPr lvl="1" eaLnBrk="1" hangingPunct="1">
              <a:lnSpc>
                <a:spcPct val="90000"/>
              </a:lnSpc>
            </a:pPr>
            <a:r>
              <a:rPr lang="en-US" sz="1900" dirty="0" smtClean="0"/>
              <a:t>Creating systemic linkage between education/credentialing and workforce needs is a key component of youth employability  </a:t>
            </a:r>
          </a:p>
          <a:p>
            <a:pPr lvl="1" eaLnBrk="1" hangingPunct="1">
              <a:lnSpc>
                <a:spcPct val="90000"/>
              </a:lnSpc>
            </a:pPr>
            <a:endParaRPr lang="en-US" sz="1900" dirty="0" smtClean="0"/>
          </a:p>
          <a:p>
            <a:pPr lvl="1" eaLnBrk="1" hangingPunct="1">
              <a:lnSpc>
                <a:spcPct val="90000"/>
              </a:lnSpc>
            </a:pPr>
            <a:r>
              <a:rPr lang="en-US" sz="1900" dirty="0" smtClean="0"/>
              <a:t>Multi-agency engagement can facilitate cross-sector collaboration at the local level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z="2800" b="1" dirty="0" smtClean="0"/>
              <a:t>Members of the </a:t>
            </a:r>
            <a:br>
              <a:rPr lang="en-US" sz="2800" b="1" dirty="0" smtClean="0"/>
            </a:br>
            <a:r>
              <a:rPr lang="en-US" sz="2800" b="1" dirty="0" smtClean="0"/>
              <a:t>White House Council for Community Solutions</a:t>
            </a:r>
          </a:p>
        </p:txBody>
      </p:sp>
      <p:sp>
        <p:nvSpPr>
          <p:cNvPr id="7171" name="Content Placeholder 2"/>
          <p:cNvSpPr>
            <a:spLocks noGrp="1"/>
          </p:cNvSpPr>
          <p:nvPr>
            <p:ph sz="half" idx="1"/>
          </p:nvPr>
        </p:nvSpPr>
        <p:spPr/>
        <p:txBody>
          <a:bodyPr/>
          <a:lstStyle/>
          <a:p>
            <a:pPr marL="0" indent="0"/>
            <a:r>
              <a:rPr lang="en-US" sz="1200" smtClean="0"/>
              <a:t>• </a:t>
            </a:r>
            <a:r>
              <a:rPr lang="en-US" sz="1200" b="1" smtClean="0"/>
              <a:t>Patty Stonesifer (Chair)</a:t>
            </a:r>
            <a:r>
              <a:rPr lang="en-US" sz="1200" smtClean="0"/>
              <a:t>, </a:t>
            </a:r>
            <a:r>
              <a:rPr lang="en-US" sz="1200" i="1" smtClean="0"/>
              <a:t>Chairwoman</a:t>
            </a:r>
            <a:r>
              <a:rPr lang="en-US" sz="1200" smtClean="0"/>
              <a:t>, Smithsonian Institution</a:t>
            </a:r>
            <a:endParaRPr lang="en-US" sz="1200" b="1" smtClean="0"/>
          </a:p>
          <a:p>
            <a:pPr marL="0" indent="0"/>
            <a:r>
              <a:rPr lang="en-US" sz="1200" smtClean="0"/>
              <a:t>• </a:t>
            </a:r>
            <a:r>
              <a:rPr lang="en-US" sz="1200" b="1" smtClean="0"/>
              <a:t>Byron Auguste</a:t>
            </a:r>
            <a:r>
              <a:rPr lang="en-US" sz="1200" smtClean="0"/>
              <a:t>, Director, McKinsey and Company</a:t>
            </a:r>
          </a:p>
          <a:p>
            <a:pPr marL="0" indent="0"/>
            <a:r>
              <a:rPr lang="en-US" sz="1200" smtClean="0"/>
              <a:t>• </a:t>
            </a:r>
            <a:r>
              <a:rPr lang="en-US" sz="1200" b="1" smtClean="0"/>
              <a:t>Diana Aviv</a:t>
            </a:r>
            <a:r>
              <a:rPr lang="en-US" sz="1200" smtClean="0"/>
              <a:t>, President and CEO, Independent Sector</a:t>
            </a:r>
          </a:p>
          <a:p>
            <a:pPr marL="0" indent="0"/>
            <a:r>
              <a:rPr lang="en-US" sz="1200" smtClean="0"/>
              <a:t>• </a:t>
            </a:r>
            <a:r>
              <a:rPr lang="en-US" sz="1200" b="1" smtClean="0"/>
              <a:t>Paula Boggs</a:t>
            </a:r>
            <a:r>
              <a:rPr lang="en-US" sz="1200" smtClean="0"/>
              <a:t>, Executive Vice President, General Counsel</a:t>
            </a:r>
          </a:p>
          <a:p>
            <a:pPr marL="0" indent="0"/>
            <a:r>
              <a:rPr lang="en-US" sz="1200" smtClean="0"/>
              <a:t>&amp; Secretary, Starbucks</a:t>
            </a:r>
          </a:p>
          <a:p>
            <a:pPr marL="0" indent="0"/>
            <a:r>
              <a:rPr lang="en-US" sz="1200" smtClean="0"/>
              <a:t>• </a:t>
            </a:r>
            <a:r>
              <a:rPr lang="en-US" sz="1200" b="1" smtClean="0"/>
              <a:t>Jon Bon Jovi</a:t>
            </a:r>
            <a:r>
              <a:rPr lang="en-US" sz="1200" smtClean="0"/>
              <a:t>, Musician and Board Chairman, Bon Jovi &amp;</a:t>
            </a:r>
          </a:p>
          <a:p>
            <a:pPr marL="0" indent="0"/>
            <a:r>
              <a:rPr lang="en-US" sz="1200" smtClean="0"/>
              <a:t>Jon Bon Jovi Soul Foundation</a:t>
            </a:r>
          </a:p>
          <a:p>
            <a:pPr marL="0" indent="0"/>
            <a:r>
              <a:rPr lang="en-US" sz="1200" smtClean="0"/>
              <a:t>• </a:t>
            </a:r>
            <a:r>
              <a:rPr lang="en-US" sz="1200" b="1" smtClean="0"/>
              <a:t>John Bridgeland</a:t>
            </a:r>
            <a:r>
              <a:rPr lang="en-US" sz="1200" smtClean="0"/>
              <a:t>, President and CEO, Civic Enterprises</a:t>
            </a:r>
          </a:p>
          <a:p>
            <a:pPr marL="0" indent="0"/>
            <a:r>
              <a:rPr lang="en-US" sz="1200" smtClean="0"/>
              <a:t>• </a:t>
            </a:r>
            <a:r>
              <a:rPr lang="en-US" sz="1200" b="1" smtClean="0"/>
              <a:t>Jim Canales</a:t>
            </a:r>
            <a:r>
              <a:rPr lang="en-US" sz="1200" smtClean="0"/>
              <a:t>, President and CEO, James Irvine</a:t>
            </a:r>
          </a:p>
          <a:p>
            <a:pPr marL="0" indent="0"/>
            <a:r>
              <a:rPr lang="en-US" sz="1200" smtClean="0"/>
              <a:t>Foundation</a:t>
            </a:r>
          </a:p>
          <a:p>
            <a:pPr marL="0" indent="0"/>
            <a:r>
              <a:rPr lang="en-US" sz="1200" smtClean="0"/>
              <a:t>• </a:t>
            </a:r>
            <a:r>
              <a:rPr lang="en-US" sz="1200" b="1" smtClean="0"/>
              <a:t>Scott Cowen</a:t>
            </a:r>
            <a:r>
              <a:rPr lang="en-US" sz="1200" smtClean="0"/>
              <a:t>, President, Tulane University</a:t>
            </a:r>
          </a:p>
          <a:p>
            <a:pPr marL="0" indent="0"/>
            <a:r>
              <a:rPr lang="en-US" sz="1200" smtClean="0"/>
              <a:t>• </a:t>
            </a:r>
            <a:r>
              <a:rPr lang="en-US" sz="1200" b="1" smtClean="0"/>
              <a:t>John Donahoe</a:t>
            </a:r>
            <a:r>
              <a:rPr lang="en-US" sz="1200" smtClean="0"/>
              <a:t>, President and CEO, eBay Inc.</a:t>
            </a:r>
          </a:p>
          <a:p>
            <a:pPr marL="0" indent="0"/>
            <a:r>
              <a:rPr lang="en-US" sz="1200" smtClean="0"/>
              <a:t>• </a:t>
            </a:r>
            <a:r>
              <a:rPr lang="en-US" sz="1200" b="1" smtClean="0"/>
              <a:t>Michael Fleming</a:t>
            </a:r>
            <a:r>
              <a:rPr lang="en-US" sz="1200" smtClean="0"/>
              <a:t>, Executive Director, David Bohnett</a:t>
            </a:r>
          </a:p>
          <a:p>
            <a:pPr marL="0" indent="0"/>
            <a:r>
              <a:rPr lang="en-US" sz="1200" smtClean="0"/>
              <a:t>Foundation</a:t>
            </a:r>
          </a:p>
          <a:p>
            <a:pPr marL="0" indent="0"/>
            <a:r>
              <a:rPr lang="en-US" sz="1200" smtClean="0"/>
              <a:t>• </a:t>
            </a:r>
            <a:r>
              <a:rPr lang="en-US" sz="1200" b="1" smtClean="0"/>
              <a:t>David Friedman</a:t>
            </a:r>
            <a:r>
              <a:rPr lang="en-US" sz="1200" smtClean="0"/>
              <a:t>, Lead Director and Chair, Edison</a:t>
            </a:r>
          </a:p>
          <a:p>
            <a:pPr marL="0" indent="0"/>
            <a:r>
              <a:rPr lang="en-US" sz="1200" smtClean="0"/>
              <a:t>Properties</a:t>
            </a:r>
          </a:p>
          <a:p>
            <a:pPr marL="0" indent="0"/>
            <a:r>
              <a:rPr lang="de-DE" sz="1200" smtClean="0"/>
              <a:t>• </a:t>
            </a:r>
            <a:r>
              <a:rPr lang="de-DE" sz="1200" b="1" smtClean="0"/>
              <a:t>Mark Gearan, President, Hobart &amp; William Smith</a:t>
            </a:r>
          </a:p>
          <a:p>
            <a:pPr marL="0" indent="0"/>
            <a:r>
              <a:rPr lang="en-US" sz="1200" b="1" smtClean="0"/>
              <a:t>Colleges – Chairman, CNCS</a:t>
            </a:r>
          </a:p>
          <a:p>
            <a:pPr marL="0" indent="0"/>
            <a:r>
              <a:rPr lang="en-US" sz="1200" smtClean="0"/>
              <a:t>• </a:t>
            </a:r>
            <a:r>
              <a:rPr lang="en-US" sz="1200" b="1" smtClean="0"/>
              <a:t>Jim Gibbons</a:t>
            </a:r>
            <a:r>
              <a:rPr lang="en-US" sz="1200" smtClean="0"/>
              <a:t>, President and CEO, Goodwill Industries</a:t>
            </a:r>
          </a:p>
          <a:p>
            <a:pPr marL="0" indent="0"/>
            <a:r>
              <a:rPr lang="en-US" sz="1200" smtClean="0"/>
              <a:t>International Inc.</a:t>
            </a:r>
          </a:p>
          <a:p>
            <a:pPr marL="0" indent="0"/>
            <a:r>
              <a:rPr lang="en-US" sz="1200" smtClean="0"/>
              <a:t>• </a:t>
            </a:r>
            <a:r>
              <a:rPr lang="en-US" sz="1200" b="1" smtClean="0"/>
              <a:t>Michele Jolin</a:t>
            </a:r>
            <a:r>
              <a:rPr lang="en-US" sz="1200" smtClean="0"/>
              <a:t>, Senior Fellow, Center for American</a:t>
            </a:r>
          </a:p>
          <a:p>
            <a:pPr marL="0" indent="0"/>
            <a:r>
              <a:rPr lang="en-US" sz="1200" smtClean="0"/>
              <a:t>Progress</a:t>
            </a:r>
          </a:p>
          <a:p>
            <a:pPr marL="0" indent="0"/>
            <a:endParaRPr lang="en-US" sz="1200" smtClean="0"/>
          </a:p>
          <a:p>
            <a:pPr marL="0" indent="0"/>
            <a:endParaRPr lang="en-US" sz="1200" smtClean="0"/>
          </a:p>
        </p:txBody>
      </p:sp>
      <p:sp>
        <p:nvSpPr>
          <p:cNvPr id="7172" name="Content Placeholder 3"/>
          <p:cNvSpPr>
            <a:spLocks noGrp="1"/>
          </p:cNvSpPr>
          <p:nvPr>
            <p:ph sz="half" idx="2"/>
          </p:nvPr>
        </p:nvSpPr>
        <p:spPr/>
        <p:txBody>
          <a:bodyPr/>
          <a:lstStyle/>
          <a:p>
            <a:pPr marL="0" indent="0"/>
            <a:r>
              <a:rPr lang="en-US" sz="1200" smtClean="0"/>
              <a:t>• </a:t>
            </a:r>
            <a:r>
              <a:rPr lang="en-US" sz="1200" b="1" smtClean="0"/>
              <a:t>Michael Kempner</a:t>
            </a:r>
            <a:r>
              <a:rPr lang="en-US" sz="1200" smtClean="0"/>
              <a:t>, Founder, President, and CEO,</a:t>
            </a:r>
          </a:p>
          <a:p>
            <a:pPr marL="0" indent="0"/>
            <a:r>
              <a:rPr lang="en-US" sz="1200" smtClean="0"/>
              <a:t>MWW Group</a:t>
            </a:r>
          </a:p>
          <a:p>
            <a:pPr marL="0" indent="0"/>
            <a:r>
              <a:rPr lang="en-US" sz="1200" smtClean="0"/>
              <a:t>• </a:t>
            </a:r>
            <a:r>
              <a:rPr lang="en-US" sz="1200" b="1" smtClean="0"/>
              <a:t>Steven Lerner</a:t>
            </a:r>
            <a:r>
              <a:rPr lang="en-US" sz="1200" smtClean="0"/>
              <a:t>, Blue Hill Group</a:t>
            </a:r>
          </a:p>
          <a:p>
            <a:pPr marL="0" indent="0"/>
            <a:r>
              <a:rPr lang="en-US" sz="1200" smtClean="0"/>
              <a:t>• </a:t>
            </a:r>
            <a:r>
              <a:rPr lang="en-US" sz="1200" b="1" smtClean="0"/>
              <a:t>Maurice Lim Miller</a:t>
            </a:r>
            <a:r>
              <a:rPr lang="en-US" sz="1200" smtClean="0"/>
              <a:t>, Founder and CEO, Family</a:t>
            </a:r>
          </a:p>
          <a:p>
            <a:pPr marL="0" indent="0"/>
            <a:r>
              <a:rPr lang="en-US" sz="1200" smtClean="0"/>
              <a:t>Independence Initiative</a:t>
            </a:r>
          </a:p>
          <a:p>
            <a:pPr marL="0" indent="0"/>
            <a:r>
              <a:rPr lang="en-US" sz="1200" smtClean="0"/>
              <a:t>• </a:t>
            </a:r>
            <a:r>
              <a:rPr lang="en-US" sz="1200" b="1" smtClean="0"/>
              <a:t>Laurene Powell Jobs</a:t>
            </a:r>
            <a:r>
              <a:rPr lang="en-US" sz="1200" smtClean="0"/>
              <a:t>, Co-Founder and President of</a:t>
            </a:r>
          </a:p>
          <a:p>
            <a:pPr marL="0" indent="0"/>
            <a:r>
              <a:rPr lang="en-US" sz="1200" smtClean="0"/>
              <a:t>the Board, College Track</a:t>
            </a:r>
          </a:p>
          <a:p>
            <a:pPr marL="0" indent="0"/>
            <a:r>
              <a:rPr lang="en-US" sz="1200" smtClean="0"/>
              <a:t>• </a:t>
            </a:r>
            <a:r>
              <a:rPr lang="en-US" sz="1200" b="1" smtClean="0"/>
              <a:t>Norman Rice</a:t>
            </a:r>
            <a:r>
              <a:rPr lang="en-US" sz="1200" smtClean="0"/>
              <a:t>, CEO, Seattle Foundation</a:t>
            </a:r>
          </a:p>
          <a:p>
            <a:pPr marL="0" indent="0"/>
            <a:r>
              <a:rPr lang="en-US" sz="1200" smtClean="0"/>
              <a:t>• </a:t>
            </a:r>
            <a:r>
              <a:rPr lang="en-US" sz="1200" b="1" smtClean="0"/>
              <a:t>Kristin Richmond</a:t>
            </a:r>
            <a:r>
              <a:rPr lang="en-US" sz="1200" smtClean="0"/>
              <a:t>, Founder and CEO, Revolution</a:t>
            </a:r>
          </a:p>
          <a:p>
            <a:pPr marL="0" indent="0"/>
            <a:r>
              <a:rPr lang="en-US" sz="1200" smtClean="0"/>
              <a:t>Foods</a:t>
            </a:r>
          </a:p>
          <a:p>
            <a:pPr marL="0" indent="0"/>
            <a:r>
              <a:rPr lang="en-US" sz="1200" smtClean="0"/>
              <a:t>• </a:t>
            </a:r>
            <a:r>
              <a:rPr lang="en-US" sz="1200" b="1" smtClean="0"/>
              <a:t>Judith Rodin</a:t>
            </a:r>
            <a:r>
              <a:rPr lang="en-US" sz="1200" smtClean="0"/>
              <a:t>, President, Rockefeller Foundation</a:t>
            </a:r>
          </a:p>
          <a:p>
            <a:pPr marL="0" indent="0"/>
            <a:r>
              <a:rPr lang="en-US" sz="1200" smtClean="0"/>
              <a:t>• </a:t>
            </a:r>
            <a:r>
              <a:rPr lang="en-US" sz="1200" b="1" smtClean="0"/>
              <a:t>Nancy H. Rubin</a:t>
            </a:r>
            <a:r>
              <a:rPr lang="en-US" sz="1200" smtClean="0"/>
              <a:t>, Board Member, National</a:t>
            </a:r>
          </a:p>
          <a:p>
            <a:pPr marL="0" indent="0"/>
            <a:r>
              <a:rPr lang="en-US" sz="1200" smtClean="0"/>
              <a:t>Democratic Institute</a:t>
            </a:r>
          </a:p>
          <a:p>
            <a:pPr marL="0" indent="0"/>
            <a:r>
              <a:rPr lang="en-US" sz="1200" smtClean="0"/>
              <a:t>• </a:t>
            </a:r>
            <a:r>
              <a:rPr lang="en-US" sz="1200" b="1" smtClean="0"/>
              <a:t>Paul Schmitz</a:t>
            </a:r>
            <a:r>
              <a:rPr lang="en-US" sz="1200" smtClean="0"/>
              <a:t>, CEO, Public Allies</a:t>
            </a:r>
          </a:p>
          <a:p>
            <a:pPr marL="0" indent="0"/>
            <a:r>
              <a:rPr lang="en-US" sz="1200" smtClean="0"/>
              <a:t>• </a:t>
            </a:r>
            <a:r>
              <a:rPr lang="en-US" sz="1200" b="1" smtClean="0"/>
              <a:t>Jill Schumann</a:t>
            </a:r>
            <a:r>
              <a:rPr lang="en-US" sz="1200" smtClean="0"/>
              <a:t>, President and CEO, Lutheran Services</a:t>
            </a:r>
          </a:p>
          <a:p>
            <a:pPr marL="0" indent="0"/>
            <a:r>
              <a:rPr lang="en-US" sz="1200" smtClean="0"/>
              <a:t>in America</a:t>
            </a:r>
          </a:p>
          <a:p>
            <a:pPr marL="0" indent="0"/>
            <a:r>
              <a:rPr lang="en-US" sz="1200" smtClean="0"/>
              <a:t>• </a:t>
            </a:r>
            <a:r>
              <a:rPr lang="en-US" sz="1200" b="1" smtClean="0"/>
              <a:t>Bobbi Silten</a:t>
            </a:r>
            <a:r>
              <a:rPr lang="en-US" sz="1200" smtClean="0"/>
              <a:t>, Chief Financial Officer, Gap Foundation</a:t>
            </a:r>
          </a:p>
          <a:p>
            <a:pPr marL="0" indent="0"/>
            <a:r>
              <a:rPr lang="en-US" sz="1200" smtClean="0"/>
              <a:t>• </a:t>
            </a:r>
            <a:r>
              <a:rPr lang="en-US" sz="1200" b="1" smtClean="0"/>
              <a:t>Bill Strickland</a:t>
            </a:r>
            <a:r>
              <a:rPr lang="en-US" sz="1200" smtClean="0"/>
              <a:t>, Founder and CEO, Manchester</a:t>
            </a:r>
          </a:p>
          <a:p>
            <a:pPr marL="0" indent="0"/>
            <a:r>
              <a:rPr lang="en-US" sz="1200" smtClean="0"/>
              <a:t>Craftsmen’s Guild</a:t>
            </a:r>
          </a:p>
          <a:p>
            <a:pPr marL="0" indent="0"/>
            <a:endParaRPr lang="en-US" sz="1200" smtClean="0"/>
          </a:p>
          <a:p>
            <a:pPr marL="0" indent="0"/>
            <a:r>
              <a:rPr lang="en-US" sz="1200" b="1" smtClean="0"/>
              <a:t>Leslie Boissiere, </a:t>
            </a:r>
            <a:r>
              <a:rPr lang="en-US" sz="1200" smtClean="0"/>
              <a:t>Executive Director, White House Council for Community Solutions</a:t>
            </a:r>
          </a:p>
          <a:p>
            <a:pPr marL="0" indent="0"/>
            <a:endParaRPr lang="en-US" sz="1200" smtClean="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fwCn1bmLwUOcr5Ny5Ht5s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xAlwvzcD_kiabwrZoNPnIg"/>
</p:tagLst>
</file>

<file path=ppt/tags/tag11.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kjbVcyJmokSmIuKFOil0yA"/>
</p:tagLst>
</file>

<file path=ppt/tags/tag12.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teDiDjgs40KoojAZzsuspg"/>
</p:tagLst>
</file>

<file path=ppt/tags/tag13.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iCAaPMx_5ECMdC2oUuuDNg"/>
</p:tagLst>
</file>

<file path=ppt/tags/tag14.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dlv1iGd8tEWbIaPnOFhMzQ"/>
</p:tagLst>
</file>

<file path=ppt/tags/tag15.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5KpDMhi3yk64fLnfenGaLg"/>
</p:tagLst>
</file>

<file path=ppt/tags/tag16.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CFLjcmZOH0iSztXeLqIa.g"/>
</p:tagLst>
</file>

<file path=ppt/tags/tag17.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9k6cgWQJ.0yjyMgKNqNorA"/>
</p:tagLst>
</file>

<file path=ppt/tags/tag18.xml><?xml version="1.0" encoding="utf-8"?>
<p:tagLst xmlns:a="http://schemas.openxmlformats.org/drawingml/2006/main" xmlns:r="http://schemas.openxmlformats.org/officeDocument/2006/relationships" xmlns:p="http://schemas.openxmlformats.org/presentationml/2006/main">
  <p:tag name="NAME" val="RoundedRectangleText"/>
  <p:tag name="THINKCELLSHAPEDONOTDELETE" val="p6dfpF0htTUSdCpBYL8Le6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TRpHzMG2s0ah03dIGwlqg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ZTlspqBOo0eIp9wbmv1JNw"/>
</p:tagLst>
</file>

<file path=ppt/tags/tag20.xml><?xml version="1.0" encoding="utf-8"?>
<p:tagLst xmlns:a="http://schemas.openxmlformats.org/drawingml/2006/main" xmlns:r="http://schemas.openxmlformats.org/officeDocument/2006/relationships" xmlns:p="http://schemas.openxmlformats.org/presentationml/2006/main">
  <p:tag name="RESIZE" val="Yes"/>
  <p:tag name="THINKCELLSHAPEDONOTDELETE" val="pJJ3Sphdr4UWliToiw4dHnw"/>
</p:tagLst>
</file>

<file path=ppt/tags/tag21.xml><?xml version="1.0" encoding="utf-8"?>
<p:tagLst xmlns:a="http://schemas.openxmlformats.org/drawingml/2006/main" xmlns:r="http://schemas.openxmlformats.org/officeDocument/2006/relationships" xmlns:p="http://schemas.openxmlformats.org/presentationml/2006/main">
  <p:tag name="NAME" val="OvalText"/>
  <p:tag name="THINKCELLSHAPEDONOTDELETE" val="poqL5CvFl10aI7x8lrz4NhA"/>
</p:tagLst>
</file>

<file path=ppt/tags/tag22.xml><?xml version="1.0" encoding="utf-8"?>
<p:tagLst xmlns:a="http://schemas.openxmlformats.org/drawingml/2006/main" xmlns:r="http://schemas.openxmlformats.org/officeDocument/2006/relationships" xmlns:p="http://schemas.openxmlformats.org/presentationml/2006/main">
  <p:tag name="NAME" val="OvalText"/>
  <p:tag name="THINKCELLSHAPEDONOTDELETE" val="pHyR8ErbNukWXuqUjZJXq8Q"/>
</p:tagLst>
</file>

<file path=ppt/tags/tag23.xml><?xml version="1.0" encoding="utf-8"?>
<p:tagLst xmlns:a="http://schemas.openxmlformats.org/drawingml/2006/main" xmlns:r="http://schemas.openxmlformats.org/officeDocument/2006/relationships" xmlns:p="http://schemas.openxmlformats.org/presentationml/2006/main">
  <p:tag name="NAME" val="OvalText"/>
  <p:tag name="THINKCELLSHAPEDONOTDELETE" val="p54wIkBP2GUe.Xm1kk7Oz7Q"/>
</p:tagLst>
</file>

<file path=ppt/tags/tag24.xml><?xml version="1.0" encoding="utf-8"?>
<p:tagLst xmlns:a="http://schemas.openxmlformats.org/drawingml/2006/main" xmlns:r="http://schemas.openxmlformats.org/officeDocument/2006/relationships" xmlns:p="http://schemas.openxmlformats.org/presentationml/2006/main">
  <p:tag name="NAME" val="OvalText"/>
  <p:tag name="THINKCELLSHAPEDONOTDELETE" val="p7N5eKMjVIkKfCuWSn0_oX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8sRioSD0BkucDzI7CHi8l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1q9ZoAycB0C6h5QAlIo5K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vDSZmQJOU6JmOl_rrqC1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A9sXFr9AGUK4tCfcgIwGA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vvlZACzLo0qWoHXGZg2PS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UOw3hvgR60ydrDvOrqDN9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5xsxQyms.kqxDccvAOPBY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CsW_E1hrhkWuRp92_n5le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_9MWt.gReUSgHaNtZjziZ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Avd_NR8O2UazCI6Rz9ESF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FGLhqfF_PE.HgsPgncn7O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7t9cIvpBZEyOUY6LgwARw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oJxPXLWAIkC5eTr3.SV.2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0LY8y2Cz1kKYibVB6bJgA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05fyBGMdEa9tEqTvZBj9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bpba1sAiE.LGlbG2gb_4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QAbuMF2SiEKMYsu8HL_Jz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cgfJpEKxF0iQQ694ntlJq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DzKXqCY7UqQJLYWzyh4lw"/>
</p:tagLst>
</file>

<file path=ppt/theme/theme1.xml><?xml version="1.0" encoding="utf-8"?>
<a:theme xmlns:a="http://schemas.openxmlformats.org/drawingml/2006/main" name="2_WHC_template">
  <a:themeElements>
    <a:clrScheme name="2_WHC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WHC_template">
      <a:majorFont>
        <a:latin typeface="Garamond"/>
        <a:ea typeface="ＭＳ Ｐゴシック"/>
        <a:cs typeface=""/>
      </a:majorFont>
      <a:minorFont>
        <a:latin typeface="Garamond"/>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WHC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WHC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WHC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WHC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WHC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WHC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WHC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WHC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WHC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WHC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WHC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WHC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2836</TotalTime>
  <Words>1202</Words>
  <Application>Microsoft Office PowerPoint</Application>
  <PresentationFormat>On-screen Show (4:3)</PresentationFormat>
  <Paragraphs>171</Paragraphs>
  <Slides>6</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8" baseType="lpstr">
      <vt:lpstr>2_WHC_template</vt:lpstr>
      <vt:lpstr>think-cell Slide</vt:lpstr>
      <vt:lpstr>Slide 1</vt:lpstr>
      <vt:lpstr>White House Council for Community Solutions</vt:lpstr>
      <vt:lpstr>What do young people need to “reconnect” and succeed?</vt:lpstr>
      <vt:lpstr>The “spectrum” of disconnected youth requires a range of solutions…</vt:lpstr>
      <vt:lpstr>Implications</vt:lpstr>
      <vt:lpstr>Members of the  White House Council for Community Solutions</vt:lpstr>
    </vt:vector>
  </TitlesOfParts>
  <Company>CNCS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bbailes</dc:creator>
  <cp:lastModifiedBy>DelanyR</cp:lastModifiedBy>
  <cp:revision>89</cp:revision>
  <cp:lastPrinted>2011-10-20T21:36:18Z</cp:lastPrinted>
  <dcterms:created xsi:type="dcterms:W3CDTF">2011-05-24T21:21:01Z</dcterms:created>
  <dcterms:modified xsi:type="dcterms:W3CDTF">2011-10-20T22:20:01Z</dcterms:modified>
</cp:coreProperties>
</file>