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7" r:id="rId2"/>
    <p:sldId id="274" r:id="rId3"/>
    <p:sldId id="259" r:id="rId4"/>
    <p:sldId id="266" r:id="rId5"/>
    <p:sldId id="267" r:id="rId6"/>
    <p:sldId id="268" r:id="rId7"/>
    <p:sldId id="261" r:id="rId8"/>
    <p:sldId id="262" r:id="rId9"/>
    <p:sldId id="263" r:id="rId10"/>
    <p:sldId id="270" r:id="rId11"/>
    <p:sldId id="275" r:id="rId12"/>
    <p:sldId id="264" r:id="rId13"/>
    <p:sldId id="265" r:id="rId14"/>
    <p:sldId id="272" r:id="rId15"/>
    <p:sldId id="273" r:id="rId16"/>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45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fld id="{7F2002A0-EEE3-4CC3-84C0-5B0CC9E98028}" type="datetimeFigureOut">
              <a:rPr lang="en-US" smtClean="0"/>
              <a:pPr/>
              <a:t>7/26/2011</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fld id="{C6483A23-B361-4D3D-A8CD-4CF2C00B8E1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39D84C3F-8E49-4B6A-BDAC-0A046AA0EFA0}" type="datetimeFigureOut">
              <a:rPr lang="en-US" smtClean="0"/>
              <a:pPr/>
              <a:t>7/26/2011</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F1D205AC-5BFE-4301-BF96-918AC7CADD7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580C2A2-27B3-41E6-AB89-E130BBB89E27}"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C2CB65-D02F-415C-8BF7-7EE04AC93CAC}" type="datetimeFigureOut">
              <a:rPr lang="en-US" smtClean="0"/>
              <a:pPr/>
              <a:t>7/26/2011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ABF26D-4995-4561-9804-4D0FC29023F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C2CB65-D02F-415C-8BF7-7EE04AC93CAC}" type="datetimeFigureOut">
              <a:rPr lang="en-US" smtClean="0"/>
              <a:pPr/>
              <a:t>7/26/2011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ABF26D-4995-4561-9804-4D0FC29023F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C2CB65-D02F-415C-8BF7-7EE04AC93CAC}" type="datetimeFigureOut">
              <a:rPr lang="en-US" smtClean="0"/>
              <a:pPr/>
              <a:t>7/26/2011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ABF26D-4995-4561-9804-4D0FC29023F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C2CB65-D02F-415C-8BF7-7EE04AC93CAC}" type="datetimeFigureOut">
              <a:rPr lang="en-US" smtClean="0"/>
              <a:pPr/>
              <a:t>7/26/2011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ABF26D-4995-4561-9804-4D0FC29023F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C2CB65-D02F-415C-8BF7-7EE04AC93CAC}" type="datetimeFigureOut">
              <a:rPr lang="en-US" smtClean="0"/>
              <a:pPr/>
              <a:t>7/26/2011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ABF26D-4995-4561-9804-4D0FC29023F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C2CB65-D02F-415C-8BF7-7EE04AC93CAC}" type="datetimeFigureOut">
              <a:rPr lang="en-US" smtClean="0"/>
              <a:pPr/>
              <a:t>7/26/2011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ABF26D-4995-4561-9804-4D0FC29023F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C2CB65-D02F-415C-8BF7-7EE04AC93CAC}" type="datetimeFigureOut">
              <a:rPr lang="en-US" smtClean="0"/>
              <a:pPr/>
              <a:t>7/26/2011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ABF26D-4995-4561-9804-4D0FC29023F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C2CB65-D02F-415C-8BF7-7EE04AC93CAC}" type="datetimeFigureOut">
              <a:rPr lang="en-US" smtClean="0"/>
              <a:pPr/>
              <a:t>7/26/2011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ABF26D-4995-4561-9804-4D0FC29023F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C2CB65-D02F-415C-8BF7-7EE04AC93CAC}" type="datetimeFigureOut">
              <a:rPr lang="en-US" smtClean="0"/>
              <a:pPr/>
              <a:t>7/26/2011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ABF26D-4995-4561-9804-4D0FC29023F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C2CB65-D02F-415C-8BF7-7EE04AC93CAC}" type="datetimeFigureOut">
              <a:rPr lang="en-US" smtClean="0"/>
              <a:pPr/>
              <a:t>7/26/2011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ABF26D-4995-4561-9804-4D0FC29023F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C2CB65-D02F-415C-8BF7-7EE04AC93CAC}" type="datetimeFigureOut">
              <a:rPr lang="en-US" smtClean="0"/>
              <a:pPr/>
              <a:t>7/26/2011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ABF26D-4995-4561-9804-4D0FC29023F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C2CB65-D02F-415C-8BF7-7EE04AC93CAC}" type="datetimeFigureOut">
              <a:rPr lang="en-US" smtClean="0"/>
              <a:pPr/>
              <a:t>7/26/2011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ABF26D-4995-4561-9804-4D0FC29023F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mailto:Daniel.B.Lurie@hud.gov" TargetMode="External"/><Relationship Id="rId3" Type="http://schemas.openxmlformats.org/officeDocument/2006/relationships/hyperlink" Target="mailto:Thomas.Abt@usdoj.gov" TargetMode="External"/><Relationship Id="rId7" Type="http://schemas.openxmlformats.org/officeDocument/2006/relationships/hyperlink" Target="mailto:Primrose.Edna@dol.gov"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mailto:CFerdon@cdc.gov" TargetMode="External"/><Relationship Id="rId5" Type="http://schemas.openxmlformats.org/officeDocument/2006/relationships/hyperlink" Target="mailto:Martha.Moorehouse@hhs.gov" TargetMode="External"/><Relationship Id="rId4" Type="http://schemas.openxmlformats.org/officeDocument/2006/relationships/hyperlink" Target="mailto:Norris.Dickard@ed.gov" TargetMode="External"/><Relationship Id="rId9" Type="http://schemas.openxmlformats.org/officeDocument/2006/relationships/hyperlink" Target="mailto:Patrick_R._Schmidt@ondcp.eop.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32"/>
          <p:cNvGrpSpPr/>
          <p:nvPr/>
        </p:nvGrpSpPr>
        <p:grpSpPr>
          <a:xfrm>
            <a:off x="2667000" y="3581400"/>
            <a:ext cx="6477000" cy="3276600"/>
            <a:chOff x="2667000" y="3581400"/>
            <a:chExt cx="6477000" cy="3276600"/>
          </a:xfrm>
        </p:grpSpPr>
        <p:pic>
          <p:nvPicPr>
            <p:cNvPr id="6" name="Picture 5" descr="Youth-Violence-Header-1.gif"/>
            <p:cNvPicPr/>
            <p:nvPr/>
          </p:nvPicPr>
          <p:blipFill>
            <a:blip r:embed="rId3"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19" name="Oval 1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Youth-Violence-Header-1.gif"/>
            <p:cNvPicPr/>
            <p:nvPr/>
          </p:nvPicPr>
          <p:blipFill>
            <a:blip r:embed="rId3"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sp>
        <p:nvSpPr>
          <p:cNvPr id="2" name="Title 1"/>
          <p:cNvSpPr>
            <a:spLocks noGrp="1"/>
          </p:cNvSpPr>
          <p:nvPr>
            <p:ph type="ctrTitle"/>
          </p:nvPr>
        </p:nvSpPr>
        <p:spPr>
          <a:xfrm>
            <a:off x="685800" y="2819400"/>
            <a:ext cx="7772400" cy="1470025"/>
          </a:xfrm>
        </p:spPr>
        <p:txBody>
          <a:bodyPr>
            <a:noAutofit/>
          </a:bodyPr>
          <a:lstStyle/>
          <a:p>
            <a:r>
              <a:rPr lang="en-US" sz="3600" b="1" dirty="0" smtClean="0">
                <a:solidFill>
                  <a:schemeClr val="tx2"/>
                </a:solidFill>
              </a:rPr>
              <a:t>Presentation to the </a:t>
            </a:r>
            <a:br>
              <a:rPr lang="en-US" sz="3600" b="1" dirty="0" smtClean="0">
                <a:solidFill>
                  <a:schemeClr val="tx2"/>
                </a:solidFill>
              </a:rPr>
            </a:br>
            <a:r>
              <a:rPr lang="en-US" sz="3600" b="1" dirty="0" smtClean="0">
                <a:solidFill>
                  <a:schemeClr val="tx2"/>
                </a:solidFill>
              </a:rPr>
              <a:t>Juvenile Justice Coordinating Council</a:t>
            </a:r>
            <a:endParaRPr lang="en-US" sz="3600" dirty="0">
              <a:solidFill>
                <a:schemeClr val="tx2"/>
              </a:solidFill>
            </a:endParaRPr>
          </a:p>
        </p:txBody>
      </p:sp>
      <p:pic>
        <p:nvPicPr>
          <p:cNvPr id="4" name="Picture 3" descr="Youth-Violence-Header-1.gif"/>
          <p:cNvPicPr/>
          <p:nvPr/>
        </p:nvPicPr>
        <p:blipFill>
          <a:blip r:embed="rId3" cstate="print"/>
          <a:srcRect/>
          <a:stretch>
            <a:fillRect/>
          </a:stretch>
        </p:blipFill>
        <p:spPr bwMode="auto">
          <a:xfrm>
            <a:off x="0" y="0"/>
            <a:ext cx="9144000" cy="1752600"/>
          </a:xfrm>
          <a:prstGeom prst="rect">
            <a:avLst/>
          </a:prstGeom>
          <a:noFill/>
          <a:ln w="9525">
            <a:noFill/>
            <a:miter lim="800000"/>
            <a:headEnd/>
            <a:tailEnd/>
          </a:ln>
        </p:spPr>
      </p:pic>
      <p:sp>
        <p:nvSpPr>
          <p:cNvPr id="11" name="Rectangle 10"/>
          <p:cNvSpPr/>
          <p:nvPr/>
        </p:nvSpPr>
        <p:spPr>
          <a:xfrm>
            <a:off x="1600200" y="4495800"/>
            <a:ext cx="5791200" cy="830997"/>
          </a:xfrm>
          <a:prstGeom prst="rect">
            <a:avLst/>
          </a:prstGeom>
        </p:spPr>
        <p:txBody>
          <a:bodyPr wrap="square">
            <a:spAutoFit/>
          </a:bodyPr>
          <a:lstStyle/>
          <a:p>
            <a:pPr algn="ctr"/>
            <a:r>
              <a:rPr lang="en-US" sz="2400" dirty="0" smtClean="0">
                <a:solidFill>
                  <a:schemeClr val="tx2"/>
                </a:solidFill>
              </a:rPr>
              <a:t>May 23, 2011</a:t>
            </a:r>
            <a:br>
              <a:rPr lang="en-US" sz="2400" dirty="0" smtClean="0">
                <a:solidFill>
                  <a:schemeClr val="tx2"/>
                </a:solidFill>
              </a:rPr>
            </a:br>
            <a:r>
              <a:rPr lang="en-US" sz="2400" dirty="0" smtClean="0">
                <a:solidFill>
                  <a:schemeClr val="tx2"/>
                </a:solidFill>
              </a:rPr>
              <a:t>Thomas Abt, Office of Justice Programs, DOJ</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3657600" y="4191000"/>
            <a:ext cx="5486400" cy="2667000"/>
            <a:chOff x="2667000" y="3581400"/>
            <a:chExt cx="6477000" cy="3276600"/>
          </a:xfrm>
        </p:grpSpPr>
        <p:pic>
          <p:nvPicPr>
            <p:cNvPr id="8" name="Picture 7" descr="Youth-Violence-Header-1.gif"/>
            <p:cNvPicPr/>
            <p:nvPr/>
          </p:nvPicPr>
          <p:blipFill>
            <a:blip r:embed="rId2"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9" name="Oval 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Youth-Violence-Header-1.gif"/>
            <p:cNvPicPr/>
            <p:nvPr/>
          </p:nvPicPr>
          <p:blipFill>
            <a:blip r:embed="rId2"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sp>
        <p:nvSpPr>
          <p:cNvPr id="2" name="Title 1"/>
          <p:cNvSpPr>
            <a:spLocks noGrp="1"/>
          </p:cNvSpPr>
          <p:nvPr>
            <p:ph type="title"/>
          </p:nvPr>
        </p:nvSpPr>
        <p:spPr>
          <a:xfrm>
            <a:off x="457200" y="1067912"/>
            <a:ext cx="8229600" cy="913288"/>
          </a:xfrm>
        </p:spPr>
        <p:txBody>
          <a:bodyPr>
            <a:normAutofit/>
          </a:bodyPr>
          <a:lstStyle/>
          <a:p>
            <a:r>
              <a:rPr lang="en-US" sz="3200" b="1" dirty="0" smtClean="0">
                <a:solidFill>
                  <a:schemeClr val="tx2"/>
                </a:solidFill>
              </a:rPr>
              <a:t>The Summit – useful breakout sessions</a:t>
            </a:r>
            <a:endParaRPr lang="en-US" sz="3200" b="1" dirty="0">
              <a:solidFill>
                <a:schemeClr val="tx2"/>
              </a:solidFill>
            </a:endParaRPr>
          </a:p>
        </p:txBody>
      </p:sp>
      <p:grpSp>
        <p:nvGrpSpPr>
          <p:cNvPr id="5" name="Group 13"/>
          <p:cNvGrpSpPr/>
          <p:nvPr/>
        </p:nvGrpSpPr>
        <p:grpSpPr>
          <a:xfrm>
            <a:off x="0" y="0"/>
            <a:ext cx="9144000" cy="1219200"/>
            <a:chOff x="0" y="0"/>
            <a:chExt cx="9144000" cy="1066800"/>
          </a:xfrm>
        </p:grpSpPr>
        <p:pic>
          <p:nvPicPr>
            <p:cNvPr id="4" name="Picture 3"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6" name="Picture 5"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sp>
        <p:nvSpPr>
          <p:cNvPr id="16" name="Slide Number Placeholder 15"/>
          <p:cNvSpPr>
            <a:spLocks noGrp="1"/>
          </p:cNvSpPr>
          <p:nvPr>
            <p:ph type="sldNum" sz="quarter" idx="12"/>
          </p:nvPr>
        </p:nvSpPr>
        <p:spPr>
          <a:xfrm>
            <a:off x="152400" y="6324600"/>
            <a:ext cx="2133600" cy="365125"/>
          </a:xfrm>
        </p:spPr>
        <p:txBody>
          <a:bodyPr/>
          <a:lstStyle/>
          <a:p>
            <a:pPr algn="l"/>
            <a:fld id="{B4380FDE-00C3-4585-85AE-6347C9E7CE25}" type="slidenum">
              <a:rPr lang="en-US" smtClean="0"/>
              <a:pPr algn="l"/>
              <a:t>10</a:t>
            </a:fld>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2667000" y="2133600"/>
            <a:ext cx="3948053" cy="2643188"/>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cstate="print"/>
          <a:srcRect/>
          <a:stretch>
            <a:fillRect/>
          </a:stretch>
        </p:blipFill>
        <p:spPr bwMode="auto">
          <a:xfrm>
            <a:off x="6774359" y="2057400"/>
            <a:ext cx="2233087" cy="2819400"/>
          </a:xfrm>
          <a:prstGeom prst="rect">
            <a:avLst/>
          </a:prstGeom>
          <a:noFill/>
          <a:ln w="9525">
            <a:noFill/>
            <a:miter lim="800000"/>
            <a:headEnd/>
            <a:tailEnd/>
          </a:ln>
          <a:effectLst/>
        </p:spPr>
      </p:pic>
      <p:pic>
        <p:nvPicPr>
          <p:cNvPr id="2053" name="Picture 5"/>
          <p:cNvPicPr>
            <a:picLocks noChangeAspect="1" noChangeArrowheads="1"/>
          </p:cNvPicPr>
          <p:nvPr/>
        </p:nvPicPr>
        <p:blipFill>
          <a:blip r:embed="rId5" cstate="print"/>
          <a:srcRect/>
          <a:stretch>
            <a:fillRect/>
          </a:stretch>
        </p:blipFill>
        <p:spPr bwMode="auto">
          <a:xfrm>
            <a:off x="304800" y="2133600"/>
            <a:ext cx="2215725" cy="27432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6" cstate="print"/>
          <a:srcRect/>
          <a:stretch>
            <a:fillRect/>
          </a:stretch>
        </p:blipFill>
        <p:spPr bwMode="auto">
          <a:xfrm>
            <a:off x="2362200" y="4343400"/>
            <a:ext cx="4724400" cy="234635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p:nvPr/>
        </p:nvGrpSpPr>
        <p:grpSpPr>
          <a:xfrm>
            <a:off x="0" y="0"/>
            <a:ext cx="9144000" cy="1219200"/>
            <a:chOff x="0" y="0"/>
            <a:chExt cx="9144000" cy="1066800"/>
          </a:xfrm>
        </p:grpSpPr>
        <p:pic>
          <p:nvPicPr>
            <p:cNvPr id="7" name="Picture 6"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8" name="Picture 7"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pic>
        <p:nvPicPr>
          <p:cNvPr id="17" name="Picture 16" descr="totaltemplate_blank.bmp"/>
          <p:cNvPicPr>
            <a:picLocks noChangeAspect="1"/>
          </p:cNvPicPr>
          <p:nvPr/>
        </p:nvPicPr>
        <p:blipFill>
          <a:blip r:embed="rId3" cstate="print"/>
          <a:stretch>
            <a:fillRect/>
          </a:stretch>
        </p:blipFill>
        <p:spPr>
          <a:xfrm>
            <a:off x="0" y="1447800"/>
            <a:ext cx="9144000" cy="5257800"/>
          </a:xfrm>
          <a:prstGeom prst="rect">
            <a:avLst/>
          </a:prstGeom>
        </p:spPr>
      </p:pic>
      <p:sp>
        <p:nvSpPr>
          <p:cNvPr id="4" name="Rectangle 3"/>
          <p:cNvSpPr/>
          <p:nvPr/>
        </p:nvSpPr>
        <p:spPr>
          <a:xfrm rot="806354">
            <a:off x="3163505" y="4214946"/>
            <a:ext cx="3615236" cy="1107996"/>
          </a:xfrm>
          <a:prstGeom prst="rect">
            <a:avLst/>
          </a:prstGeom>
        </p:spPr>
        <p:txBody>
          <a:bodyPr wrap="square">
            <a:spAutoFit/>
          </a:bodyPr>
          <a:lstStyle/>
          <a:p>
            <a:pPr algn="just"/>
            <a:r>
              <a:rPr lang="en-US" sz="2200" b="1" dirty="0" smtClean="0">
                <a:solidFill>
                  <a:schemeClr val="tx1">
                    <a:lumMod val="75000"/>
                    <a:lumOff val="25000"/>
                  </a:schemeClr>
                </a:solidFill>
                <a:latin typeface="Times New Roman" pitchFamily="18" charset="0"/>
                <a:cs typeface="Times New Roman" pitchFamily="18" charset="0"/>
              </a:rPr>
              <a:t>Memphis touted as national leader for strategies to cut youth  violence</a:t>
            </a:r>
            <a:endParaRPr lang="en-US" sz="2200" b="1" dirty="0">
              <a:solidFill>
                <a:schemeClr val="tx1">
                  <a:lumMod val="75000"/>
                  <a:lumOff val="25000"/>
                </a:schemeClr>
              </a:solidFill>
              <a:latin typeface="Times New Roman" pitchFamily="18" charset="0"/>
              <a:cs typeface="Times New Roman" pitchFamily="18" charset="0"/>
            </a:endParaRPr>
          </a:p>
        </p:txBody>
      </p:sp>
      <p:sp>
        <p:nvSpPr>
          <p:cNvPr id="19" name="Rectangle 18"/>
          <p:cNvSpPr/>
          <p:nvPr/>
        </p:nvSpPr>
        <p:spPr>
          <a:xfrm rot="420000">
            <a:off x="506778" y="2210375"/>
            <a:ext cx="6318507" cy="923330"/>
          </a:xfrm>
          <a:prstGeom prst="rect">
            <a:avLst/>
          </a:prstGeom>
        </p:spPr>
        <p:txBody>
          <a:bodyPr wrap="square">
            <a:spAutoFit/>
          </a:bodyPr>
          <a:lstStyle/>
          <a:p>
            <a:r>
              <a:rPr lang="en-US" sz="2700" b="1" dirty="0" smtClean="0">
                <a:solidFill>
                  <a:schemeClr val="tx1">
                    <a:lumMod val="75000"/>
                    <a:lumOff val="25000"/>
                  </a:schemeClr>
                </a:solidFill>
                <a:latin typeface="Times New Roman" pitchFamily="18" charset="0"/>
                <a:cs typeface="Times New Roman" pitchFamily="18" charset="0"/>
              </a:rPr>
              <a:t>San Jose participating in national summit on preventing youth violence</a:t>
            </a:r>
            <a:endParaRPr lang="en-US" sz="2700" b="1" dirty="0">
              <a:solidFill>
                <a:schemeClr val="tx1">
                  <a:lumMod val="75000"/>
                  <a:lumOff val="25000"/>
                </a:schemeClr>
              </a:solidFill>
              <a:latin typeface="Times New Roman" pitchFamily="18" charset="0"/>
              <a:cs typeface="Times New Roman" pitchFamily="18" charset="0"/>
            </a:endParaRPr>
          </a:p>
        </p:txBody>
      </p:sp>
      <p:sp>
        <p:nvSpPr>
          <p:cNvPr id="22" name="Rectangle 21"/>
          <p:cNvSpPr/>
          <p:nvPr/>
        </p:nvSpPr>
        <p:spPr>
          <a:xfrm rot="20760000">
            <a:off x="6467451" y="2800007"/>
            <a:ext cx="1952496" cy="1815882"/>
          </a:xfrm>
          <a:prstGeom prst="rect">
            <a:avLst/>
          </a:prstGeom>
        </p:spPr>
        <p:txBody>
          <a:bodyPr wrap="square">
            <a:spAutoFit/>
          </a:bodyPr>
          <a:lstStyle/>
          <a:p>
            <a:r>
              <a:rPr lang="en-US" sz="2800" b="1" dirty="0" smtClean="0">
                <a:solidFill>
                  <a:schemeClr val="tx1">
                    <a:lumMod val="75000"/>
                    <a:lumOff val="25000"/>
                  </a:schemeClr>
                </a:solidFill>
                <a:latin typeface="Times New Roman" pitchFamily="18" charset="0"/>
                <a:cs typeface="Times New Roman" pitchFamily="18" charset="0"/>
              </a:rPr>
              <a:t>Big stage for Salinas’ anti-gang plan</a:t>
            </a:r>
            <a:endParaRPr lang="en-US" sz="2800" b="1" dirty="0">
              <a:solidFill>
                <a:schemeClr val="tx1">
                  <a:lumMod val="75000"/>
                  <a:lumOff val="25000"/>
                </a:schemeClr>
              </a:solidFill>
              <a:latin typeface="Times New Roman" pitchFamily="18" charset="0"/>
              <a:cs typeface="Times New Roman" pitchFamily="18" charset="0"/>
            </a:endParaRPr>
          </a:p>
        </p:txBody>
      </p:sp>
      <p:sp>
        <p:nvSpPr>
          <p:cNvPr id="23" name="Rectangle 22"/>
          <p:cNvSpPr/>
          <p:nvPr/>
        </p:nvSpPr>
        <p:spPr>
          <a:xfrm rot="20439906">
            <a:off x="594186" y="3371596"/>
            <a:ext cx="2377421" cy="1692771"/>
          </a:xfrm>
          <a:prstGeom prst="rect">
            <a:avLst/>
          </a:prstGeom>
        </p:spPr>
        <p:txBody>
          <a:bodyPr wrap="square">
            <a:spAutoFit/>
          </a:bodyPr>
          <a:lstStyle/>
          <a:p>
            <a:r>
              <a:rPr lang="en-US" sz="2600" b="1" dirty="0" smtClean="0">
                <a:solidFill>
                  <a:schemeClr val="tx1">
                    <a:lumMod val="75000"/>
                    <a:lumOff val="25000"/>
                  </a:schemeClr>
                </a:solidFill>
                <a:latin typeface="Times New Roman" pitchFamily="18" charset="0"/>
                <a:cs typeface="Times New Roman" pitchFamily="18" charset="0"/>
              </a:rPr>
              <a:t>Bing, Detroit officials tout youth initiative in D.C.</a:t>
            </a:r>
            <a:endParaRPr lang="en-US" sz="2600" b="1" dirty="0">
              <a:solidFill>
                <a:schemeClr val="tx1">
                  <a:lumMod val="75000"/>
                  <a:lumOff val="25000"/>
                </a:schemeClr>
              </a:solidFill>
              <a:latin typeface="Times New Roman" pitchFamily="18" charset="0"/>
              <a:cs typeface="Times New Roman" pitchFamily="18" charset="0"/>
            </a:endParaRPr>
          </a:p>
        </p:txBody>
      </p:sp>
      <p:sp>
        <p:nvSpPr>
          <p:cNvPr id="24" name="Rectangle 23"/>
          <p:cNvSpPr/>
          <p:nvPr/>
        </p:nvSpPr>
        <p:spPr>
          <a:xfrm rot="60000">
            <a:off x="910619" y="5620615"/>
            <a:ext cx="6781800" cy="492443"/>
          </a:xfrm>
          <a:prstGeom prst="rect">
            <a:avLst/>
          </a:prstGeom>
        </p:spPr>
        <p:txBody>
          <a:bodyPr wrap="square">
            <a:spAutoFit/>
          </a:bodyPr>
          <a:lstStyle/>
          <a:p>
            <a:r>
              <a:rPr lang="en-US" sz="2600" b="1" dirty="0" err="1" smtClean="0">
                <a:solidFill>
                  <a:schemeClr val="tx1">
                    <a:lumMod val="75000"/>
                    <a:lumOff val="25000"/>
                  </a:schemeClr>
                </a:solidFill>
                <a:latin typeface="Times New Roman" pitchFamily="18" charset="0"/>
                <a:cs typeface="Times New Roman" pitchFamily="18" charset="0"/>
              </a:rPr>
              <a:t>Menino</a:t>
            </a:r>
            <a:r>
              <a:rPr lang="en-US" sz="2600" b="1" dirty="0" smtClean="0">
                <a:solidFill>
                  <a:schemeClr val="tx1">
                    <a:lumMod val="75000"/>
                    <a:lumOff val="25000"/>
                  </a:schemeClr>
                </a:solidFill>
                <a:latin typeface="Times New Roman" pitchFamily="18" charset="0"/>
                <a:cs typeface="Times New Roman" pitchFamily="18" charset="0"/>
              </a:rPr>
              <a:t> proposal aims to fight youth violence</a:t>
            </a:r>
            <a:endParaRPr lang="en-US" sz="2600" b="1" dirty="0">
              <a:solidFill>
                <a:schemeClr val="tx1">
                  <a:lumMod val="75000"/>
                  <a:lumOff val="25000"/>
                </a:schemeClr>
              </a:solidFill>
              <a:latin typeface="Times New Roman" pitchFamily="18" charset="0"/>
              <a:cs typeface="Times New Roman" pitchFamily="18" charset="0"/>
            </a:endParaRPr>
          </a:p>
        </p:txBody>
      </p:sp>
      <p:pic>
        <p:nvPicPr>
          <p:cNvPr id="18" name="Picture 17" descr="logo.bmp"/>
          <p:cNvPicPr>
            <a:picLocks noChangeAspect="1"/>
          </p:cNvPicPr>
          <p:nvPr/>
        </p:nvPicPr>
        <p:blipFill>
          <a:blip r:embed="rId4" cstate="print">
            <a:clrChange>
              <a:clrFrom>
                <a:srgbClr val="FFFFFF"/>
              </a:clrFrom>
              <a:clrTo>
                <a:srgbClr val="FFFFFF">
                  <a:alpha val="0"/>
                </a:srgbClr>
              </a:clrTo>
            </a:clrChange>
          </a:blip>
          <a:stretch>
            <a:fillRect/>
          </a:stretch>
        </p:blipFill>
        <p:spPr>
          <a:xfrm>
            <a:off x="6096000" y="5876925"/>
            <a:ext cx="3048000" cy="981075"/>
          </a:xfrm>
          <a:prstGeom prst="rect">
            <a:avLst/>
          </a:prstGeom>
        </p:spPr>
      </p:pic>
      <p:sp>
        <p:nvSpPr>
          <p:cNvPr id="12" name="Title 1"/>
          <p:cNvSpPr>
            <a:spLocks noGrp="1"/>
          </p:cNvSpPr>
          <p:nvPr>
            <p:ph type="title"/>
          </p:nvPr>
        </p:nvSpPr>
        <p:spPr>
          <a:xfrm>
            <a:off x="457200" y="990600"/>
            <a:ext cx="8229600" cy="913288"/>
          </a:xfrm>
        </p:spPr>
        <p:txBody>
          <a:bodyPr>
            <a:normAutofit/>
          </a:bodyPr>
          <a:lstStyle/>
          <a:p>
            <a:r>
              <a:rPr lang="en-US" sz="3200" b="1" dirty="0" smtClean="0">
                <a:solidFill>
                  <a:schemeClr val="tx2"/>
                </a:solidFill>
              </a:rPr>
              <a:t>The Summit – positive media coverage</a:t>
            </a:r>
            <a:endParaRPr lang="en-US" sz="3200" b="1" dirty="0">
              <a:solidFill>
                <a:schemeClr val="tx2"/>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3657600" y="4191000"/>
            <a:ext cx="5486400" cy="2667000"/>
            <a:chOff x="2667000" y="3581400"/>
            <a:chExt cx="6477000" cy="3276600"/>
          </a:xfrm>
        </p:grpSpPr>
        <p:pic>
          <p:nvPicPr>
            <p:cNvPr id="8" name="Picture 7" descr="Youth-Violence-Header-1.gif"/>
            <p:cNvPicPr/>
            <p:nvPr/>
          </p:nvPicPr>
          <p:blipFill>
            <a:blip r:embed="rId2"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9" name="Oval 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Youth-Violence-Header-1.gif"/>
            <p:cNvPicPr/>
            <p:nvPr/>
          </p:nvPicPr>
          <p:blipFill>
            <a:blip r:embed="rId2"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grpSp>
        <p:nvGrpSpPr>
          <p:cNvPr id="5" name="Group 13"/>
          <p:cNvGrpSpPr/>
          <p:nvPr/>
        </p:nvGrpSpPr>
        <p:grpSpPr>
          <a:xfrm>
            <a:off x="0" y="0"/>
            <a:ext cx="9144000" cy="1219200"/>
            <a:chOff x="0" y="0"/>
            <a:chExt cx="9144000" cy="1066800"/>
          </a:xfrm>
        </p:grpSpPr>
        <p:pic>
          <p:nvPicPr>
            <p:cNvPr id="4" name="Picture 3"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6" name="Picture 5"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sp>
        <p:nvSpPr>
          <p:cNvPr id="16" name="Slide Number Placeholder 15"/>
          <p:cNvSpPr>
            <a:spLocks noGrp="1"/>
          </p:cNvSpPr>
          <p:nvPr>
            <p:ph type="sldNum" sz="quarter" idx="12"/>
          </p:nvPr>
        </p:nvSpPr>
        <p:spPr>
          <a:xfrm>
            <a:off x="152400" y="6324600"/>
            <a:ext cx="2133600" cy="365125"/>
          </a:xfrm>
        </p:spPr>
        <p:txBody>
          <a:bodyPr/>
          <a:lstStyle/>
          <a:p>
            <a:pPr algn="l"/>
            <a:fld id="{B4380FDE-00C3-4585-85AE-6347C9E7CE25}" type="slidenum">
              <a:rPr lang="en-US" smtClean="0"/>
              <a:pPr algn="l"/>
              <a:t>12</a:t>
            </a:fld>
            <a:endParaRPr lang="en-US" dirty="0"/>
          </a:p>
        </p:txBody>
      </p:sp>
      <p:sp>
        <p:nvSpPr>
          <p:cNvPr id="2" name="Title 1"/>
          <p:cNvSpPr>
            <a:spLocks noGrp="1"/>
          </p:cNvSpPr>
          <p:nvPr>
            <p:ph type="title"/>
          </p:nvPr>
        </p:nvSpPr>
        <p:spPr>
          <a:xfrm>
            <a:off x="0" y="1144112"/>
            <a:ext cx="8991600" cy="913288"/>
          </a:xfrm>
        </p:spPr>
        <p:txBody>
          <a:bodyPr>
            <a:normAutofit fontScale="90000"/>
          </a:bodyPr>
          <a:lstStyle/>
          <a:p>
            <a:r>
              <a:rPr lang="en-US" sz="3600" b="1" dirty="0" smtClean="0">
                <a:solidFill>
                  <a:schemeClr val="tx2"/>
                </a:solidFill>
              </a:rPr>
              <a:t>The Plans – robust, delivered in short timeframe</a:t>
            </a:r>
            <a:br>
              <a:rPr lang="en-US" sz="3600" b="1" dirty="0" smtClean="0">
                <a:solidFill>
                  <a:schemeClr val="tx2"/>
                </a:solidFill>
              </a:rPr>
            </a:br>
            <a:endParaRPr lang="en-US" sz="3600" b="1" dirty="0">
              <a:solidFill>
                <a:schemeClr val="tx2"/>
              </a:solidFill>
            </a:endParaRPr>
          </a:p>
        </p:txBody>
      </p:sp>
      <p:pic>
        <p:nvPicPr>
          <p:cNvPr id="7" name="Picture 2"/>
          <p:cNvPicPr>
            <a:picLocks noChangeAspect="1" noChangeArrowheads="1"/>
          </p:cNvPicPr>
          <p:nvPr/>
        </p:nvPicPr>
        <p:blipFill>
          <a:blip r:embed="rId3" cstate="print"/>
          <a:srcRect/>
          <a:stretch>
            <a:fillRect/>
          </a:stretch>
        </p:blipFill>
        <p:spPr bwMode="auto">
          <a:xfrm>
            <a:off x="6986635" y="1752600"/>
            <a:ext cx="2081165" cy="2743200"/>
          </a:xfrm>
          <a:prstGeom prst="rect">
            <a:avLst/>
          </a:prstGeom>
          <a:noFill/>
          <a:ln w="9525">
            <a:solidFill>
              <a:schemeClr val="tx1"/>
            </a:solidFill>
            <a:miter lim="800000"/>
            <a:headEnd/>
            <a:tailEnd/>
          </a:ln>
        </p:spPr>
      </p:pic>
      <p:pic>
        <p:nvPicPr>
          <p:cNvPr id="15" name="Picture 4"/>
          <p:cNvPicPr>
            <a:picLocks noChangeAspect="1" noChangeArrowheads="1"/>
          </p:cNvPicPr>
          <p:nvPr/>
        </p:nvPicPr>
        <p:blipFill>
          <a:blip r:embed="rId4" cstate="print"/>
          <a:srcRect/>
          <a:stretch>
            <a:fillRect/>
          </a:stretch>
        </p:blipFill>
        <p:spPr bwMode="auto">
          <a:xfrm>
            <a:off x="120316" y="1752600"/>
            <a:ext cx="2165684" cy="2743200"/>
          </a:xfrm>
          <a:prstGeom prst="rect">
            <a:avLst/>
          </a:prstGeom>
          <a:noFill/>
          <a:ln w="9525">
            <a:solidFill>
              <a:schemeClr val="tx1"/>
            </a:solidFill>
            <a:miter lim="800000"/>
            <a:headEnd/>
            <a:tailEnd/>
          </a:ln>
        </p:spPr>
      </p:pic>
      <p:pic>
        <p:nvPicPr>
          <p:cNvPr id="3080" name="Picture 8"/>
          <p:cNvPicPr>
            <a:picLocks noChangeAspect="1" noChangeArrowheads="1"/>
          </p:cNvPicPr>
          <p:nvPr/>
        </p:nvPicPr>
        <p:blipFill>
          <a:blip r:embed="rId5" cstate="print"/>
          <a:srcRect/>
          <a:stretch>
            <a:fillRect/>
          </a:stretch>
        </p:blipFill>
        <p:spPr bwMode="auto">
          <a:xfrm>
            <a:off x="2421215" y="1752600"/>
            <a:ext cx="2150785" cy="2777094"/>
          </a:xfrm>
          <a:prstGeom prst="rect">
            <a:avLst/>
          </a:prstGeom>
          <a:noFill/>
          <a:ln w="9525">
            <a:solidFill>
              <a:schemeClr val="tx1"/>
            </a:solidFill>
            <a:miter lim="800000"/>
            <a:headEnd/>
            <a:tailEnd/>
          </a:ln>
        </p:spPr>
      </p:pic>
      <p:pic>
        <p:nvPicPr>
          <p:cNvPr id="3081" name="Picture 9"/>
          <p:cNvPicPr>
            <a:picLocks noChangeAspect="1" noChangeArrowheads="1"/>
          </p:cNvPicPr>
          <p:nvPr/>
        </p:nvPicPr>
        <p:blipFill>
          <a:blip r:embed="rId6" cstate="print"/>
          <a:srcRect/>
          <a:stretch>
            <a:fillRect/>
          </a:stretch>
        </p:blipFill>
        <p:spPr bwMode="auto">
          <a:xfrm>
            <a:off x="4679576" y="1752600"/>
            <a:ext cx="2178424" cy="2743200"/>
          </a:xfrm>
          <a:prstGeom prst="rect">
            <a:avLst/>
          </a:prstGeom>
          <a:noFill/>
          <a:ln w="9525">
            <a:solidFill>
              <a:schemeClr val="tx1"/>
            </a:solidFill>
            <a:miter lim="800000"/>
            <a:headEnd/>
            <a:tailEnd/>
          </a:ln>
        </p:spPr>
      </p:pic>
      <p:pic>
        <p:nvPicPr>
          <p:cNvPr id="14" name="Picture 3"/>
          <p:cNvPicPr>
            <a:picLocks noChangeAspect="1" noChangeArrowheads="1"/>
          </p:cNvPicPr>
          <p:nvPr/>
        </p:nvPicPr>
        <p:blipFill>
          <a:blip r:embed="rId7" cstate="print"/>
          <a:srcRect/>
          <a:stretch>
            <a:fillRect/>
          </a:stretch>
        </p:blipFill>
        <p:spPr bwMode="auto">
          <a:xfrm>
            <a:off x="1676400" y="3886200"/>
            <a:ext cx="2121905" cy="2743200"/>
          </a:xfrm>
          <a:prstGeom prst="rect">
            <a:avLst/>
          </a:prstGeom>
          <a:noFill/>
          <a:ln w="9525">
            <a:solidFill>
              <a:schemeClr val="tx1"/>
            </a:solidFill>
            <a:miter lim="800000"/>
            <a:headEnd/>
            <a:tailEnd/>
          </a:ln>
        </p:spPr>
      </p:pic>
      <p:pic>
        <p:nvPicPr>
          <p:cNvPr id="3082" name="Picture 10"/>
          <p:cNvPicPr>
            <a:picLocks noChangeAspect="1" noChangeArrowheads="1"/>
          </p:cNvPicPr>
          <p:nvPr/>
        </p:nvPicPr>
        <p:blipFill>
          <a:blip r:embed="rId8" cstate="print"/>
          <a:srcRect/>
          <a:stretch>
            <a:fillRect/>
          </a:stretch>
        </p:blipFill>
        <p:spPr bwMode="auto">
          <a:xfrm>
            <a:off x="4343400" y="3905250"/>
            <a:ext cx="2171488" cy="280035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3657600" y="4191000"/>
            <a:ext cx="5486400" cy="2667000"/>
            <a:chOff x="2667000" y="3581400"/>
            <a:chExt cx="6477000" cy="3276600"/>
          </a:xfrm>
        </p:grpSpPr>
        <p:pic>
          <p:nvPicPr>
            <p:cNvPr id="8" name="Picture 7" descr="Youth-Violence-Header-1.gif"/>
            <p:cNvPicPr/>
            <p:nvPr/>
          </p:nvPicPr>
          <p:blipFill>
            <a:blip r:embed="rId2"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9" name="Oval 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Youth-Violence-Header-1.gif"/>
            <p:cNvPicPr/>
            <p:nvPr/>
          </p:nvPicPr>
          <p:blipFill>
            <a:blip r:embed="rId2"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grpSp>
        <p:nvGrpSpPr>
          <p:cNvPr id="5" name="Group 13"/>
          <p:cNvGrpSpPr/>
          <p:nvPr/>
        </p:nvGrpSpPr>
        <p:grpSpPr>
          <a:xfrm>
            <a:off x="0" y="0"/>
            <a:ext cx="9144000" cy="1219200"/>
            <a:chOff x="0" y="0"/>
            <a:chExt cx="9144000" cy="1066800"/>
          </a:xfrm>
        </p:grpSpPr>
        <p:pic>
          <p:nvPicPr>
            <p:cNvPr id="4" name="Picture 3"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6" name="Picture 5"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sp>
        <p:nvSpPr>
          <p:cNvPr id="16" name="Slide Number Placeholder 15"/>
          <p:cNvSpPr>
            <a:spLocks noGrp="1"/>
          </p:cNvSpPr>
          <p:nvPr>
            <p:ph type="sldNum" sz="quarter" idx="12"/>
          </p:nvPr>
        </p:nvSpPr>
        <p:spPr>
          <a:xfrm>
            <a:off x="152400" y="6324600"/>
            <a:ext cx="2133600" cy="365125"/>
          </a:xfrm>
        </p:spPr>
        <p:txBody>
          <a:bodyPr/>
          <a:lstStyle/>
          <a:p>
            <a:pPr algn="l"/>
            <a:fld id="{B4380FDE-00C3-4585-85AE-6347C9E7CE25}" type="slidenum">
              <a:rPr lang="en-US" smtClean="0"/>
              <a:pPr algn="l"/>
              <a:t>13</a:t>
            </a:fld>
            <a:endParaRPr lang="en-US" dirty="0"/>
          </a:p>
        </p:txBody>
      </p:sp>
      <p:sp>
        <p:nvSpPr>
          <p:cNvPr id="2" name="Title 1"/>
          <p:cNvSpPr>
            <a:spLocks noGrp="1"/>
          </p:cNvSpPr>
          <p:nvPr>
            <p:ph type="title"/>
          </p:nvPr>
        </p:nvSpPr>
        <p:spPr>
          <a:xfrm>
            <a:off x="457200" y="990600"/>
            <a:ext cx="8229600" cy="913288"/>
          </a:xfrm>
        </p:spPr>
        <p:txBody>
          <a:bodyPr>
            <a:noAutofit/>
          </a:bodyPr>
          <a:lstStyle/>
          <a:p>
            <a:r>
              <a:rPr lang="en-US" sz="2800" b="1" dirty="0" smtClean="0">
                <a:solidFill>
                  <a:schemeClr val="tx2"/>
                </a:solidFill>
              </a:rPr>
              <a:t>The Website </a:t>
            </a:r>
            <a:br>
              <a:rPr lang="en-US" sz="2800" b="1" dirty="0" smtClean="0">
                <a:solidFill>
                  <a:schemeClr val="tx2"/>
                </a:solidFill>
              </a:rPr>
            </a:br>
            <a:r>
              <a:rPr lang="en-US" sz="2400" b="1" dirty="0" smtClean="0">
                <a:solidFill>
                  <a:schemeClr val="tx2"/>
                </a:solidFill>
              </a:rPr>
              <a:t>www.findyouthinfo.gov/youthviolence</a:t>
            </a:r>
            <a:endParaRPr lang="en-US" sz="2400" b="1" dirty="0">
              <a:solidFill>
                <a:schemeClr val="tx2"/>
              </a:solidFill>
            </a:endParaRPr>
          </a:p>
        </p:txBody>
      </p:sp>
      <p:pic>
        <p:nvPicPr>
          <p:cNvPr id="19" name="Picture 5"/>
          <p:cNvPicPr>
            <a:picLocks noGrp="1" noChangeAspect="1" noChangeArrowheads="1"/>
          </p:cNvPicPr>
          <p:nvPr>
            <p:ph idx="1"/>
          </p:nvPr>
        </p:nvPicPr>
        <p:blipFill>
          <a:blip r:embed="rId3" cstate="print"/>
          <a:srcRect/>
          <a:stretch>
            <a:fillRect/>
          </a:stretch>
        </p:blipFill>
        <p:spPr bwMode="auto">
          <a:xfrm>
            <a:off x="1371600" y="1828800"/>
            <a:ext cx="6324600" cy="4648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3657600" y="4191000"/>
            <a:ext cx="5486400" cy="2667000"/>
            <a:chOff x="2667000" y="3581400"/>
            <a:chExt cx="6477000" cy="3276600"/>
          </a:xfrm>
        </p:grpSpPr>
        <p:pic>
          <p:nvPicPr>
            <p:cNvPr id="8" name="Picture 7" descr="Youth-Violence-Header-1.gif"/>
            <p:cNvPicPr/>
            <p:nvPr/>
          </p:nvPicPr>
          <p:blipFill>
            <a:blip r:embed="rId2"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9" name="Oval 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Youth-Violence-Header-1.gif"/>
            <p:cNvPicPr/>
            <p:nvPr/>
          </p:nvPicPr>
          <p:blipFill>
            <a:blip r:embed="rId2"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grpSp>
        <p:nvGrpSpPr>
          <p:cNvPr id="5" name="Group 13"/>
          <p:cNvGrpSpPr/>
          <p:nvPr/>
        </p:nvGrpSpPr>
        <p:grpSpPr>
          <a:xfrm>
            <a:off x="0" y="0"/>
            <a:ext cx="9144000" cy="1219200"/>
            <a:chOff x="0" y="0"/>
            <a:chExt cx="9144000" cy="1066800"/>
          </a:xfrm>
        </p:grpSpPr>
        <p:pic>
          <p:nvPicPr>
            <p:cNvPr id="4" name="Picture 3"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6" name="Picture 5"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sp>
        <p:nvSpPr>
          <p:cNvPr id="16" name="Slide Number Placeholder 15"/>
          <p:cNvSpPr>
            <a:spLocks noGrp="1"/>
          </p:cNvSpPr>
          <p:nvPr>
            <p:ph type="sldNum" sz="quarter" idx="12"/>
          </p:nvPr>
        </p:nvSpPr>
        <p:spPr>
          <a:xfrm>
            <a:off x="152400" y="6324600"/>
            <a:ext cx="2133600" cy="365125"/>
          </a:xfrm>
        </p:spPr>
        <p:txBody>
          <a:bodyPr/>
          <a:lstStyle/>
          <a:p>
            <a:pPr algn="l"/>
            <a:fld id="{B4380FDE-00C3-4585-85AE-6347C9E7CE25}" type="slidenum">
              <a:rPr lang="en-US" smtClean="0"/>
              <a:pPr algn="l"/>
              <a:t>14</a:t>
            </a:fld>
            <a:endParaRPr lang="en-US" dirty="0"/>
          </a:p>
        </p:txBody>
      </p:sp>
      <p:sp>
        <p:nvSpPr>
          <p:cNvPr id="2" name="Title 1"/>
          <p:cNvSpPr>
            <a:spLocks noGrp="1"/>
          </p:cNvSpPr>
          <p:nvPr>
            <p:ph type="title"/>
          </p:nvPr>
        </p:nvSpPr>
        <p:spPr>
          <a:xfrm>
            <a:off x="457200" y="1220312"/>
            <a:ext cx="8229600" cy="913288"/>
          </a:xfrm>
        </p:spPr>
        <p:txBody>
          <a:bodyPr>
            <a:normAutofit fontScale="90000"/>
          </a:bodyPr>
          <a:lstStyle/>
          <a:p>
            <a:r>
              <a:rPr lang="en-US" sz="3600" b="1" dirty="0" smtClean="0">
                <a:solidFill>
                  <a:schemeClr val="tx2"/>
                </a:solidFill>
              </a:rPr>
              <a:t>The Future of the Forum – Continuing the Conversation, Adding  Your Voice</a:t>
            </a:r>
            <a:endParaRPr lang="en-US" sz="3600" b="1" dirty="0">
              <a:solidFill>
                <a:schemeClr val="tx2"/>
              </a:solidFill>
            </a:endParaRPr>
          </a:p>
        </p:txBody>
      </p:sp>
      <p:sp>
        <p:nvSpPr>
          <p:cNvPr id="15" name="Content Placeholder 14"/>
          <p:cNvSpPr>
            <a:spLocks noGrp="1"/>
          </p:cNvSpPr>
          <p:nvPr>
            <p:ph idx="1"/>
          </p:nvPr>
        </p:nvSpPr>
        <p:spPr>
          <a:xfrm>
            <a:off x="457200" y="2286000"/>
            <a:ext cx="8229600" cy="4267200"/>
          </a:xfrm>
        </p:spPr>
        <p:txBody>
          <a:bodyPr>
            <a:normAutofit/>
          </a:bodyPr>
          <a:lstStyle/>
          <a:p>
            <a:r>
              <a:rPr lang="en-US" sz="2600" dirty="0" smtClean="0">
                <a:solidFill>
                  <a:schemeClr val="tx2"/>
                </a:solidFill>
              </a:rPr>
              <a:t>Current focus is on plan implementation, with plans to add new cities in FY 2012 (pending appropriation)</a:t>
            </a:r>
          </a:p>
          <a:p>
            <a:r>
              <a:rPr lang="en-US" sz="2600" dirty="0" smtClean="0">
                <a:solidFill>
                  <a:schemeClr val="tx2"/>
                </a:solidFill>
              </a:rPr>
              <a:t>Need to expand conversation – adding new voices, engaging additional stakeholders and thought leaders</a:t>
            </a:r>
          </a:p>
          <a:p>
            <a:r>
              <a:rPr lang="en-US" sz="2600" dirty="0" smtClean="0">
                <a:solidFill>
                  <a:schemeClr val="tx2"/>
                </a:solidFill>
              </a:rPr>
              <a:t>Look to broaden and deepen federal participation, coordinate with other groups like JJCC </a:t>
            </a:r>
          </a:p>
          <a:p>
            <a:endParaRPr lang="en-US" sz="2400" dirty="0" smtClean="0">
              <a:solidFill>
                <a:schemeClr val="tx2"/>
              </a:solidFill>
            </a:endParaRPr>
          </a:p>
          <a:p>
            <a:pPr marL="0" indent="0" algn="ctr">
              <a:buNone/>
            </a:pPr>
            <a:r>
              <a:rPr lang="en-US" sz="2400" i="1" dirty="0" smtClean="0">
                <a:solidFill>
                  <a:schemeClr val="tx2"/>
                </a:solidFill>
              </a:rPr>
              <a:t>More next steps?  You tell us!</a:t>
            </a:r>
            <a:br>
              <a:rPr lang="en-US" sz="2400" i="1" dirty="0" smtClean="0">
                <a:solidFill>
                  <a:schemeClr val="tx2"/>
                </a:solidFill>
              </a:rPr>
            </a:br>
            <a:r>
              <a:rPr lang="en-US" sz="2400" i="1" dirty="0" smtClean="0">
                <a:solidFill>
                  <a:schemeClr val="tx2"/>
                </a:solidFill>
              </a:rPr>
              <a:t>The Forum is yours – use it!</a:t>
            </a:r>
            <a:endParaRPr lang="en-US" sz="2400" i="1" dirty="0">
              <a:solidFill>
                <a:schemeClr val="tx2"/>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3657600" y="4191000"/>
            <a:ext cx="5486400" cy="2667000"/>
            <a:chOff x="2667000" y="3581400"/>
            <a:chExt cx="6477000" cy="3276600"/>
          </a:xfrm>
        </p:grpSpPr>
        <p:pic>
          <p:nvPicPr>
            <p:cNvPr id="8" name="Picture 7" descr="Youth-Violence-Header-1.gif"/>
            <p:cNvPicPr/>
            <p:nvPr/>
          </p:nvPicPr>
          <p:blipFill>
            <a:blip r:embed="rId2"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9" name="Oval 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Youth-Violence-Header-1.gif"/>
            <p:cNvPicPr/>
            <p:nvPr/>
          </p:nvPicPr>
          <p:blipFill>
            <a:blip r:embed="rId2"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grpSp>
        <p:nvGrpSpPr>
          <p:cNvPr id="5" name="Group 13"/>
          <p:cNvGrpSpPr/>
          <p:nvPr/>
        </p:nvGrpSpPr>
        <p:grpSpPr>
          <a:xfrm>
            <a:off x="0" y="0"/>
            <a:ext cx="9144000" cy="1219200"/>
            <a:chOff x="0" y="0"/>
            <a:chExt cx="9144000" cy="1066800"/>
          </a:xfrm>
        </p:grpSpPr>
        <p:pic>
          <p:nvPicPr>
            <p:cNvPr id="4" name="Picture 3"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6" name="Picture 5"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sp>
        <p:nvSpPr>
          <p:cNvPr id="16" name="Slide Number Placeholder 15"/>
          <p:cNvSpPr>
            <a:spLocks noGrp="1"/>
          </p:cNvSpPr>
          <p:nvPr>
            <p:ph type="sldNum" sz="quarter" idx="12"/>
          </p:nvPr>
        </p:nvSpPr>
        <p:spPr>
          <a:xfrm>
            <a:off x="152400" y="6324600"/>
            <a:ext cx="2133600" cy="365125"/>
          </a:xfrm>
        </p:spPr>
        <p:txBody>
          <a:bodyPr/>
          <a:lstStyle/>
          <a:p>
            <a:pPr algn="l"/>
            <a:fld id="{B4380FDE-00C3-4585-85AE-6347C9E7CE25}" type="slidenum">
              <a:rPr lang="en-US" smtClean="0"/>
              <a:pPr algn="l"/>
              <a:t>15</a:t>
            </a:fld>
            <a:endParaRPr lang="en-US" dirty="0"/>
          </a:p>
        </p:txBody>
      </p:sp>
      <p:sp>
        <p:nvSpPr>
          <p:cNvPr id="2" name="Title 1"/>
          <p:cNvSpPr>
            <a:spLocks noGrp="1"/>
          </p:cNvSpPr>
          <p:nvPr>
            <p:ph type="title"/>
          </p:nvPr>
        </p:nvSpPr>
        <p:spPr>
          <a:xfrm>
            <a:off x="457200" y="1126691"/>
            <a:ext cx="8229600" cy="913288"/>
          </a:xfrm>
        </p:spPr>
        <p:txBody>
          <a:bodyPr>
            <a:normAutofit/>
          </a:bodyPr>
          <a:lstStyle/>
          <a:p>
            <a:r>
              <a:rPr lang="en-US" sz="3600" b="1" dirty="0" smtClean="0">
                <a:solidFill>
                  <a:schemeClr val="tx2"/>
                </a:solidFill>
              </a:rPr>
              <a:t>Agency Contacts</a:t>
            </a:r>
            <a:endParaRPr lang="en-US" sz="3600" b="1" dirty="0">
              <a:solidFill>
                <a:schemeClr val="tx2"/>
              </a:solidFill>
            </a:endParaRPr>
          </a:p>
        </p:txBody>
      </p:sp>
      <p:sp>
        <p:nvSpPr>
          <p:cNvPr id="15" name="Content Placeholder 14"/>
          <p:cNvSpPr>
            <a:spLocks noGrp="1"/>
          </p:cNvSpPr>
          <p:nvPr>
            <p:ph idx="1"/>
          </p:nvPr>
        </p:nvSpPr>
        <p:spPr>
          <a:xfrm>
            <a:off x="457200" y="2209800"/>
            <a:ext cx="8229600" cy="3581400"/>
          </a:xfrm>
        </p:spPr>
        <p:txBody>
          <a:bodyPr>
            <a:normAutofit fontScale="92500" lnSpcReduction="10000"/>
          </a:bodyPr>
          <a:lstStyle/>
          <a:p>
            <a:r>
              <a:rPr lang="en-US" sz="2400" dirty="0" smtClean="0">
                <a:solidFill>
                  <a:schemeClr val="tx2"/>
                </a:solidFill>
              </a:rPr>
              <a:t>DOJ: Thomas Abt, </a:t>
            </a:r>
            <a:r>
              <a:rPr lang="en-US" sz="2400" dirty="0" smtClean="0">
                <a:solidFill>
                  <a:schemeClr val="tx2"/>
                </a:solidFill>
                <a:hlinkClick r:id="rId3"/>
              </a:rPr>
              <a:t>Thomas.Abt@usdoj.gov</a:t>
            </a:r>
            <a:endParaRPr lang="en-US" sz="2400" dirty="0" smtClean="0">
              <a:solidFill>
                <a:schemeClr val="tx2"/>
              </a:solidFill>
            </a:endParaRPr>
          </a:p>
          <a:p>
            <a:r>
              <a:rPr lang="en-US" sz="2400" dirty="0" smtClean="0">
                <a:solidFill>
                  <a:schemeClr val="tx2"/>
                </a:solidFill>
              </a:rPr>
              <a:t>ED: Norris Dickard, </a:t>
            </a:r>
            <a:r>
              <a:rPr lang="en-US" sz="2400" dirty="0" smtClean="0">
                <a:solidFill>
                  <a:schemeClr val="tx2"/>
                </a:solidFill>
                <a:hlinkClick r:id="rId4"/>
              </a:rPr>
              <a:t>Norris.Dickard@ed.gov</a:t>
            </a:r>
            <a:endParaRPr lang="en-US" sz="2400" dirty="0" smtClean="0">
              <a:solidFill>
                <a:schemeClr val="tx2"/>
              </a:solidFill>
            </a:endParaRPr>
          </a:p>
          <a:p>
            <a:r>
              <a:rPr lang="en-US" sz="2400" dirty="0" smtClean="0">
                <a:solidFill>
                  <a:schemeClr val="tx2"/>
                </a:solidFill>
              </a:rPr>
              <a:t>HHS: Martha Moorehouse, </a:t>
            </a:r>
            <a:r>
              <a:rPr lang="en-US" sz="2400" dirty="0" smtClean="0">
                <a:solidFill>
                  <a:schemeClr val="tx2"/>
                </a:solidFill>
                <a:hlinkClick r:id="rId5"/>
              </a:rPr>
              <a:t>Martha.Moorehouse@hhs.gov</a:t>
            </a:r>
            <a:endParaRPr lang="en-US" sz="2400" dirty="0" smtClean="0">
              <a:solidFill>
                <a:schemeClr val="tx2"/>
              </a:solidFill>
            </a:endParaRPr>
          </a:p>
          <a:p>
            <a:r>
              <a:rPr lang="en-US" sz="2400" dirty="0" smtClean="0">
                <a:solidFill>
                  <a:schemeClr val="tx2"/>
                </a:solidFill>
              </a:rPr>
              <a:t>CDC: Corinne Ferdon, </a:t>
            </a:r>
            <a:r>
              <a:rPr lang="en-US" sz="2400" u="sng" dirty="0" smtClean="0">
                <a:hlinkClick r:id="rId6"/>
              </a:rPr>
              <a:t>CFerdon@cdc.gov</a:t>
            </a:r>
            <a:endParaRPr lang="en-US" sz="2400" dirty="0" smtClean="0">
              <a:solidFill>
                <a:schemeClr val="tx2"/>
              </a:solidFill>
            </a:endParaRPr>
          </a:p>
          <a:p>
            <a:r>
              <a:rPr lang="en-US" sz="2400" dirty="0" smtClean="0">
                <a:solidFill>
                  <a:schemeClr val="tx2"/>
                </a:solidFill>
              </a:rPr>
              <a:t>Labor: Edna Primrose, </a:t>
            </a:r>
            <a:r>
              <a:rPr lang="en-US" sz="2400" dirty="0" smtClean="0">
                <a:solidFill>
                  <a:schemeClr val="tx2"/>
                </a:solidFill>
                <a:hlinkClick r:id="rId7"/>
              </a:rPr>
              <a:t>Primrose.Edna@dol.gov</a:t>
            </a:r>
            <a:endParaRPr lang="en-US" sz="2400" dirty="0" smtClean="0">
              <a:solidFill>
                <a:schemeClr val="tx2"/>
              </a:solidFill>
            </a:endParaRPr>
          </a:p>
          <a:p>
            <a:r>
              <a:rPr lang="en-US" sz="2400" dirty="0" smtClean="0">
                <a:solidFill>
                  <a:schemeClr val="tx2"/>
                </a:solidFill>
              </a:rPr>
              <a:t>HUD: Dan Lurie, </a:t>
            </a:r>
            <a:r>
              <a:rPr lang="en-US" sz="2400" dirty="0" smtClean="0">
                <a:solidFill>
                  <a:schemeClr val="tx2"/>
                </a:solidFill>
                <a:hlinkClick r:id="rId8"/>
              </a:rPr>
              <a:t>Daniel.B.Lurie@hud.gov</a:t>
            </a:r>
            <a:endParaRPr lang="en-US" sz="2400" dirty="0" smtClean="0">
              <a:solidFill>
                <a:schemeClr val="tx2"/>
              </a:solidFill>
            </a:endParaRPr>
          </a:p>
          <a:p>
            <a:r>
              <a:rPr lang="en-US" sz="2400" dirty="0" err="1" smtClean="0">
                <a:solidFill>
                  <a:schemeClr val="tx2"/>
                </a:solidFill>
              </a:rPr>
              <a:t>ONDCP</a:t>
            </a:r>
            <a:r>
              <a:rPr lang="en-US" sz="2400" dirty="0" smtClean="0">
                <a:solidFill>
                  <a:schemeClr val="tx2"/>
                </a:solidFill>
              </a:rPr>
              <a:t>: Patrick Schmidt, </a:t>
            </a:r>
            <a:r>
              <a:rPr lang="en-US" sz="2400" dirty="0" smtClean="0">
                <a:solidFill>
                  <a:schemeClr val="tx2"/>
                </a:solidFill>
                <a:hlinkClick r:id="rId9"/>
              </a:rPr>
              <a:t>Patrick_R._Schmidt@ondcp.eop.gov</a:t>
            </a:r>
            <a:endParaRPr lang="en-US" sz="2400" dirty="0" smtClean="0">
              <a:solidFill>
                <a:schemeClr val="tx2"/>
              </a:solidFill>
            </a:endParaRPr>
          </a:p>
          <a:p>
            <a:endParaRPr lang="en-US" sz="2400" dirty="0" smtClean="0">
              <a:solidFill>
                <a:schemeClr val="tx2"/>
              </a:solidFill>
            </a:endParaRPr>
          </a:p>
          <a:p>
            <a:pPr algn="ctr">
              <a:buNone/>
            </a:pPr>
            <a:r>
              <a:rPr lang="en-US" sz="2400" b="1" dirty="0" smtClean="0">
                <a:solidFill>
                  <a:schemeClr val="tx2"/>
                </a:solidFill>
              </a:rPr>
              <a:t>Don’t forget to check us out at www.findyouthinfo.gov!</a:t>
            </a:r>
            <a:endParaRPr lang="en-US" sz="2400" b="1" dirty="0">
              <a:solidFill>
                <a:schemeClr val="tx2"/>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3657600" y="4191000"/>
            <a:ext cx="5486400" cy="2667000"/>
            <a:chOff x="2667000" y="3581400"/>
            <a:chExt cx="6477000" cy="3276600"/>
          </a:xfrm>
        </p:grpSpPr>
        <p:pic>
          <p:nvPicPr>
            <p:cNvPr id="8" name="Picture 7" descr="Youth-Violence-Header-1.gif"/>
            <p:cNvPicPr/>
            <p:nvPr/>
          </p:nvPicPr>
          <p:blipFill>
            <a:blip r:embed="rId2"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9" name="Oval 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Youth-Violence-Header-1.gif"/>
            <p:cNvPicPr/>
            <p:nvPr/>
          </p:nvPicPr>
          <p:blipFill>
            <a:blip r:embed="rId2"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grpSp>
        <p:nvGrpSpPr>
          <p:cNvPr id="3" name="Group 13"/>
          <p:cNvGrpSpPr/>
          <p:nvPr/>
        </p:nvGrpSpPr>
        <p:grpSpPr>
          <a:xfrm>
            <a:off x="0" y="0"/>
            <a:ext cx="9144000" cy="1219200"/>
            <a:chOff x="0" y="0"/>
            <a:chExt cx="9144000" cy="1066800"/>
          </a:xfrm>
        </p:grpSpPr>
        <p:pic>
          <p:nvPicPr>
            <p:cNvPr id="4" name="Picture 3"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6" name="Picture 5"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sp>
        <p:nvSpPr>
          <p:cNvPr id="16" name="Slide Number Placeholder 15"/>
          <p:cNvSpPr>
            <a:spLocks noGrp="1"/>
          </p:cNvSpPr>
          <p:nvPr>
            <p:ph type="sldNum" sz="quarter" idx="12"/>
          </p:nvPr>
        </p:nvSpPr>
        <p:spPr>
          <a:xfrm>
            <a:off x="152400" y="6324600"/>
            <a:ext cx="2133600" cy="365125"/>
          </a:xfrm>
        </p:spPr>
        <p:txBody>
          <a:bodyPr/>
          <a:lstStyle/>
          <a:p>
            <a:pPr algn="l"/>
            <a:fld id="{B4380FDE-00C3-4585-85AE-6347C9E7CE25}" type="slidenum">
              <a:rPr lang="en-US" smtClean="0"/>
              <a:pPr algn="l"/>
              <a:t>2</a:t>
            </a:fld>
            <a:endParaRPr lang="en-US" dirty="0"/>
          </a:p>
        </p:txBody>
      </p:sp>
      <p:sp>
        <p:nvSpPr>
          <p:cNvPr id="33" name="Content Placeholder 32"/>
          <p:cNvSpPr>
            <a:spLocks noGrp="1"/>
          </p:cNvSpPr>
          <p:nvPr>
            <p:ph idx="1"/>
          </p:nvPr>
        </p:nvSpPr>
        <p:spPr>
          <a:xfrm>
            <a:off x="3124200" y="2438400"/>
            <a:ext cx="5410200" cy="3352800"/>
          </a:xfrm>
        </p:spPr>
        <p:txBody>
          <a:bodyPr>
            <a:noAutofit/>
          </a:bodyPr>
          <a:lstStyle/>
          <a:p>
            <a:pPr marL="0" indent="0">
              <a:lnSpc>
                <a:spcPct val="120000"/>
              </a:lnSpc>
              <a:spcAft>
                <a:spcPts val="600"/>
              </a:spcAft>
              <a:buNone/>
            </a:pPr>
            <a:r>
              <a:rPr lang="en-US" sz="1800" dirty="0" smtClean="0"/>
              <a:t>“Above all, let us lift up six American cities as examples of what it means to break down traditional barriers and find creative solutions to our most critical problems.  Then let us broaden our efforts by sharing the lessons we learn with other communities across the country.  Let us remake our nation.” </a:t>
            </a:r>
          </a:p>
          <a:p>
            <a:pPr marL="0" indent="0">
              <a:lnSpc>
                <a:spcPct val="120000"/>
              </a:lnSpc>
              <a:spcAft>
                <a:spcPts val="600"/>
              </a:spcAft>
              <a:buNone/>
            </a:pPr>
            <a:r>
              <a:rPr lang="en-US" sz="1800" dirty="0" smtClean="0"/>
              <a:t>		– Attorney General Eric J. Holder</a:t>
            </a:r>
          </a:p>
          <a:p>
            <a:pPr marL="0" lvl="1" indent="0">
              <a:lnSpc>
                <a:spcPct val="120000"/>
              </a:lnSpc>
              <a:spcAft>
                <a:spcPts val="600"/>
              </a:spcAft>
              <a:buNone/>
            </a:pPr>
            <a:endParaRPr lang="en-US" sz="1800" dirty="0" smtClean="0"/>
          </a:p>
          <a:p>
            <a:pPr marL="0" indent="0">
              <a:lnSpc>
                <a:spcPct val="120000"/>
              </a:lnSpc>
              <a:spcBef>
                <a:spcPts val="0"/>
              </a:spcBef>
              <a:spcAft>
                <a:spcPts val="600"/>
              </a:spcAft>
              <a:buNone/>
            </a:pPr>
            <a:endParaRPr lang="en-US" sz="1800" dirty="0" smtClean="0"/>
          </a:p>
        </p:txBody>
      </p:sp>
      <p:pic>
        <p:nvPicPr>
          <p:cNvPr id="14" name="Picture 2"/>
          <p:cNvPicPr>
            <a:picLocks noChangeAspect="1" noChangeArrowheads="1"/>
          </p:cNvPicPr>
          <p:nvPr/>
        </p:nvPicPr>
        <p:blipFill>
          <a:blip r:embed="rId3" cstate="print"/>
          <a:srcRect/>
          <a:stretch>
            <a:fillRect/>
          </a:stretch>
        </p:blipFill>
        <p:spPr bwMode="auto">
          <a:xfrm>
            <a:off x="228600" y="1752600"/>
            <a:ext cx="2667000" cy="40078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3657600" y="4191000"/>
            <a:ext cx="5486400" cy="2667000"/>
            <a:chOff x="2667000" y="3581400"/>
            <a:chExt cx="6477000" cy="3276600"/>
          </a:xfrm>
        </p:grpSpPr>
        <p:pic>
          <p:nvPicPr>
            <p:cNvPr id="8" name="Picture 7" descr="Youth-Violence-Header-1.gif"/>
            <p:cNvPicPr/>
            <p:nvPr/>
          </p:nvPicPr>
          <p:blipFill>
            <a:blip r:embed="rId2"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9" name="Oval 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Youth-Violence-Header-1.gif"/>
            <p:cNvPicPr/>
            <p:nvPr/>
          </p:nvPicPr>
          <p:blipFill>
            <a:blip r:embed="rId2"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grpSp>
        <p:nvGrpSpPr>
          <p:cNvPr id="5" name="Group 13"/>
          <p:cNvGrpSpPr/>
          <p:nvPr/>
        </p:nvGrpSpPr>
        <p:grpSpPr>
          <a:xfrm>
            <a:off x="0" y="0"/>
            <a:ext cx="9144000" cy="1219200"/>
            <a:chOff x="0" y="0"/>
            <a:chExt cx="9144000" cy="1066800"/>
          </a:xfrm>
        </p:grpSpPr>
        <p:pic>
          <p:nvPicPr>
            <p:cNvPr id="4" name="Picture 3"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6" name="Picture 5"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sp>
        <p:nvSpPr>
          <p:cNvPr id="16" name="Slide Number Placeholder 15"/>
          <p:cNvSpPr>
            <a:spLocks noGrp="1"/>
          </p:cNvSpPr>
          <p:nvPr>
            <p:ph type="sldNum" sz="quarter" idx="12"/>
          </p:nvPr>
        </p:nvSpPr>
        <p:spPr>
          <a:xfrm>
            <a:off x="152400" y="6324600"/>
            <a:ext cx="2133600" cy="365125"/>
          </a:xfrm>
        </p:spPr>
        <p:txBody>
          <a:bodyPr/>
          <a:lstStyle/>
          <a:p>
            <a:pPr algn="l"/>
            <a:fld id="{B4380FDE-00C3-4585-85AE-6347C9E7CE25}" type="slidenum">
              <a:rPr lang="en-US" smtClean="0"/>
              <a:pPr algn="l"/>
              <a:t>3</a:t>
            </a:fld>
            <a:endParaRPr lang="en-US" dirty="0"/>
          </a:p>
        </p:txBody>
      </p:sp>
      <p:sp>
        <p:nvSpPr>
          <p:cNvPr id="33" name="Content Placeholder 32"/>
          <p:cNvSpPr>
            <a:spLocks noGrp="1"/>
          </p:cNvSpPr>
          <p:nvPr>
            <p:ph idx="1"/>
          </p:nvPr>
        </p:nvSpPr>
        <p:spPr>
          <a:xfrm>
            <a:off x="3810000" y="4267200"/>
            <a:ext cx="5257800" cy="2133600"/>
          </a:xfrm>
        </p:spPr>
        <p:txBody>
          <a:bodyPr>
            <a:noAutofit/>
          </a:bodyPr>
          <a:lstStyle/>
          <a:p>
            <a:pPr marL="0" indent="0">
              <a:lnSpc>
                <a:spcPct val="120000"/>
              </a:lnSpc>
              <a:spcBef>
                <a:spcPts val="0"/>
              </a:spcBef>
              <a:spcAft>
                <a:spcPts val="600"/>
              </a:spcAft>
              <a:buNone/>
            </a:pPr>
            <a:r>
              <a:rPr lang="en-US" sz="1800" dirty="0" smtClean="0"/>
              <a:t>“By linking cities and federal agencies to one another, the National Forum on Youth Violence Prevention is sending a powerful message… ‘You are not alone.  We are all in this together.’”</a:t>
            </a:r>
          </a:p>
          <a:p>
            <a:pPr marL="0" indent="0">
              <a:lnSpc>
                <a:spcPct val="120000"/>
              </a:lnSpc>
              <a:spcBef>
                <a:spcPts val="0"/>
              </a:spcBef>
              <a:spcAft>
                <a:spcPts val="600"/>
              </a:spcAft>
              <a:buNone/>
            </a:pPr>
            <a:r>
              <a:rPr lang="en-US" sz="1800" dirty="0" smtClean="0"/>
              <a:t> – Senior Advisor to the President, Valerie Jarrett</a:t>
            </a:r>
          </a:p>
          <a:p>
            <a:pPr marL="0" indent="0">
              <a:lnSpc>
                <a:spcPct val="120000"/>
              </a:lnSpc>
              <a:spcAft>
                <a:spcPts val="600"/>
              </a:spcAft>
              <a:buNone/>
            </a:pPr>
            <a:endParaRPr lang="en-US" sz="1800" dirty="0" smtClean="0"/>
          </a:p>
        </p:txBody>
      </p:sp>
      <p:pic>
        <p:nvPicPr>
          <p:cNvPr id="1027" name="Picture 3"/>
          <p:cNvPicPr>
            <a:picLocks noChangeAspect="1" noChangeArrowheads="1"/>
          </p:cNvPicPr>
          <p:nvPr/>
        </p:nvPicPr>
        <p:blipFill>
          <a:blip r:embed="rId3" cstate="print"/>
          <a:srcRect/>
          <a:stretch>
            <a:fillRect/>
          </a:stretch>
        </p:blipFill>
        <p:spPr bwMode="auto">
          <a:xfrm>
            <a:off x="5486400" y="1447800"/>
            <a:ext cx="2371806" cy="2643188"/>
          </a:xfrm>
          <a:prstGeom prst="rect">
            <a:avLst/>
          </a:prstGeom>
          <a:noFill/>
          <a:ln w="9525">
            <a:noFill/>
            <a:miter lim="800000"/>
            <a:headEnd/>
            <a:tailEnd/>
          </a:ln>
          <a:effectLst/>
        </p:spPr>
      </p:pic>
      <p:sp>
        <p:nvSpPr>
          <p:cNvPr id="18" name="Rectangle 17"/>
          <p:cNvSpPr/>
          <p:nvPr/>
        </p:nvSpPr>
        <p:spPr>
          <a:xfrm>
            <a:off x="381000" y="1676400"/>
            <a:ext cx="4572000" cy="2163669"/>
          </a:xfrm>
          <a:prstGeom prst="rect">
            <a:avLst/>
          </a:prstGeom>
        </p:spPr>
        <p:txBody>
          <a:bodyPr>
            <a:spAutoFit/>
          </a:bodyPr>
          <a:lstStyle/>
          <a:p>
            <a:pPr marL="0" lvl="1" indent="0">
              <a:lnSpc>
                <a:spcPct val="120000"/>
              </a:lnSpc>
              <a:spcAft>
                <a:spcPts val="600"/>
              </a:spcAft>
              <a:buNone/>
            </a:pPr>
            <a:r>
              <a:rPr lang="en-US" dirty="0" smtClean="0"/>
              <a:t>"This forum is an opportunity to better learn how we can provide the tools and resources that communities, administrators, teachers, parents and students need to keep our children safe.“</a:t>
            </a:r>
          </a:p>
          <a:p>
            <a:pPr marL="0" lvl="1" indent="0">
              <a:lnSpc>
                <a:spcPct val="120000"/>
              </a:lnSpc>
              <a:spcAft>
                <a:spcPts val="600"/>
              </a:spcAft>
              <a:buNone/>
            </a:pPr>
            <a:r>
              <a:rPr lang="en-US" dirty="0" smtClean="0"/>
              <a:t>		– Secretary Arne Duncan</a:t>
            </a:r>
          </a:p>
        </p:txBody>
      </p:sp>
      <p:pic>
        <p:nvPicPr>
          <p:cNvPr id="1028" name="Picture 4"/>
          <p:cNvPicPr>
            <a:picLocks noChangeAspect="1" noChangeArrowheads="1"/>
          </p:cNvPicPr>
          <p:nvPr/>
        </p:nvPicPr>
        <p:blipFill>
          <a:blip r:embed="rId4" cstate="print"/>
          <a:srcRect/>
          <a:stretch>
            <a:fillRect/>
          </a:stretch>
        </p:blipFill>
        <p:spPr bwMode="auto">
          <a:xfrm>
            <a:off x="152400" y="4114800"/>
            <a:ext cx="3657600" cy="21381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3657600" y="4191000"/>
            <a:ext cx="5486400" cy="2667000"/>
            <a:chOff x="2667000" y="3581400"/>
            <a:chExt cx="6477000" cy="3276600"/>
          </a:xfrm>
        </p:grpSpPr>
        <p:pic>
          <p:nvPicPr>
            <p:cNvPr id="8" name="Picture 7" descr="Youth-Violence-Header-1.gif"/>
            <p:cNvPicPr/>
            <p:nvPr/>
          </p:nvPicPr>
          <p:blipFill>
            <a:blip r:embed="rId2"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9" name="Oval 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Youth-Violence-Header-1.gif"/>
            <p:cNvPicPr/>
            <p:nvPr/>
          </p:nvPicPr>
          <p:blipFill>
            <a:blip r:embed="rId2"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sp>
        <p:nvSpPr>
          <p:cNvPr id="2" name="Title 1"/>
          <p:cNvSpPr>
            <a:spLocks noGrp="1"/>
          </p:cNvSpPr>
          <p:nvPr>
            <p:ph type="title"/>
          </p:nvPr>
        </p:nvSpPr>
        <p:spPr>
          <a:xfrm>
            <a:off x="457200" y="1126691"/>
            <a:ext cx="8229600" cy="913288"/>
          </a:xfrm>
        </p:spPr>
        <p:txBody>
          <a:bodyPr>
            <a:normAutofit/>
          </a:bodyPr>
          <a:lstStyle/>
          <a:p>
            <a:r>
              <a:rPr lang="en-US" sz="3600" b="1" dirty="0" smtClean="0">
                <a:solidFill>
                  <a:schemeClr val="tx2"/>
                </a:solidFill>
              </a:rPr>
              <a:t>About the Forum</a:t>
            </a:r>
            <a:endParaRPr lang="en-US" sz="3600" b="1" dirty="0">
              <a:solidFill>
                <a:schemeClr val="tx2"/>
              </a:solidFill>
            </a:endParaRPr>
          </a:p>
        </p:txBody>
      </p:sp>
      <p:grpSp>
        <p:nvGrpSpPr>
          <p:cNvPr id="5" name="Group 13"/>
          <p:cNvGrpSpPr/>
          <p:nvPr/>
        </p:nvGrpSpPr>
        <p:grpSpPr>
          <a:xfrm>
            <a:off x="0" y="0"/>
            <a:ext cx="9144000" cy="1219200"/>
            <a:chOff x="0" y="0"/>
            <a:chExt cx="9144000" cy="1066800"/>
          </a:xfrm>
        </p:grpSpPr>
        <p:pic>
          <p:nvPicPr>
            <p:cNvPr id="4" name="Picture 3"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6" name="Picture 5"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sp>
        <p:nvSpPr>
          <p:cNvPr id="16" name="Slide Number Placeholder 15"/>
          <p:cNvSpPr>
            <a:spLocks noGrp="1"/>
          </p:cNvSpPr>
          <p:nvPr>
            <p:ph type="sldNum" sz="quarter" idx="12"/>
          </p:nvPr>
        </p:nvSpPr>
        <p:spPr>
          <a:xfrm>
            <a:off x="152400" y="6324600"/>
            <a:ext cx="2133600" cy="365125"/>
          </a:xfrm>
        </p:spPr>
        <p:txBody>
          <a:bodyPr/>
          <a:lstStyle/>
          <a:p>
            <a:pPr algn="l"/>
            <a:fld id="{B4380FDE-00C3-4585-85AE-6347C9E7CE25}" type="slidenum">
              <a:rPr lang="en-US" smtClean="0"/>
              <a:pPr algn="l"/>
              <a:t>4</a:t>
            </a:fld>
            <a:endParaRPr lang="en-US" dirty="0"/>
          </a:p>
        </p:txBody>
      </p:sp>
      <p:sp>
        <p:nvSpPr>
          <p:cNvPr id="33" name="Content Placeholder 32"/>
          <p:cNvSpPr>
            <a:spLocks noGrp="1"/>
          </p:cNvSpPr>
          <p:nvPr>
            <p:ph idx="1"/>
          </p:nvPr>
        </p:nvSpPr>
        <p:spPr>
          <a:xfrm>
            <a:off x="457200" y="2057400"/>
            <a:ext cx="7620000" cy="4495800"/>
          </a:xfrm>
        </p:spPr>
        <p:txBody>
          <a:bodyPr>
            <a:noAutofit/>
          </a:bodyPr>
          <a:lstStyle/>
          <a:p>
            <a:pPr>
              <a:spcAft>
                <a:spcPts val="600"/>
              </a:spcAft>
            </a:pPr>
            <a:r>
              <a:rPr lang="en-US" sz="2400" dirty="0" smtClean="0">
                <a:solidFill>
                  <a:schemeClr val="tx2"/>
                </a:solidFill>
              </a:rPr>
              <a:t>Network of agencies and localities who</a:t>
            </a:r>
          </a:p>
          <a:p>
            <a:pPr lvl="1">
              <a:spcAft>
                <a:spcPts val="600"/>
              </a:spcAft>
            </a:pPr>
            <a:r>
              <a:rPr lang="en-US" sz="2000" dirty="0" smtClean="0">
                <a:solidFill>
                  <a:schemeClr val="tx2"/>
                </a:solidFill>
              </a:rPr>
              <a:t>share information</a:t>
            </a:r>
          </a:p>
          <a:p>
            <a:pPr lvl="1">
              <a:spcAft>
                <a:spcPts val="600"/>
              </a:spcAft>
            </a:pPr>
            <a:r>
              <a:rPr lang="en-US" sz="2000" dirty="0" smtClean="0">
                <a:solidFill>
                  <a:schemeClr val="tx2"/>
                </a:solidFill>
              </a:rPr>
              <a:t>offer technical assistance</a:t>
            </a:r>
          </a:p>
          <a:p>
            <a:pPr lvl="1">
              <a:spcAft>
                <a:spcPts val="600"/>
              </a:spcAft>
            </a:pPr>
            <a:r>
              <a:rPr lang="en-US" sz="2000" dirty="0" smtClean="0">
                <a:solidFill>
                  <a:schemeClr val="tx2"/>
                </a:solidFill>
              </a:rPr>
              <a:t>coordinate action and resources</a:t>
            </a:r>
          </a:p>
          <a:p>
            <a:pPr lvl="1">
              <a:spcAft>
                <a:spcPts val="600"/>
              </a:spcAft>
            </a:pPr>
            <a:r>
              <a:rPr lang="en-US" sz="2000" dirty="0" smtClean="0">
                <a:solidFill>
                  <a:schemeClr val="tx2"/>
                </a:solidFill>
              </a:rPr>
              <a:t>profile successes</a:t>
            </a:r>
          </a:p>
          <a:p>
            <a:pPr>
              <a:spcAft>
                <a:spcPts val="600"/>
              </a:spcAft>
            </a:pPr>
            <a:r>
              <a:rPr lang="en-US" sz="2400" dirty="0" smtClean="0">
                <a:solidFill>
                  <a:schemeClr val="tx2"/>
                </a:solidFill>
              </a:rPr>
              <a:t>Diversity at federal and local levels</a:t>
            </a:r>
          </a:p>
          <a:p>
            <a:pPr lvl="1">
              <a:spcAft>
                <a:spcPts val="600"/>
              </a:spcAft>
            </a:pPr>
            <a:r>
              <a:rPr lang="en-US" sz="2000" dirty="0" smtClean="0">
                <a:solidFill>
                  <a:schemeClr val="tx2"/>
                </a:solidFill>
              </a:rPr>
              <a:t>DOJ, ED, HHS, Labor, HUD, ONDCP</a:t>
            </a:r>
          </a:p>
          <a:p>
            <a:pPr lvl="1">
              <a:spcAft>
                <a:spcPts val="600"/>
              </a:spcAft>
            </a:pPr>
            <a:r>
              <a:rPr lang="en-US" sz="2000" dirty="0" smtClean="0">
                <a:solidFill>
                  <a:schemeClr val="tx2"/>
                </a:solidFill>
              </a:rPr>
              <a:t>Boston, Chicago, Detroit, Memphis, Salinas, San Jose</a:t>
            </a:r>
          </a:p>
          <a:p>
            <a:pPr lvl="1">
              <a:spcAft>
                <a:spcPts val="600"/>
              </a:spcAft>
            </a:pPr>
            <a:r>
              <a:rPr lang="en-US" sz="2000" dirty="0" smtClean="0">
                <a:solidFill>
                  <a:schemeClr val="tx2"/>
                </a:solidFill>
              </a:rPr>
              <a:t>local teams include diverse mix of stakeholders</a:t>
            </a:r>
          </a:p>
          <a:p>
            <a:pPr>
              <a:spcAft>
                <a:spcPts val="600"/>
              </a:spcAft>
              <a:buNone/>
            </a:pPr>
            <a:endParaRPr 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3657600" y="4191000"/>
            <a:ext cx="5486400" cy="2667000"/>
            <a:chOff x="2667000" y="3581400"/>
            <a:chExt cx="6477000" cy="3276600"/>
          </a:xfrm>
        </p:grpSpPr>
        <p:pic>
          <p:nvPicPr>
            <p:cNvPr id="8" name="Picture 7" descr="Youth-Violence-Header-1.gif"/>
            <p:cNvPicPr/>
            <p:nvPr/>
          </p:nvPicPr>
          <p:blipFill>
            <a:blip r:embed="rId2"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9" name="Oval 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Youth-Violence-Header-1.gif"/>
            <p:cNvPicPr/>
            <p:nvPr/>
          </p:nvPicPr>
          <p:blipFill>
            <a:blip r:embed="rId2"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sp>
        <p:nvSpPr>
          <p:cNvPr id="2" name="Title 1"/>
          <p:cNvSpPr>
            <a:spLocks noGrp="1"/>
          </p:cNvSpPr>
          <p:nvPr>
            <p:ph type="title"/>
          </p:nvPr>
        </p:nvSpPr>
        <p:spPr>
          <a:xfrm>
            <a:off x="457200" y="1126691"/>
            <a:ext cx="8229600" cy="913288"/>
          </a:xfrm>
        </p:spPr>
        <p:txBody>
          <a:bodyPr>
            <a:normAutofit/>
          </a:bodyPr>
          <a:lstStyle/>
          <a:p>
            <a:r>
              <a:rPr lang="en-US" sz="3600" b="1" dirty="0" smtClean="0">
                <a:solidFill>
                  <a:schemeClr val="tx2"/>
                </a:solidFill>
              </a:rPr>
              <a:t>More About the Forum</a:t>
            </a:r>
            <a:endParaRPr lang="en-US" sz="3600" b="1" dirty="0">
              <a:solidFill>
                <a:schemeClr val="tx2"/>
              </a:solidFill>
            </a:endParaRPr>
          </a:p>
        </p:txBody>
      </p:sp>
      <p:grpSp>
        <p:nvGrpSpPr>
          <p:cNvPr id="5" name="Group 13"/>
          <p:cNvGrpSpPr/>
          <p:nvPr/>
        </p:nvGrpSpPr>
        <p:grpSpPr>
          <a:xfrm>
            <a:off x="0" y="0"/>
            <a:ext cx="9144000" cy="1219200"/>
            <a:chOff x="0" y="0"/>
            <a:chExt cx="9144000" cy="1066800"/>
          </a:xfrm>
        </p:grpSpPr>
        <p:pic>
          <p:nvPicPr>
            <p:cNvPr id="4" name="Picture 3"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6" name="Picture 5"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sp>
        <p:nvSpPr>
          <p:cNvPr id="16" name="Slide Number Placeholder 15"/>
          <p:cNvSpPr>
            <a:spLocks noGrp="1"/>
          </p:cNvSpPr>
          <p:nvPr>
            <p:ph type="sldNum" sz="quarter" idx="12"/>
          </p:nvPr>
        </p:nvSpPr>
        <p:spPr>
          <a:xfrm>
            <a:off x="152400" y="6324600"/>
            <a:ext cx="2133600" cy="365125"/>
          </a:xfrm>
        </p:spPr>
        <p:txBody>
          <a:bodyPr/>
          <a:lstStyle/>
          <a:p>
            <a:pPr algn="l"/>
            <a:fld id="{B4380FDE-00C3-4585-85AE-6347C9E7CE25}" type="slidenum">
              <a:rPr lang="en-US" smtClean="0"/>
              <a:pPr algn="l"/>
              <a:t>5</a:t>
            </a:fld>
            <a:endParaRPr lang="en-US" dirty="0"/>
          </a:p>
        </p:txBody>
      </p:sp>
      <p:sp>
        <p:nvSpPr>
          <p:cNvPr id="33" name="Content Placeholder 32"/>
          <p:cNvSpPr>
            <a:spLocks noGrp="1"/>
          </p:cNvSpPr>
          <p:nvPr>
            <p:ph idx="1"/>
          </p:nvPr>
        </p:nvSpPr>
        <p:spPr>
          <a:xfrm>
            <a:off x="457200" y="1981200"/>
            <a:ext cx="7620000" cy="4343400"/>
          </a:xfrm>
        </p:spPr>
        <p:txBody>
          <a:bodyPr>
            <a:normAutofit/>
          </a:bodyPr>
          <a:lstStyle/>
          <a:p>
            <a:pPr>
              <a:spcAft>
                <a:spcPts val="600"/>
              </a:spcAft>
            </a:pPr>
            <a:r>
              <a:rPr lang="en-US" sz="2400" dirty="0" smtClean="0">
                <a:solidFill>
                  <a:schemeClr val="tx2"/>
                </a:solidFill>
              </a:rPr>
              <a:t>Each locality prepares and implements a comprehensive youth violence plan featuring:</a:t>
            </a:r>
          </a:p>
          <a:p>
            <a:pPr lvl="1">
              <a:spcAft>
                <a:spcPts val="600"/>
              </a:spcAft>
            </a:pPr>
            <a:r>
              <a:rPr lang="en-US" sz="2000" dirty="0" smtClean="0">
                <a:solidFill>
                  <a:schemeClr val="tx2"/>
                </a:solidFill>
              </a:rPr>
              <a:t>Multi-disciplinary partnerships</a:t>
            </a:r>
          </a:p>
          <a:p>
            <a:pPr lvl="1">
              <a:spcAft>
                <a:spcPts val="600"/>
              </a:spcAft>
            </a:pPr>
            <a:r>
              <a:rPr lang="en-US" sz="2000" dirty="0" smtClean="0">
                <a:solidFill>
                  <a:schemeClr val="tx2"/>
                </a:solidFill>
              </a:rPr>
              <a:t>Balanced Approaches</a:t>
            </a:r>
          </a:p>
          <a:p>
            <a:pPr lvl="1">
              <a:spcAft>
                <a:spcPts val="600"/>
              </a:spcAft>
            </a:pPr>
            <a:r>
              <a:rPr lang="en-US" sz="2000" dirty="0" smtClean="0">
                <a:solidFill>
                  <a:schemeClr val="tx2"/>
                </a:solidFill>
              </a:rPr>
              <a:t>Data-driven strategies</a:t>
            </a:r>
          </a:p>
          <a:p>
            <a:pPr>
              <a:spcAft>
                <a:spcPts val="600"/>
              </a:spcAft>
            </a:pPr>
            <a:r>
              <a:rPr lang="en-US" sz="2400" dirty="0" smtClean="0">
                <a:solidFill>
                  <a:schemeClr val="tx2"/>
                </a:solidFill>
              </a:rPr>
              <a:t>Federal agencies support plans with information, technical assistance, training, and coordination</a:t>
            </a:r>
          </a:p>
          <a:p>
            <a:pPr>
              <a:spcAft>
                <a:spcPts val="600"/>
              </a:spcAft>
            </a:pPr>
            <a:r>
              <a:rPr lang="en-US" sz="2400" dirty="0" smtClean="0">
                <a:solidFill>
                  <a:schemeClr val="tx2"/>
                </a:solidFill>
              </a:rPr>
              <a:t>Forum is about using </a:t>
            </a:r>
            <a:r>
              <a:rPr lang="en-US" sz="2400" u="sng" dirty="0" smtClean="0">
                <a:solidFill>
                  <a:schemeClr val="tx2"/>
                </a:solidFill>
              </a:rPr>
              <a:t>current</a:t>
            </a:r>
            <a:r>
              <a:rPr lang="en-US" sz="2400" dirty="0" smtClean="0">
                <a:solidFill>
                  <a:schemeClr val="tx2"/>
                </a:solidFill>
              </a:rPr>
              <a:t> funding </a:t>
            </a:r>
            <a:r>
              <a:rPr lang="en-US" sz="2400" u="sng" dirty="0" smtClean="0">
                <a:solidFill>
                  <a:schemeClr val="tx2"/>
                </a:solidFill>
              </a:rPr>
              <a:t>better</a:t>
            </a:r>
            <a:r>
              <a:rPr lang="en-US" sz="2400" dirty="0" smtClean="0">
                <a:solidFill>
                  <a:schemeClr val="tx2"/>
                </a:solidFill>
              </a:rPr>
              <a:t> through collaboration and effective use of evidence and data</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3657600" y="4191000"/>
            <a:ext cx="5486400" cy="2667000"/>
            <a:chOff x="2667000" y="3581400"/>
            <a:chExt cx="6477000" cy="3276600"/>
          </a:xfrm>
        </p:grpSpPr>
        <p:pic>
          <p:nvPicPr>
            <p:cNvPr id="8" name="Picture 7" descr="Youth-Violence-Header-1.gif"/>
            <p:cNvPicPr/>
            <p:nvPr/>
          </p:nvPicPr>
          <p:blipFill>
            <a:blip r:embed="rId2"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9" name="Oval 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Youth-Violence-Header-1.gif"/>
            <p:cNvPicPr/>
            <p:nvPr/>
          </p:nvPicPr>
          <p:blipFill>
            <a:blip r:embed="rId2"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sp>
        <p:nvSpPr>
          <p:cNvPr id="2" name="Title 1"/>
          <p:cNvSpPr>
            <a:spLocks noGrp="1"/>
          </p:cNvSpPr>
          <p:nvPr>
            <p:ph type="title"/>
          </p:nvPr>
        </p:nvSpPr>
        <p:spPr>
          <a:xfrm>
            <a:off x="457200" y="1126691"/>
            <a:ext cx="8229600" cy="913288"/>
          </a:xfrm>
        </p:spPr>
        <p:txBody>
          <a:bodyPr>
            <a:normAutofit/>
          </a:bodyPr>
          <a:lstStyle/>
          <a:p>
            <a:r>
              <a:rPr lang="en-US" sz="3600" b="1" dirty="0" smtClean="0">
                <a:solidFill>
                  <a:schemeClr val="tx2"/>
                </a:solidFill>
              </a:rPr>
              <a:t>Forum Goals</a:t>
            </a:r>
            <a:endParaRPr lang="en-US" sz="3600" b="1" dirty="0">
              <a:solidFill>
                <a:schemeClr val="tx2"/>
              </a:solidFill>
            </a:endParaRPr>
          </a:p>
        </p:txBody>
      </p:sp>
      <p:grpSp>
        <p:nvGrpSpPr>
          <p:cNvPr id="5" name="Group 13"/>
          <p:cNvGrpSpPr/>
          <p:nvPr/>
        </p:nvGrpSpPr>
        <p:grpSpPr>
          <a:xfrm>
            <a:off x="0" y="0"/>
            <a:ext cx="9144000" cy="1219200"/>
            <a:chOff x="0" y="0"/>
            <a:chExt cx="9144000" cy="1066800"/>
          </a:xfrm>
        </p:grpSpPr>
        <p:pic>
          <p:nvPicPr>
            <p:cNvPr id="4" name="Picture 3"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6" name="Picture 5"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sp>
        <p:nvSpPr>
          <p:cNvPr id="16" name="Slide Number Placeholder 15"/>
          <p:cNvSpPr>
            <a:spLocks noGrp="1"/>
          </p:cNvSpPr>
          <p:nvPr>
            <p:ph type="sldNum" sz="quarter" idx="12"/>
          </p:nvPr>
        </p:nvSpPr>
        <p:spPr>
          <a:xfrm>
            <a:off x="152400" y="6324600"/>
            <a:ext cx="2133600" cy="365125"/>
          </a:xfrm>
        </p:spPr>
        <p:txBody>
          <a:bodyPr/>
          <a:lstStyle/>
          <a:p>
            <a:pPr algn="l"/>
            <a:fld id="{B4380FDE-00C3-4585-85AE-6347C9E7CE25}" type="slidenum">
              <a:rPr lang="en-US" smtClean="0"/>
              <a:pPr algn="l"/>
              <a:t>6</a:t>
            </a:fld>
            <a:endParaRPr lang="en-US" dirty="0"/>
          </a:p>
        </p:txBody>
      </p:sp>
      <p:sp>
        <p:nvSpPr>
          <p:cNvPr id="33" name="Content Placeholder 32"/>
          <p:cNvSpPr>
            <a:spLocks noGrp="1"/>
          </p:cNvSpPr>
          <p:nvPr>
            <p:ph idx="1"/>
          </p:nvPr>
        </p:nvSpPr>
        <p:spPr>
          <a:xfrm>
            <a:off x="457200" y="1981200"/>
            <a:ext cx="7620000" cy="4572000"/>
          </a:xfrm>
        </p:spPr>
        <p:txBody>
          <a:bodyPr>
            <a:noAutofit/>
          </a:bodyPr>
          <a:lstStyle/>
          <a:p>
            <a:pPr>
              <a:spcAft>
                <a:spcPts val="600"/>
              </a:spcAft>
            </a:pPr>
            <a:r>
              <a:rPr lang="en-US" sz="2400" u="sng" dirty="0" smtClean="0">
                <a:solidFill>
                  <a:schemeClr val="tx2"/>
                </a:solidFill>
              </a:rPr>
              <a:t>Short term</a:t>
            </a:r>
            <a:r>
              <a:rPr lang="en-US" sz="2400" dirty="0" smtClean="0">
                <a:solidFill>
                  <a:schemeClr val="tx2"/>
                </a:solidFill>
              </a:rPr>
              <a:t>: </a:t>
            </a:r>
            <a:r>
              <a:rPr lang="en-US" sz="2400" i="1" dirty="0" smtClean="0">
                <a:solidFill>
                  <a:schemeClr val="tx2"/>
                </a:solidFill>
              </a:rPr>
              <a:t>preparation</a:t>
            </a:r>
            <a:r>
              <a:rPr lang="en-US" sz="2400" dirty="0" smtClean="0">
                <a:solidFill>
                  <a:schemeClr val="tx2"/>
                </a:solidFill>
              </a:rPr>
              <a:t> of plans leads to more partnerships, improved coordination of resources, and better use of data</a:t>
            </a:r>
          </a:p>
          <a:p>
            <a:pPr>
              <a:lnSpc>
                <a:spcPct val="120000"/>
              </a:lnSpc>
              <a:spcBef>
                <a:spcPts val="480"/>
              </a:spcBef>
              <a:spcAft>
                <a:spcPts val="600"/>
              </a:spcAft>
            </a:pPr>
            <a:r>
              <a:rPr lang="en-US" sz="2400" u="sng" dirty="0" smtClean="0">
                <a:solidFill>
                  <a:schemeClr val="tx2"/>
                </a:solidFill>
              </a:rPr>
              <a:t>Medium term</a:t>
            </a:r>
            <a:r>
              <a:rPr lang="en-US" sz="2400" dirty="0" smtClean="0">
                <a:solidFill>
                  <a:schemeClr val="tx2"/>
                </a:solidFill>
              </a:rPr>
              <a:t>: </a:t>
            </a:r>
            <a:r>
              <a:rPr lang="en-US" sz="2400" i="1" dirty="0" smtClean="0">
                <a:solidFill>
                  <a:schemeClr val="tx2"/>
                </a:solidFill>
              </a:rPr>
              <a:t>favorable</a:t>
            </a:r>
            <a:r>
              <a:rPr lang="en-US" sz="2400" dirty="0" smtClean="0">
                <a:solidFill>
                  <a:schemeClr val="tx2"/>
                </a:solidFill>
              </a:rPr>
              <a:t> </a:t>
            </a:r>
            <a:r>
              <a:rPr lang="en-US" sz="2400" i="1" dirty="0" smtClean="0">
                <a:solidFill>
                  <a:schemeClr val="tx2"/>
                </a:solidFill>
              </a:rPr>
              <a:t>exposure</a:t>
            </a:r>
            <a:r>
              <a:rPr lang="en-US" sz="2400" dirty="0" smtClean="0">
                <a:solidFill>
                  <a:schemeClr val="tx2"/>
                </a:solidFill>
              </a:rPr>
              <a:t> of plans leads to increased support and improved ability to secure funding</a:t>
            </a:r>
          </a:p>
          <a:p>
            <a:pPr>
              <a:spcBef>
                <a:spcPts val="480"/>
              </a:spcBef>
              <a:spcAft>
                <a:spcPts val="600"/>
              </a:spcAft>
            </a:pPr>
            <a:r>
              <a:rPr lang="en-US" sz="2400" u="sng" dirty="0" smtClean="0">
                <a:solidFill>
                  <a:schemeClr val="tx2"/>
                </a:solidFill>
              </a:rPr>
              <a:t>Long term</a:t>
            </a:r>
            <a:r>
              <a:rPr lang="en-US" sz="2400" dirty="0" smtClean="0">
                <a:solidFill>
                  <a:schemeClr val="tx2"/>
                </a:solidFill>
              </a:rPr>
              <a:t>: </a:t>
            </a:r>
            <a:r>
              <a:rPr lang="en-US" sz="2400" i="1" dirty="0" smtClean="0">
                <a:solidFill>
                  <a:schemeClr val="tx2"/>
                </a:solidFill>
              </a:rPr>
              <a:t>implementation</a:t>
            </a:r>
            <a:r>
              <a:rPr lang="en-US" sz="2400" dirty="0" smtClean="0">
                <a:solidFill>
                  <a:schemeClr val="tx2"/>
                </a:solidFill>
              </a:rPr>
              <a:t> of plans should eventually</a:t>
            </a:r>
          </a:p>
          <a:p>
            <a:pPr lvl="1">
              <a:spcBef>
                <a:spcPts val="480"/>
              </a:spcBef>
              <a:spcAft>
                <a:spcPts val="600"/>
              </a:spcAft>
            </a:pPr>
            <a:r>
              <a:rPr lang="en-US" sz="2000" dirty="0" smtClean="0">
                <a:solidFill>
                  <a:schemeClr val="tx2"/>
                </a:solidFill>
              </a:rPr>
              <a:t>Reduce youth violence</a:t>
            </a:r>
          </a:p>
          <a:p>
            <a:pPr lvl="1">
              <a:spcBef>
                <a:spcPts val="480"/>
              </a:spcBef>
              <a:spcAft>
                <a:spcPts val="600"/>
              </a:spcAft>
            </a:pPr>
            <a:r>
              <a:rPr lang="en-US" sz="2000" dirty="0" smtClean="0">
                <a:solidFill>
                  <a:schemeClr val="tx2"/>
                </a:solidFill>
              </a:rPr>
              <a:t>Improve opportunities for youth development</a:t>
            </a:r>
          </a:p>
          <a:p>
            <a:pPr lvl="1">
              <a:spcBef>
                <a:spcPts val="480"/>
              </a:spcBef>
              <a:spcAft>
                <a:spcPts val="600"/>
              </a:spcAft>
            </a:pPr>
            <a:r>
              <a:rPr lang="en-US" sz="2000" dirty="0" smtClean="0">
                <a:solidFill>
                  <a:schemeClr val="tx2"/>
                </a:solidFill>
              </a:rPr>
              <a:t>Encourage innovation and better coordination of funding, policy, and regulation</a:t>
            </a:r>
          </a:p>
          <a:p>
            <a:pPr>
              <a:spcAft>
                <a:spcPts val="600"/>
              </a:spcAft>
            </a:pPr>
            <a:endParaRPr lang="en-US" sz="1600" dirty="0" smtClean="0">
              <a:solidFill>
                <a:schemeClr val="tx2"/>
              </a:solidFill>
            </a:endParaRPr>
          </a:p>
          <a:p>
            <a:pPr>
              <a:spcAft>
                <a:spcPts val="600"/>
              </a:spcAft>
              <a:buNone/>
            </a:pPr>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3657600" y="4191000"/>
            <a:ext cx="5486400" cy="2667000"/>
            <a:chOff x="2667000" y="3581400"/>
            <a:chExt cx="6477000" cy="3276600"/>
          </a:xfrm>
        </p:grpSpPr>
        <p:pic>
          <p:nvPicPr>
            <p:cNvPr id="8" name="Picture 7" descr="Youth-Violence-Header-1.gif"/>
            <p:cNvPicPr/>
            <p:nvPr/>
          </p:nvPicPr>
          <p:blipFill>
            <a:blip r:embed="rId2"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9" name="Oval 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Youth-Violence-Header-1.gif"/>
            <p:cNvPicPr/>
            <p:nvPr/>
          </p:nvPicPr>
          <p:blipFill>
            <a:blip r:embed="rId2"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grpSp>
        <p:nvGrpSpPr>
          <p:cNvPr id="5" name="Group 13"/>
          <p:cNvGrpSpPr/>
          <p:nvPr/>
        </p:nvGrpSpPr>
        <p:grpSpPr>
          <a:xfrm>
            <a:off x="0" y="0"/>
            <a:ext cx="9144000" cy="1219200"/>
            <a:chOff x="0" y="0"/>
            <a:chExt cx="9144000" cy="1066800"/>
          </a:xfrm>
        </p:grpSpPr>
        <p:pic>
          <p:nvPicPr>
            <p:cNvPr id="4" name="Picture 3"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6" name="Picture 5"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sp>
        <p:nvSpPr>
          <p:cNvPr id="16" name="Slide Number Placeholder 15"/>
          <p:cNvSpPr>
            <a:spLocks noGrp="1"/>
          </p:cNvSpPr>
          <p:nvPr>
            <p:ph type="sldNum" sz="quarter" idx="12"/>
          </p:nvPr>
        </p:nvSpPr>
        <p:spPr>
          <a:xfrm>
            <a:off x="152400" y="6324600"/>
            <a:ext cx="2133600" cy="365125"/>
          </a:xfrm>
        </p:spPr>
        <p:txBody>
          <a:bodyPr/>
          <a:lstStyle/>
          <a:p>
            <a:pPr algn="l"/>
            <a:fld id="{B4380FDE-00C3-4585-85AE-6347C9E7CE25}" type="slidenum">
              <a:rPr lang="en-US" smtClean="0"/>
              <a:pPr algn="l"/>
              <a:t>7</a:t>
            </a:fld>
            <a:endParaRPr lang="en-US" dirty="0"/>
          </a:p>
        </p:txBody>
      </p:sp>
      <p:pic>
        <p:nvPicPr>
          <p:cNvPr id="17" name="Picture 2"/>
          <p:cNvPicPr>
            <a:picLocks noGrp="1" noChangeAspect="1" noChangeArrowheads="1"/>
          </p:cNvPicPr>
          <p:nvPr>
            <p:ph idx="1"/>
          </p:nvPr>
        </p:nvPicPr>
        <p:blipFill>
          <a:blip r:embed="rId3" cstate="print"/>
          <a:srcRect t="7813" b="3906"/>
          <a:stretch>
            <a:fillRect/>
          </a:stretch>
        </p:blipFill>
        <p:spPr bwMode="auto">
          <a:xfrm>
            <a:off x="304800" y="1238742"/>
            <a:ext cx="7740706" cy="54668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3657600" y="4191000"/>
            <a:ext cx="5486400" cy="2667000"/>
            <a:chOff x="2667000" y="3581400"/>
            <a:chExt cx="6477000" cy="3276600"/>
          </a:xfrm>
        </p:grpSpPr>
        <p:pic>
          <p:nvPicPr>
            <p:cNvPr id="8" name="Picture 7" descr="Youth-Violence-Header-1.gif"/>
            <p:cNvPicPr/>
            <p:nvPr/>
          </p:nvPicPr>
          <p:blipFill>
            <a:blip r:embed="rId2"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9" name="Oval 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Youth-Violence-Header-1.gif"/>
            <p:cNvPicPr/>
            <p:nvPr/>
          </p:nvPicPr>
          <p:blipFill>
            <a:blip r:embed="rId2"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sp>
        <p:nvSpPr>
          <p:cNvPr id="2" name="Title 1"/>
          <p:cNvSpPr>
            <a:spLocks noGrp="1"/>
          </p:cNvSpPr>
          <p:nvPr>
            <p:ph type="title"/>
          </p:nvPr>
        </p:nvSpPr>
        <p:spPr>
          <a:xfrm>
            <a:off x="457200" y="1126691"/>
            <a:ext cx="8229600" cy="913288"/>
          </a:xfrm>
        </p:spPr>
        <p:txBody>
          <a:bodyPr>
            <a:normAutofit/>
          </a:bodyPr>
          <a:lstStyle/>
          <a:p>
            <a:r>
              <a:rPr lang="en-US" sz="3600" b="1" dirty="0" smtClean="0">
                <a:solidFill>
                  <a:schemeClr val="tx2"/>
                </a:solidFill>
              </a:rPr>
              <a:t>The Forum So Far</a:t>
            </a:r>
            <a:endParaRPr lang="en-US" sz="3600" b="1" dirty="0">
              <a:solidFill>
                <a:schemeClr val="tx2"/>
              </a:solidFill>
            </a:endParaRPr>
          </a:p>
        </p:txBody>
      </p:sp>
      <p:grpSp>
        <p:nvGrpSpPr>
          <p:cNvPr id="5" name="Group 13"/>
          <p:cNvGrpSpPr/>
          <p:nvPr/>
        </p:nvGrpSpPr>
        <p:grpSpPr>
          <a:xfrm>
            <a:off x="0" y="0"/>
            <a:ext cx="9144000" cy="1219200"/>
            <a:chOff x="0" y="0"/>
            <a:chExt cx="9144000" cy="1066800"/>
          </a:xfrm>
        </p:grpSpPr>
        <p:pic>
          <p:nvPicPr>
            <p:cNvPr id="4" name="Picture 3"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6" name="Picture 5"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sp>
        <p:nvSpPr>
          <p:cNvPr id="16" name="Slide Number Placeholder 15"/>
          <p:cNvSpPr>
            <a:spLocks noGrp="1"/>
          </p:cNvSpPr>
          <p:nvPr>
            <p:ph type="sldNum" sz="quarter" idx="12"/>
          </p:nvPr>
        </p:nvSpPr>
        <p:spPr>
          <a:xfrm>
            <a:off x="152400" y="6324600"/>
            <a:ext cx="2133600" cy="365125"/>
          </a:xfrm>
        </p:spPr>
        <p:txBody>
          <a:bodyPr/>
          <a:lstStyle/>
          <a:p>
            <a:pPr algn="l"/>
            <a:fld id="{B4380FDE-00C3-4585-85AE-6347C9E7CE25}" type="slidenum">
              <a:rPr lang="en-US" smtClean="0"/>
              <a:pPr algn="l"/>
              <a:t>8</a:t>
            </a:fld>
            <a:endParaRPr lang="en-US" dirty="0"/>
          </a:p>
        </p:txBody>
      </p:sp>
      <p:sp>
        <p:nvSpPr>
          <p:cNvPr id="17" name="Down Arrow 16"/>
          <p:cNvSpPr/>
          <p:nvPr/>
        </p:nvSpPr>
        <p:spPr>
          <a:xfrm rot="16200000">
            <a:off x="228600" y="2362199"/>
            <a:ext cx="2057400" cy="1905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16200000">
            <a:off x="2362201" y="2438400"/>
            <a:ext cx="2057400" cy="1905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p:cNvSpPr/>
          <p:nvPr/>
        </p:nvSpPr>
        <p:spPr>
          <a:xfrm rot="16200000">
            <a:off x="4495800" y="2438400"/>
            <a:ext cx="2057400" cy="1905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Down Arrow 21"/>
          <p:cNvSpPr/>
          <p:nvPr/>
        </p:nvSpPr>
        <p:spPr>
          <a:xfrm rot="16200000">
            <a:off x="6629400" y="2362200"/>
            <a:ext cx="2057400" cy="1905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457200" y="3135868"/>
            <a:ext cx="1143000" cy="369332"/>
          </a:xfrm>
          <a:prstGeom prst="rect">
            <a:avLst/>
          </a:prstGeom>
          <a:noFill/>
        </p:spPr>
        <p:txBody>
          <a:bodyPr wrap="square" rtlCol="0">
            <a:spAutoFit/>
          </a:bodyPr>
          <a:lstStyle/>
          <a:p>
            <a:r>
              <a:rPr lang="en-US" dirty="0" smtClean="0"/>
              <a:t>Fall 2009</a:t>
            </a:r>
            <a:endParaRPr lang="en-US" dirty="0"/>
          </a:p>
        </p:txBody>
      </p:sp>
      <p:sp>
        <p:nvSpPr>
          <p:cNvPr id="24" name="TextBox 23"/>
          <p:cNvSpPr txBox="1"/>
          <p:nvPr/>
        </p:nvSpPr>
        <p:spPr>
          <a:xfrm>
            <a:off x="2438400" y="3048000"/>
            <a:ext cx="1676400" cy="646331"/>
          </a:xfrm>
          <a:prstGeom prst="rect">
            <a:avLst/>
          </a:prstGeom>
          <a:noFill/>
        </p:spPr>
        <p:txBody>
          <a:bodyPr wrap="square" rtlCol="0">
            <a:spAutoFit/>
          </a:bodyPr>
          <a:lstStyle/>
          <a:p>
            <a:r>
              <a:rPr lang="en-US" dirty="0" smtClean="0"/>
              <a:t>Spring/Summer 2010</a:t>
            </a:r>
          </a:p>
        </p:txBody>
      </p:sp>
      <p:sp>
        <p:nvSpPr>
          <p:cNvPr id="25" name="TextBox 24"/>
          <p:cNvSpPr txBox="1"/>
          <p:nvPr/>
        </p:nvSpPr>
        <p:spPr>
          <a:xfrm>
            <a:off x="4572000" y="3124200"/>
            <a:ext cx="1676400" cy="369332"/>
          </a:xfrm>
          <a:prstGeom prst="rect">
            <a:avLst/>
          </a:prstGeom>
          <a:noFill/>
        </p:spPr>
        <p:txBody>
          <a:bodyPr wrap="square" rtlCol="0">
            <a:spAutoFit/>
          </a:bodyPr>
          <a:lstStyle/>
          <a:p>
            <a:r>
              <a:rPr lang="en-US" dirty="0" smtClean="0"/>
              <a:t>October 2010</a:t>
            </a:r>
          </a:p>
        </p:txBody>
      </p:sp>
      <p:sp>
        <p:nvSpPr>
          <p:cNvPr id="26" name="TextBox 25"/>
          <p:cNvSpPr txBox="1"/>
          <p:nvPr/>
        </p:nvSpPr>
        <p:spPr>
          <a:xfrm>
            <a:off x="6858000" y="3124200"/>
            <a:ext cx="1676400" cy="369332"/>
          </a:xfrm>
          <a:prstGeom prst="rect">
            <a:avLst/>
          </a:prstGeom>
          <a:noFill/>
        </p:spPr>
        <p:txBody>
          <a:bodyPr wrap="square" rtlCol="0">
            <a:spAutoFit/>
          </a:bodyPr>
          <a:lstStyle/>
          <a:p>
            <a:r>
              <a:rPr lang="en-US" dirty="0" smtClean="0"/>
              <a:t>April 2011</a:t>
            </a:r>
          </a:p>
        </p:txBody>
      </p:sp>
      <p:sp>
        <p:nvSpPr>
          <p:cNvPr id="35" name="TextBox 34"/>
          <p:cNvSpPr txBox="1"/>
          <p:nvPr/>
        </p:nvSpPr>
        <p:spPr>
          <a:xfrm>
            <a:off x="228600" y="4724400"/>
            <a:ext cx="1905000" cy="369332"/>
          </a:xfrm>
          <a:prstGeom prst="rect">
            <a:avLst/>
          </a:prstGeom>
          <a:noFill/>
        </p:spPr>
        <p:txBody>
          <a:bodyPr wrap="square" rtlCol="0">
            <a:spAutoFit/>
          </a:bodyPr>
          <a:lstStyle/>
          <a:p>
            <a:r>
              <a:rPr lang="en-US" dirty="0" smtClean="0"/>
              <a:t>Planning begins</a:t>
            </a:r>
            <a:endParaRPr lang="en-US" dirty="0"/>
          </a:p>
        </p:txBody>
      </p:sp>
      <p:sp>
        <p:nvSpPr>
          <p:cNvPr id="36" name="TextBox 35"/>
          <p:cNvSpPr txBox="1"/>
          <p:nvPr/>
        </p:nvSpPr>
        <p:spPr>
          <a:xfrm>
            <a:off x="2133600" y="4648200"/>
            <a:ext cx="2362200" cy="646331"/>
          </a:xfrm>
          <a:prstGeom prst="rect">
            <a:avLst/>
          </a:prstGeom>
          <a:noFill/>
        </p:spPr>
        <p:txBody>
          <a:bodyPr wrap="square" rtlCol="0">
            <a:spAutoFit/>
          </a:bodyPr>
          <a:lstStyle/>
          <a:p>
            <a:r>
              <a:rPr lang="en-US" dirty="0" smtClean="0"/>
              <a:t>Listening sessions take</a:t>
            </a:r>
          </a:p>
          <a:p>
            <a:r>
              <a:rPr lang="en-US" dirty="0" smtClean="0"/>
              <a:t> place in each city</a:t>
            </a:r>
            <a:endParaRPr lang="en-US" dirty="0"/>
          </a:p>
        </p:txBody>
      </p:sp>
      <p:sp>
        <p:nvSpPr>
          <p:cNvPr id="37" name="TextBox 36"/>
          <p:cNvSpPr txBox="1"/>
          <p:nvPr/>
        </p:nvSpPr>
        <p:spPr>
          <a:xfrm>
            <a:off x="4419600" y="4648200"/>
            <a:ext cx="2286000" cy="646331"/>
          </a:xfrm>
          <a:prstGeom prst="rect">
            <a:avLst/>
          </a:prstGeom>
          <a:noFill/>
        </p:spPr>
        <p:txBody>
          <a:bodyPr wrap="square" rtlCol="0">
            <a:spAutoFit/>
          </a:bodyPr>
          <a:lstStyle/>
          <a:p>
            <a:r>
              <a:rPr lang="en-US" dirty="0" smtClean="0"/>
              <a:t>Working Session held in Washington, D.C.</a:t>
            </a:r>
            <a:endParaRPr lang="en-US" dirty="0"/>
          </a:p>
        </p:txBody>
      </p:sp>
      <p:sp>
        <p:nvSpPr>
          <p:cNvPr id="38" name="TextBox 37"/>
          <p:cNvSpPr txBox="1"/>
          <p:nvPr/>
        </p:nvSpPr>
        <p:spPr>
          <a:xfrm>
            <a:off x="6705600" y="4639270"/>
            <a:ext cx="2133600" cy="923330"/>
          </a:xfrm>
          <a:prstGeom prst="rect">
            <a:avLst/>
          </a:prstGeom>
          <a:noFill/>
        </p:spPr>
        <p:txBody>
          <a:bodyPr wrap="square" rtlCol="0">
            <a:spAutoFit/>
          </a:bodyPr>
          <a:lstStyle/>
          <a:p>
            <a:r>
              <a:rPr lang="en-US" dirty="0" smtClean="0"/>
              <a:t>National Summit convened in Washington, D.C.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p:nvPr/>
        </p:nvGrpSpPr>
        <p:grpSpPr>
          <a:xfrm>
            <a:off x="3657600" y="4191000"/>
            <a:ext cx="5486400" cy="2667000"/>
            <a:chOff x="2667000" y="3581400"/>
            <a:chExt cx="6477000" cy="3276600"/>
          </a:xfrm>
        </p:grpSpPr>
        <p:pic>
          <p:nvPicPr>
            <p:cNvPr id="8" name="Picture 7" descr="Youth-Violence-Header-1.gif"/>
            <p:cNvPicPr/>
            <p:nvPr/>
          </p:nvPicPr>
          <p:blipFill>
            <a:blip r:embed="rId2" cstate="print"/>
            <a:srcRect l="60833" b="20000"/>
            <a:stretch>
              <a:fillRect/>
            </a:stretch>
          </p:blipFill>
          <p:spPr bwMode="auto">
            <a:xfrm flipV="1">
              <a:off x="5562600" y="5638800"/>
              <a:ext cx="3581400" cy="1219200"/>
            </a:xfrm>
            <a:prstGeom prst="rect">
              <a:avLst/>
            </a:prstGeom>
            <a:noFill/>
            <a:ln w="9525">
              <a:noFill/>
              <a:miter lim="800000"/>
              <a:headEnd/>
              <a:tailEnd/>
            </a:ln>
          </p:spPr>
        </p:pic>
        <p:sp>
          <p:nvSpPr>
            <p:cNvPr id="9" name="Oval 8"/>
            <p:cNvSpPr/>
            <p:nvPr/>
          </p:nvSpPr>
          <p:spPr>
            <a:xfrm>
              <a:off x="3962400" y="35814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6576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667000" y="37338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895600" y="3886200"/>
              <a:ext cx="4419600" cy="2971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Youth-Violence-Header-1.gif"/>
            <p:cNvPicPr/>
            <p:nvPr/>
          </p:nvPicPr>
          <p:blipFill>
            <a:blip r:embed="rId2" cstate="print"/>
            <a:srcRect l="90000" t="10000" r="833" b="40000"/>
            <a:stretch>
              <a:fillRect/>
            </a:stretch>
          </p:blipFill>
          <p:spPr bwMode="auto">
            <a:xfrm>
              <a:off x="8229600" y="5943600"/>
              <a:ext cx="838200" cy="762000"/>
            </a:xfrm>
            <a:prstGeom prst="rect">
              <a:avLst/>
            </a:prstGeom>
            <a:noFill/>
            <a:ln w="9525">
              <a:noFill/>
              <a:miter lim="800000"/>
              <a:headEnd/>
              <a:tailEnd/>
            </a:ln>
          </p:spPr>
        </p:pic>
      </p:grpSp>
      <p:sp>
        <p:nvSpPr>
          <p:cNvPr id="2" name="Title 1"/>
          <p:cNvSpPr>
            <a:spLocks noGrp="1"/>
          </p:cNvSpPr>
          <p:nvPr>
            <p:ph type="title"/>
          </p:nvPr>
        </p:nvSpPr>
        <p:spPr>
          <a:xfrm>
            <a:off x="228600" y="1067912"/>
            <a:ext cx="8686800" cy="913288"/>
          </a:xfrm>
        </p:spPr>
        <p:txBody>
          <a:bodyPr>
            <a:normAutofit fontScale="90000"/>
          </a:bodyPr>
          <a:lstStyle/>
          <a:p>
            <a:r>
              <a:rPr lang="en-US" sz="3600" b="1" dirty="0" smtClean="0">
                <a:solidFill>
                  <a:schemeClr val="tx2"/>
                </a:solidFill>
              </a:rPr>
              <a:t>The Summit – great speakers, energy and emotion</a:t>
            </a:r>
            <a:endParaRPr lang="en-US" sz="3600" b="1" dirty="0">
              <a:solidFill>
                <a:schemeClr val="tx2"/>
              </a:solidFill>
            </a:endParaRPr>
          </a:p>
        </p:txBody>
      </p:sp>
      <p:grpSp>
        <p:nvGrpSpPr>
          <p:cNvPr id="5" name="Group 13"/>
          <p:cNvGrpSpPr/>
          <p:nvPr/>
        </p:nvGrpSpPr>
        <p:grpSpPr>
          <a:xfrm>
            <a:off x="0" y="0"/>
            <a:ext cx="9144000" cy="1219200"/>
            <a:chOff x="0" y="0"/>
            <a:chExt cx="9144000" cy="1066800"/>
          </a:xfrm>
        </p:grpSpPr>
        <p:pic>
          <p:nvPicPr>
            <p:cNvPr id="4" name="Picture 3" descr="Youth-Violence-Header-1.gif"/>
            <p:cNvPicPr/>
            <p:nvPr/>
          </p:nvPicPr>
          <p:blipFill>
            <a:blip r:embed="rId2" cstate="print"/>
            <a:srcRect/>
            <a:stretch>
              <a:fillRect/>
            </a:stretch>
          </p:blipFill>
          <p:spPr bwMode="auto">
            <a:xfrm>
              <a:off x="1600200" y="0"/>
              <a:ext cx="7543800" cy="1066800"/>
            </a:xfrm>
            <a:prstGeom prst="rect">
              <a:avLst/>
            </a:prstGeom>
            <a:noFill/>
            <a:ln w="9525">
              <a:noFill/>
              <a:miter lim="800000"/>
              <a:headEnd/>
              <a:tailEnd/>
            </a:ln>
          </p:spPr>
        </p:pic>
        <p:pic>
          <p:nvPicPr>
            <p:cNvPr id="6" name="Picture 5" descr="Youth-Violence-Header-1.gif"/>
            <p:cNvPicPr/>
            <p:nvPr/>
          </p:nvPicPr>
          <p:blipFill>
            <a:blip r:embed="rId2" cstate="print"/>
            <a:srcRect r="98990"/>
            <a:stretch>
              <a:fillRect/>
            </a:stretch>
          </p:blipFill>
          <p:spPr bwMode="auto">
            <a:xfrm>
              <a:off x="0" y="0"/>
              <a:ext cx="1600200" cy="1066800"/>
            </a:xfrm>
            <a:prstGeom prst="rect">
              <a:avLst/>
            </a:prstGeom>
            <a:noFill/>
            <a:ln w="9525">
              <a:noFill/>
              <a:miter lim="800000"/>
              <a:headEnd/>
              <a:tailEnd/>
            </a:ln>
          </p:spPr>
        </p:pic>
      </p:grpSp>
      <p:sp>
        <p:nvSpPr>
          <p:cNvPr id="16" name="Slide Number Placeholder 15"/>
          <p:cNvSpPr>
            <a:spLocks noGrp="1"/>
          </p:cNvSpPr>
          <p:nvPr>
            <p:ph type="sldNum" sz="quarter" idx="12"/>
          </p:nvPr>
        </p:nvSpPr>
        <p:spPr>
          <a:xfrm>
            <a:off x="152400" y="6324600"/>
            <a:ext cx="2133600" cy="365125"/>
          </a:xfrm>
        </p:spPr>
        <p:txBody>
          <a:bodyPr/>
          <a:lstStyle/>
          <a:p>
            <a:pPr algn="l"/>
            <a:fld id="{B4380FDE-00C3-4585-85AE-6347C9E7CE25}" type="slidenum">
              <a:rPr lang="en-US" smtClean="0"/>
              <a:pPr algn="l"/>
              <a:t>9</a:t>
            </a:fld>
            <a:endParaRPr lang="en-US" dirty="0"/>
          </a:p>
        </p:txBody>
      </p:sp>
      <p:pic>
        <p:nvPicPr>
          <p:cNvPr id="1029" name="Picture 5"/>
          <p:cNvPicPr>
            <a:picLocks noChangeAspect="1" noChangeArrowheads="1"/>
          </p:cNvPicPr>
          <p:nvPr/>
        </p:nvPicPr>
        <p:blipFill>
          <a:blip r:embed="rId3" cstate="print"/>
          <a:srcRect/>
          <a:stretch>
            <a:fillRect/>
          </a:stretch>
        </p:blipFill>
        <p:spPr bwMode="auto">
          <a:xfrm>
            <a:off x="2819400" y="2209800"/>
            <a:ext cx="3183533" cy="1971675"/>
          </a:xfrm>
          <a:prstGeom prst="rect">
            <a:avLst/>
          </a:prstGeom>
          <a:noFill/>
          <a:ln w="9525">
            <a:noFill/>
            <a:miter lim="800000"/>
            <a:headEnd/>
            <a:tailEnd/>
          </a:ln>
          <a:effectLst/>
        </p:spPr>
      </p:pic>
      <p:pic>
        <p:nvPicPr>
          <p:cNvPr id="1030" name="Picture 6"/>
          <p:cNvPicPr>
            <a:picLocks noChangeAspect="1" noChangeArrowheads="1"/>
          </p:cNvPicPr>
          <p:nvPr/>
        </p:nvPicPr>
        <p:blipFill>
          <a:blip r:embed="rId4" cstate="print"/>
          <a:srcRect/>
          <a:stretch>
            <a:fillRect/>
          </a:stretch>
        </p:blipFill>
        <p:spPr bwMode="auto">
          <a:xfrm>
            <a:off x="6915504" y="2133600"/>
            <a:ext cx="1923696" cy="3176588"/>
          </a:xfrm>
          <a:prstGeom prst="rect">
            <a:avLst/>
          </a:prstGeom>
          <a:noFill/>
          <a:ln w="9525">
            <a:noFill/>
            <a:miter lim="800000"/>
            <a:headEnd/>
            <a:tailEnd/>
          </a:ln>
          <a:effectLst/>
        </p:spPr>
      </p:pic>
      <p:pic>
        <p:nvPicPr>
          <p:cNvPr id="2050" name="Picture 2"/>
          <p:cNvPicPr>
            <a:picLocks noChangeAspect="1" noChangeArrowheads="1"/>
          </p:cNvPicPr>
          <p:nvPr/>
        </p:nvPicPr>
        <p:blipFill>
          <a:blip r:embed="rId5" cstate="print"/>
          <a:srcRect/>
          <a:stretch>
            <a:fillRect/>
          </a:stretch>
        </p:blipFill>
        <p:spPr bwMode="auto">
          <a:xfrm>
            <a:off x="2359205" y="4343400"/>
            <a:ext cx="4422595" cy="2246313"/>
          </a:xfrm>
          <a:prstGeom prst="rect">
            <a:avLst/>
          </a:prstGeom>
          <a:noFill/>
          <a:ln w="9525">
            <a:noFill/>
            <a:miter lim="800000"/>
            <a:headEnd/>
            <a:tailEnd/>
          </a:ln>
          <a:effectLst/>
        </p:spPr>
      </p:pic>
      <p:pic>
        <p:nvPicPr>
          <p:cNvPr id="2053" name="Picture 5"/>
          <p:cNvPicPr>
            <a:picLocks noChangeAspect="1" noChangeArrowheads="1"/>
          </p:cNvPicPr>
          <p:nvPr/>
        </p:nvPicPr>
        <p:blipFill>
          <a:blip r:embed="rId6" cstate="print"/>
          <a:srcRect/>
          <a:stretch>
            <a:fillRect/>
          </a:stretch>
        </p:blipFill>
        <p:spPr bwMode="auto">
          <a:xfrm>
            <a:off x="228600" y="2209800"/>
            <a:ext cx="1971186" cy="32527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734</TotalTime>
  <Words>533</Words>
  <Application>Microsoft Office PowerPoint</Application>
  <PresentationFormat>On-screen Show (4:3)</PresentationFormat>
  <Paragraphs>82</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Presentation to the  Juvenile Justice Coordinating Council</vt:lpstr>
      <vt:lpstr>Slide 2</vt:lpstr>
      <vt:lpstr>Slide 3</vt:lpstr>
      <vt:lpstr>About the Forum</vt:lpstr>
      <vt:lpstr>More About the Forum</vt:lpstr>
      <vt:lpstr>Forum Goals</vt:lpstr>
      <vt:lpstr>Slide 7</vt:lpstr>
      <vt:lpstr>The Forum So Far</vt:lpstr>
      <vt:lpstr>The Summit – great speakers, energy and emotion</vt:lpstr>
      <vt:lpstr>The Summit – useful breakout sessions</vt:lpstr>
      <vt:lpstr>The Summit – positive media coverage</vt:lpstr>
      <vt:lpstr>The Plans – robust, delivered in short timeframe </vt:lpstr>
      <vt:lpstr>The Website  www.findyouthinfo.gov/youthviolence</vt:lpstr>
      <vt:lpstr>The Future of the Forum – Continuing the Conversation, Adding  Your Voice</vt:lpstr>
      <vt:lpstr>Agency Contacts</vt:lpstr>
    </vt:vector>
  </TitlesOfParts>
  <Company>DOJ</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whiteela</dc:creator>
  <cp:lastModifiedBy>mossoj</cp:lastModifiedBy>
  <cp:revision>74</cp:revision>
  <dcterms:created xsi:type="dcterms:W3CDTF">2011-05-18T15:49:13Z</dcterms:created>
  <dcterms:modified xsi:type="dcterms:W3CDTF">2011-07-26T15:52:09Z</dcterms:modified>
</cp:coreProperties>
</file>