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3"/>
  </p:notesMasterIdLst>
  <p:handoutMasterIdLst>
    <p:handoutMasterId r:id="rId14"/>
  </p:handoutMasterIdLst>
  <p:sldIdLst>
    <p:sldId id="274" r:id="rId2"/>
    <p:sldId id="276" r:id="rId3"/>
    <p:sldId id="260" r:id="rId4"/>
    <p:sldId id="270" r:id="rId5"/>
    <p:sldId id="267" r:id="rId6"/>
    <p:sldId id="269" r:id="rId7"/>
    <p:sldId id="278" r:id="rId8"/>
    <p:sldId id="282" r:id="rId9"/>
    <p:sldId id="283" r:id="rId10"/>
    <p:sldId id="277" r:id="rId11"/>
    <p:sldId id="281" r:id="rId12"/>
  </p:sldIdLst>
  <p:sldSz cx="9144000" cy="6858000" type="screen4x3"/>
  <p:notesSz cx="68580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165" autoAdjust="0"/>
  </p:normalViewPr>
  <p:slideViewPr>
    <p:cSldViewPr>
      <p:cViewPr varScale="1">
        <p:scale>
          <a:sx n="63" d="100"/>
          <a:sy n="63" d="100"/>
        </p:scale>
        <p:origin x="-546"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65138"/>
          </a:xfrm>
          <a:prstGeom prst="rect">
            <a:avLst/>
          </a:prstGeom>
        </p:spPr>
        <p:txBody>
          <a:bodyPr vert="horz" lIns="91440" tIns="45720" rIns="91440" bIns="45720" rtlCol="0"/>
          <a:lstStyle>
            <a:lvl1pPr algn="r">
              <a:defRPr sz="1200"/>
            </a:lvl1pPr>
          </a:lstStyle>
          <a:p>
            <a:fld id="{8CAC13B9-D8EA-450C-851E-6992497A7D59}" type="datetimeFigureOut">
              <a:rPr lang="en-US" smtClean="0"/>
              <a:pPr/>
              <a:t>7/26/2011</a:t>
            </a:fld>
            <a:endParaRPr lang="en-US"/>
          </a:p>
        </p:txBody>
      </p:sp>
      <p:sp>
        <p:nvSpPr>
          <p:cNvPr id="4" name="Footer Placeholder 3"/>
          <p:cNvSpPr>
            <a:spLocks noGrp="1"/>
          </p:cNvSpPr>
          <p:nvPr>
            <p:ph type="ftr" sz="quarter" idx="2"/>
          </p:nvPr>
        </p:nvSpPr>
        <p:spPr>
          <a:xfrm>
            <a:off x="0" y="8829675"/>
            <a:ext cx="2971800" cy="4651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829675"/>
            <a:ext cx="2971800" cy="465138"/>
          </a:xfrm>
          <a:prstGeom prst="rect">
            <a:avLst/>
          </a:prstGeom>
        </p:spPr>
        <p:txBody>
          <a:bodyPr vert="horz" lIns="91440" tIns="45720" rIns="91440" bIns="45720" rtlCol="0" anchor="b"/>
          <a:lstStyle>
            <a:lvl1pPr algn="r">
              <a:defRPr sz="1200"/>
            </a:lvl1pPr>
          </a:lstStyle>
          <a:p>
            <a:fld id="{817F5296-CB9A-4576-9723-1284D2208BB6}" type="slidenum">
              <a:rPr lang="en-US" smtClean="0"/>
              <a:pPr/>
              <a:t>‹#›</a:t>
            </a:fld>
            <a:endParaRPr 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6482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64820"/>
          </a:xfrm>
          <a:prstGeom prst="rect">
            <a:avLst/>
          </a:prstGeom>
        </p:spPr>
        <p:txBody>
          <a:bodyPr vert="horz" lIns="91440" tIns="45720" rIns="91440" bIns="45720" rtlCol="0"/>
          <a:lstStyle>
            <a:lvl1pPr algn="r">
              <a:defRPr sz="1200"/>
            </a:lvl1pPr>
          </a:lstStyle>
          <a:p>
            <a:fld id="{AC10536F-10DB-4CD1-91DB-F1392079CCE5}" type="datetimeFigureOut">
              <a:rPr lang="en-US" smtClean="0"/>
              <a:pPr/>
              <a:t>7/26/2011</a:t>
            </a:fld>
            <a:endParaRPr lang="en-US"/>
          </a:p>
        </p:txBody>
      </p:sp>
      <p:sp>
        <p:nvSpPr>
          <p:cNvPr id="4" name="Slide Image Placeholder 3"/>
          <p:cNvSpPr>
            <a:spLocks noGrp="1" noRot="1" noChangeAspect="1"/>
          </p:cNvSpPr>
          <p:nvPr>
            <p:ph type="sldImg" idx="2"/>
          </p:nvPr>
        </p:nvSpPr>
        <p:spPr>
          <a:xfrm>
            <a:off x="11049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15790"/>
            <a:ext cx="5486400" cy="418338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2971800" cy="46482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829967"/>
            <a:ext cx="2971800" cy="464820"/>
          </a:xfrm>
          <a:prstGeom prst="rect">
            <a:avLst/>
          </a:prstGeom>
        </p:spPr>
        <p:txBody>
          <a:bodyPr vert="horz" lIns="91440" tIns="45720" rIns="91440" bIns="45720" rtlCol="0" anchor="b"/>
          <a:lstStyle>
            <a:lvl1pPr algn="r">
              <a:defRPr sz="1200"/>
            </a:lvl1pPr>
          </a:lstStyle>
          <a:p>
            <a:fld id="{A42C66D3-E325-42C1-BB2C-ECB7FEF44FD3}"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p:cNvSpPr>
            <a:spLocks noGrp="1" noRot="1" noChangeAspect="1" noTextEdit="1"/>
          </p:cNvSpPr>
          <p:nvPr>
            <p:ph type="sldImg"/>
          </p:nvPr>
        </p:nvSpPr>
        <p:spPr>
          <a:ln/>
        </p:spPr>
      </p:sp>
      <p:sp>
        <p:nvSpPr>
          <p:cNvPr id="10243" name="Notes Placeholder 2"/>
          <p:cNvSpPr>
            <a:spLocks noGrp="1"/>
          </p:cNvSpPr>
          <p:nvPr>
            <p:ph type="body" idx="1"/>
          </p:nvPr>
        </p:nvSpPr>
        <p:spPr>
          <a:noFill/>
          <a:ln/>
        </p:spPr>
        <p:txBody>
          <a:bodyPr/>
          <a:lstStyle/>
          <a:p>
            <a:pPr eaLnBrk="1" hangingPunct="1"/>
            <a:endParaRPr lang="en-US" smtClean="0"/>
          </a:p>
        </p:txBody>
      </p:sp>
      <p:sp>
        <p:nvSpPr>
          <p:cNvPr id="10244" name="Slide Number Placeholder 3"/>
          <p:cNvSpPr>
            <a:spLocks noGrp="1"/>
          </p:cNvSpPr>
          <p:nvPr>
            <p:ph type="sldNum" sz="quarter" idx="5"/>
          </p:nvPr>
        </p:nvSpPr>
        <p:spPr>
          <a:noFill/>
        </p:spPr>
        <p:txBody>
          <a:bodyPr/>
          <a:lstStyle/>
          <a:p>
            <a:fld id="{B339BEEB-33E9-4B2F-8D3F-DDA52C5D7273}" type="slidenum">
              <a:rPr lang="en-US" smtClean="0"/>
              <a:pPr/>
              <a:t>1</a:t>
            </a:fld>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p>
            <a:fld id="{5CF8AB6B-A0EF-4C1A-B925-A2C0FE237FB1}" type="slidenum">
              <a:rPr lang="en-US" smtClean="0"/>
              <a:pPr/>
              <a:t>2</a:t>
            </a:fld>
            <a:endParaRPr lang="en-US" smtClean="0"/>
          </a:p>
        </p:txBody>
      </p:sp>
      <p:sp>
        <p:nvSpPr>
          <p:cNvPr id="11267" name="Rectangle 2"/>
          <p:cNvSpPr>
            <a:spLocks noGrp="1" noRot="1" noChangeAspect="1" noChangeArrowheads="1" noTextEdit="1"/>
          </p:cNvSpPr>
          <p:nvPr>
            <p:ph type="sldImg"/>
          </p:nvPr>
        </p:nvSpPr>
        <p:spPr>
          <a:ln/>
        </p:spPr>
      </p:sp>
      <p:sp>
        <p:nvSpPr>
          <p:cNvPr id="11268" name="Rectangle 3"/>
          <p:cNvSpPr>
            <a:spLocks noGrp="1" noChangeArrowheads="1"/>
          </p:cNvSpPr>
          <p:nvPr>
            <p:ph type="body" idx="1"/>
          </p:nvPr>
        </p:nvSpPr>
        <p:spPr>
          <a:noFill/>
          <a:ln/>
        </p:spPr>
        <p:txBody>
          <a:bodyPr/>
          <a:lstStyle/>
          <a:p>
            <a:pPr eaLnBrk="1" hangingPunct="1"/>
            <a:endParaRPr lang="en-US" b="1" baseline="0" dirty="0"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42C66D3-E325-42C1-BB2C-ECB7FEF44FD3}" type="slidenum">
              <a:rPr lang="en-US" smtClean="0"/>
              <a:pPr/>
              <a:t>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A42C66D3-E325-42C1-BB2C-ECB7FEF44FD3}"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baseline="0" dirty="0" smtClean="0"/>
          </a:p>
        </p:txBody>
      </p:sp>
      <p:sp>
        <p:nvSpPr>
          <p:cNvPr id="4" name="Slide Number Placeholder 3"/>
          <p:cNvSpPr>
            <a:spLocks noGrp="1"/>
          </p:cNvSpPr>
          <p:nvPr>
            <p:ph type="sldNum" sz="quarter" idx="10"/>
          </p:nvPr>
        </p:nvSpPr>
        <p:spPr/>
        <p:txBody>
          <a:bodyPr/>
          <a:lstStyle/>
          <a:p>
            <a:fld id="{A42C66D3-E325-42C1-BB2C-ECB7FEF44FD3}"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sz="1200" b="0" i="0" u="none" strike="noStrike" kern="1200" baseline="0" dirty="0" smtClean="0">
                <a:solidFill>
                  <a:schemeClr val="tx1"/>
                </a:solidFill>
                <a:latin typeface="+mn-lt"/>
                <a:ea typeface="+mn-ea"/>
                <a:cs typeface="+mn-cs"/>
              </a:rPr>
              <a:t>	</a:t>
            </a:r>
            <a:endParaRPr lang="en-US" sz="1200" b="0" i="0" u="none" strike="noStrike" kern="120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rgbClr val="000000"/>
              </a:solidFill>
              <a:effectLst/>
              <a:latin typeface="Arial" charset="0"/>
              <a:ea typeface="ＭＳ Ｐゴシック" pitchFamily="-106" charset="-128"/>
            </a:endParaRPr>
          </a:p>
          <a:p>
            <a:endParaRPr lang="en-US" dirty="0"/>
          </a:p>
        </p:txBody>
      </p:sp>
      <p:sp>
        <p:nvSpPr>
          <p:cNvPr id="4" name="Slide Number Placeholder 3"/>
          <p:cNvSpPr>
            <a:spLocks noGrp="1"/>
          </p:cNvSpPr>
          <p:nvPr>
            <p:ph type="sldNum" sz="quarter" idx="10"/>
          </p:nvPr>
        </p:nvSpPr>
        <p:spPr/>
        <p:txBody>
          <a:bodyPr/>
          <a:lstStyle/>
          <a:p>
            <a:fld id="{A42C66D3-E325-42C1-BB2C-ECB7FEF44FD3}"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7"/>
          <p:cNvSpPr>
            <a:spLocks noGrp="1" noChangeArrowheads="1"/>
          </p:cNvSpPr>
          <p:nvPr>
            <p:ph type="sldNum" sz="quarter" idx="5"/>
          </p:nvPr>
        </p:nvSpPr>
        <p:spPr>
          <a:noFill/>
        </p:spPr>
        <p:txBody>
          <a:bodyPr/>
          <a:lstStyle/>
          <a:p>
            <a:fld id="{BF21ACD9-03EA-4333-B9A5-07FD473B3AD8}" type="slidenum">
              <a:rPr lang="en-US" smtClean="0"/>
              <a:pPr/>
              <a:t>10</a:t>
            </a:fld>
            <a:endParaRPr lang="en-US" smtClean="0"/>
          </a:p>
        </p:txBody>
      </p:sp>
      <p:sp>
        <p:nvSpPr>
          <p:cNvPr id="12291" name="Rectangle 2"/>
          <p:cNvSpPr>
            <a:spLocks noGrp="1" noRot="1" noChangeAspect="1" noChangeArrowheads="1" noTextEdit="1"/>
          </p:cNvSpPr>
          <p:nvPr>
            <p:ph type="sldImg"/>
          </p:nvPr>
        </p:nvSpPr>
        <p:spPr>
          <a:ln/>
        </p:spPr>
      </p:sp>
      <p:sp>
        <p:nvSpPr>
          <p:cNvPr id="12292" name="Rectangle 3"/>
          <p:cNvSpPr>
            <a:spLocks noGrp="1" noChangeArrowheads="1"/>
          </p:cNvSpPr>
          <p:nvPr>
            <p:ph type="body" idx="1"/>
          </p:nvPr>
        </p:nvSpPr>
        <p:spPr>
          <a:noFill/>
          <a:ln/>
        </p:spPr>
        <p:txBody>
          <a:bodyPr/>
          <a:lstStyle/>
          <a:p>
            <a:pPr eaLnBrk="1" hangingPunct="1"/>
            <a:endParaRPr lang="en-US" dirty="0"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s-DO"/>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s-DO"/>
          </a:p>
        </p:txBody>
      </p:sp>
      <p:sp>
        <p:nvSpPr>
          <p:cNvPr id="4" name="Date Placeholder 3"/>
          <p:cNvSpPr>
            <a:spLocks noGrp="1"/>
          </p:cNvSpPr>
          <p:nvPr>
            <p:ph type="dt" sz="half" idx="10"/>
          </p:nvPr>
        </p:nvSpPr>
        <p:spPr/>
        <p:txBody>
          <a:bodyPr/>
          <a:lstStyle/>
          <a:p>
            <a:fld id="{5FF8A501-A1DA-4648-BBC8-3B18AB7CA246}"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DO"/>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4" name="Date Placeholder 3"/>
          <p:cNvSpPr>
            <a:spLocks noGrp="1"/>
          </p:cNvSpPr>
          <p:nvPr>
            <p:ph type="dt" sz="half" idx="10"/>
          </p:nvPr>
        </p:nvSpPr>
        <p:spPr/>
        <p:txBody>
          <a:bodyPr/>
          <a:lstStyle/>
          <a:p>
            <a:fld id="{5FF8A501-A1DA-4648-BBC8-3B18AB7CA246}"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s-DO"/>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4" name="Date Placeholder 3"/>
          <p:cNvSpPr>
            <a:spLocks noGrp="1"/>
          </p:cNvSpPr>
          <p:nvPr>
            <p:ph type="dt" sz="half" idx="10"/>
          </p:nvPr>
        </p:nvSpPr>
        <p:spPr/>
        <p:txBody>
          <a:bodyPr/>
          <a:lstStyle/>
          <a:p>
            <a:fld id="{5FF8A501-A1DA-4648-BBC8-3B18AB7CA246}"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DO"/>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4" name="Date Placeholder 3"/>
          <p:cNvSpPr>
            <a:spLocks noGrp="1"/>
          </p:cNvSpPr>
          <p:nvPr>
            <p:ph type="dt" sz="half" idx="10"/>
          </p:nvPr>
        </p:nvSpPr>
        <p:spPr/>
        <p:txBody>
          <a:bodyPr/>
          <a:lstStyle/>
          <a:p>
            <a:fld id="{5FF8A501-A1DA-4648-BBC8-3B18AB7CA246}"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s-DO"/>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FF8A501-A1DA-4648-BBC8-3B18AB7CA246}" type="datetimeFigureOut">
              <a:rPr lang="en-US" smtClean="0"/>
              <a:pPr/>
              <a:t>7/26/2011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DO"/>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5" name="Date Placeholder 4"/>
          <p:cNvSpPr>
            <a:spLocks noGrp="1"/>
          </p:cNvSpPr>
          <p:nvPr>
            <p:ph type="dt" sz="half" idx="10"/>
          </p:nvPr>
        </p:nvSpPr>
        <p:spPr/>
        <p:txBody>
          <a:bodyPr/>
          <a:lstStyle/>
          <a:p>
            <a:fld id="{5FF8A501-A1DA-4648-BBC8-3B18AB7CA246}" type="datetimeFigureOut">
              <a:rPr lang="en-US" smtClean="0"/>
              <a:pPr/>
              <a:t>7/26/2011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s-DO"/>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7" name="Date Placeholder 6"/>
          <p:cNvSpPr>
            <a:spLocks noGrp="1"/>
          </p:cNvSpPr>
          <p:nvPr>
            <p:ph type="dt" sz="half" idx="10"/>
          </p:nvPr>
        </p:nvSpPr>
        <p:spPr/>
        <p:txBody>
          <a:bodyPr/>
          <a:lstStyle/>
          <a:p>
            <a:fld id="{5FF8A501-A1DA-4648-BBC8-3B18AB7CA246}" type="datetimeFigureOut">
              <a:rPr lang="en-US" smtClean="0"/>
              <a:pPr/>
              <a:t>7/26/2011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s-DO"/>
          </a:p>
        </p:txBody>
      </p:sp>
      <p:sp>
        <p:nvSpPr>
          <p:cNvPr id="3" name="Date Placeholder 2"/>
          <p:cNvSpPr>
            <a:spLocks noGrp="1"/>
          </p:cNvSpPr>
          <p:nvPr>
            <p:ph type="dt" sz="half" idx="10"/>
          </p:nvPr>
        </p:nvSpPr>
        <p:spPr/>
        <p:txBody>
          <a:bodyPr/>
          <a:lstStyle/>
          <a:p>
            <a:fld id="{5FF8A501-A1DA-4648-BBC8-3B18AB7CA246}" type="datetimeFigureOut">
              <a:rPr lang="en-US" smtClean="0"/>
              <a:pPr/>
              <a:t>7/26/2011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FF8A501-A1DA-4648-BBC8-3B18AB7CA246}" type="datetimeFigureOut">
              <a:rPr lang="en-US" smtClean="0"/>
              <a:pPr/>
              <a:t>7/26/2011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s-DO"/>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F8A501-A1DA-4648-BBC8-3B18AB7CA246}" type="datetimeFigureOut">
              <a:rPr lang="en-US" smtClean="0"/>
              <a:pPr/>
              <a:t>7/26/2011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s-DO"/>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DO"/>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FF8A501-A1DA-4648-BBC8-3B18AB7CA246}" type="datetimeFigureOut">
              <a:rPr lang="en-US" smtClean="0"/>
              <a:pPr/>
              <a:t>7/26/2011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C378FFA-8821-44A4-AF03-237213D3C8F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s-DO"/>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DO"/>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FF8A501-A1DA-4648-BBC8-3B18AB7CA246}" type="datetimeFigureOut">
              <a:rPr lang="en-US" smtClean="0"/>
              <a:pPr/>
              <a:t>7/26/2011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C378FFA-8821-44A4-AF03-237213D3C8F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3" cstate="print"/>
          <a:srcRect/>
          <a:stretch>
            <a:fillRect/>
          </a:stretch>
        </p:blipFill>
        <p:spPr bwMode="auto">
          <a:xfrm>
            <a:off x="1905000" y="0"/>
            <a:ext cx="5257800" cy="6858000"/>
          </a:xfrm>
          <a:prstGeom prst="rect">
            <a:avLst/>
          </a:prstGeom>
          <a:noFill/>
          <a:ln w="9525">
            <a:noFill/>
            <a:miter lim="800000"/>
            <a:headEnd/>
            <a:tailEnd/>
          </a:ln>
        </p:spPr>
      </p:pic>
      <p:sp>
        <p:nvSpPr>
          <p:cNvPr id="2051" name="Rectangle 4"/>
          <p:cNvSpPr>
            <a:spLocks noChangeArrowheads="1"/>
          </p:cNvSpPr>
          <p:nvPr/>
        </p:nvSpPr>
        <p:spPr bwMode="auto">
          <a:xfrm>
            <a:off x="533400" y="5562600"/>
            <a:ext cx="8229600" cy="1096963"/>
          </a:xfrm>
          <a:prstGeom prst="rect">
            <a:avLst/>
          </a:prstGeom>
          <a:noFill/>
          <a:ln w="9525">
            <a:noFill/>
            <a:miter lim="800000"/>
            <a:headEnd/>
            <a:tailEnd/>
          </a:ln>
        </p:spPr>
        <p:txBody>
          <a:bodyPr>
            <a:spAutoFit/>
          </a:bodyPr>
          <a:lstStyle/>
          <a:p>
            <a:pPr algn="ctr"/>
            <a:r>
              <a:rPr lang="en-US" sz="2200" b="1">
                <a:solidFill>
                  <a:schemeClr val="tx2"/>
                </a:solidFill>
                <a:latin typeface="Agency FB" pitchFamily="34" charset="0"/>
              </a:rPr>
              <a:t>Liberty LEADS is guided by the principle that all children have gifts, talents, and great potential and can contribute to one another's social and academic growth.</a:t>
            </a:r>
            <a:endParaRPr lang="en-US" sz="2200">
              <a:solidFill>
                <a:schemeClr val="tx2"/>
              </a:solidFill>
              <a:latin typeface="Agency FB"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Rectangle 2"/>
          <p:cNvSpPr>
            <a:spLocks noGrp="1" noChangeArrowheads="1"/>
          </p:cNvSpPr>
          <p:nvPr>
            <p:ph type="title"/>
          </p:nvPr>
        </p:nvSpPr>
        <p:spPr>
          <a:xfrm>
            <a:off x="2971800" y="457200"/>
            <a:ext cx="3048000" cy="838200"/>
          </a:xfrm>
        </p:spPr>
        <p:txBody>
          <a:bodyPr rtlCol="0">
            <a:normAutofit/>
          </a:bodyPr>
          <a:lstStyle/>
          <a:p>
            <a:pPr eaLnBrk="1" fontAlgn="auto" hangingPunct="1">
              <a:spcAft>
                <a:spcPts val="0"/>
              </a:spcAft>
              <a:defRPr/>
            </a:pPr>
            <a:r>
              <a:rPr lang="en-US" sz="4000" b="1" dirty="0">
                <a:solidFill>
                  <a:schemeClr val="tx2"/>
                </a:solidFill>
              </a:rPr>
              <a:t>Results</a:t>
            </a:r>
          </a:p>
        </p:txBody>
      </p:sp>
      <p:sp>
        <p:nvSpPr>
          <p:cNvPr id="7" name="Content Placeholder 6"/>
          <p:cNvSpPr>
            <a:spLocks noGrp="1"/>
          </p:cNvSpPr>
          <p:nvPr>
            <p:ph idx="1"/>
          </p:nvPr>
        </p:nvSpPr>
        <p:spPr>
          <a:xfrm>
            <a:off x="533400" y="1295400"/>
            <a:ext cx="8382000" cy="5562600"/>
          </a:xfrm>
        </p:spPr>
        <p:txBody>
          <a:bodyPr rtlCol="0">
            <a:noAutofit/>
          </a:bodyPr>
          <a:lstStyle/>
          <a:p>
            <a:pPr eaLnBrk="1" hangingPunct="1">
              <a:lnSpc>
                <a:spcPct val="150000"/>
              </a:lnSpc>
              <a:spcBef>
                <a:spcPct val="0"/>
              </a:spcBef>
              <a:buFont typeface="Arial" pitchFamily="34" charset="0"/>
              <a:buChar char="•"/>
              <a:defRPr/>
            </a:pPr>
            <a:r>
              <a:rPr lang="en-US" sz="2000" dirty="0" smtClean="0">
                <a:solidFill>
                  <a:schemeClr val="accent1">
                    <a:lumMod val="75000"/>
                  </a:schemeClr>
                </a:solidFill>
                <a:latin typeface="Tahoma" pitchFamily="-112" charset="0"/>
              </a:rPr>
              <a:t>Liberty LEADS has been serving a diverse group of students for over 22 years. </a:t>
            </a:r>
          </a:p>
          <a:p>
            <a:pPr eaLnBrk="1" hangingPunct="1">
              <a:lnSpc>
                <a:spcPct val="150000"/>
              </a:lnSpc>
              <a:spcBef>
                <a:spcPct val="0"/>
              </a:spcBef>
              <a:buFont typeface="Arial" pitchFamily="34" charset="0"/>
              <a:buChar char="•"/>
              <a:defRPr/>
            </a:pPr>
            <a:r>
              <a:rPr lang="en-US" sz="2000" dirty="0" smtClean="0">
                <a:solidFill>
                  <a:schemeClr val="accent1">
                    <a:lumMod val="75000"/>
                  </a:schemeClr>
                </a:solidFill>
                <a:latin typeface="Tahoma" pitchFamily="-112" charset="0"/>
              </a:rPr>
              <a:t>One hundred percent of students who apply to college are admitted. </a:t>
            </a:r>
          </a:p>
          <a:p>
            <a:pPr eaLnBrk="1" hangingPunct="1">
              <a:lnSpc>
                <a:spcPct val="150000"/>
              </a:lnSpc>
              <a:spcBef>
                <a:spcPct val="0"/>
              </a:spcBef>
              <a:buFont typeface="Arial" pitchFamily="34" charset="0"/>
              <a:buChar char="•"/>
              <a:defRPr/>
            </a:pPr>
            <a:r>
              <a:rPr lang="en-US" sz="2000" dirty="0" smtClean="0">
                <a:solidFill>
                  <a:schemeClr val="accent1">
                    <a:lumMod val="75000"/>
                  </a:schemeClr>
                </a:solidFill>
                <a:latin typeface="Tahoma" pitchFamily="-112" charset="0"/>
              </a:rPr>
              <a:t>Over 94% percent of students graduate high school on time. </a:t>
            </a:r>
          </a:p>
          <a:p>
            <a:pPr eaLnBrk="1" hangingPunct="1">
              <a:lnSpc>
                <a:spcPct val="150000"/>
              </a:lnSpc>
              <a:spcBef>
                <a:spcPct val="0"/>
              </a:spcBef>
              <a:buFont typeface="Arial" pitchFamily="34" charset="0"/>
              <a:buChar char="•"/>
              <a:defRPr/>
            </a:pPr>
            <a:r>
              <a:rPr lang="en-US" sz="2000" dirty="0" smtClean="0">
                <a:solidFill>
                  <a:schemeClr val="accent1">
                    <a:lumMod val="75000"/>
                  </a:schemeClr>
                </a:solidFill>
                <a:latin typeface="Tahoma" pitchFamily="-112" charset="0"/>
              </a:rPr>
              <a:t>Over 98% of our students are promoted each year.</a:t>
            </a:r>
          </a:p>
          <a:p>
            <a:pPr eaLnBrk="1" hangingPunct="1">
              <a:lnSpc>
                <a:spcPct val="150000"/>
              </a:lnSpc>
              <a:spcBef>
                <a:spcPct val="0"/>
              </a:spcBef>
              <a:buFont typeface="Arial" pitchFamily="34" charset="0"/>
              <a:buChar char="•"/>
              <a:defRPr/>
            </a:pPr>
            <a:r>
              <a:rPr lang="en-US" sz="2000" dirty="0" smtClean="0">
                <a:solidFill>
                  <a:schemeClr val="accent1">
                    <a:lumMod val="75000"/>
                  </a:schemeClr>
                </a:solidFill>
                <a:latin typeface="Tahoma" pitchFamily="-112" charset="0"/>
              </a:rPr>
              <a:t>Due in large part to our Adventure Based Counseling Program we have increased our male retention rate from 40% to 85%.</a:t>
            </a:r>
          </a:p>
          <a:p>
            <a:pPr eaLnBrk="1" hangingPunct="1">
              <a:lnSpc>
                <a:spcPct val="150000"/>
              </a:lnSpc>
              <a:spcBef>
                <a:spcPct val="0"/>
              </a:spcBef>
              <a:buFont typeface="Arial" pitchFamily="34" charset="0"/>
              <a:buChar char="•"/>
              <a:defRPr/>
            </a:pPr>
            <a:r>
              <a:rPr lang="en-US" sz="2000" dirty="0" smtClean="0">
                <a:solidFill>
                  <a:schemeClr val="accent1">
                    <a:lumMod val="75000"/>
                  </a:schemeClr>
                </a:solidFill>
                <a:latin typeface="Tahoma" pitchFamily="-112" charset="0"/>
              </a:rPr>
              <a:t>Our overall program retention rate has been over 92% for the past three years.</a:t>
            </a:r>
          </a:p>
          <a:p>
            <a:pPr eaLnBrk="1" hangingPunct="1">
              <a:lnSpc>
                <a:spcPct val="150000"/>
              </a:lnSpc>
              <a:spcBef>
                <a:spcPct val="0"/>
              </a:spcBef>
              <a:buFont typeface="Arial" pitchFamily="34" charset="0"/>
              <a:buChar char="•"/>
              <a:defRPr/>
            </a:pPr>
            <a:r>
              <a:rPr lang="en-US" sz="2000" dirty="0" smtClean="0">
                <a:solidFill>
                  <a:schemeClr val="accent1">
                    <a:lumMod val="75000"/>
                  </a:schemeClr>
                </a:solidFill>
                <a:latin typeface="Tahoma" pitchFamily="-112" charset="0"/>
              </a:rPr>
              <a:t>Liberty LEADS students have traveled abroad to all seven continents (including Antarctica).</a:t>
            </a:r>
            <a:endParaRPr lang="en-US" sz="1600"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304800"/>
            <a:ext cx="8229600" cy="1143000"/>
          </a:xfrm>
        </p:spPr>
        <p:txBody>
          <a:bodyPr>
            <a:normAutofit/>
          </a:bodyPr>
          <a:lstStyle/>
          <a:p>
            <a:pPr>
              <a:defRPr/>
            </a:pPr>
            <a:r>
              <a:rPr lang="en-US" sz="4000" b="1" dirty="0">
                <a:solidFill>
                  <a:schemeClr val="tx2"/>
                </a:solidFill>
              </a:rPr>
              <a:t>In Their own Words</a:t>
            </a:r>
          </a:p>
        </p:txBody>
      </p:sp>
      <p:sp>
        <p:nvSpPr>
          <p:cNvPr id="4" name="Content Placeholder 3"/>
          <p:cNvSpPr txBox="1">
            <a:spLocks noGrp="1"/>
          </p:cNvSpPr>
          <p:nvPr>
            <p:ph idx="1"/>
          </p:nvPr>
        </p:nvSpPr>
        <p:spPr>
          <a:xfrm>
            <a:off x="457200" y="1371600"/>
            <a:ext cx="8229600" cy="5798510"/>
          </a:xfrm>
        </p:spPr>
        <p:txBody>
          <a:bodyPr>
            <a:spAutoFit/>
          </a:bodyPr>
          <a:lstStyle/>
          <a:p>
            <a:pPr algn="ctr">
              <a:buFont typeface="Arial" charset="0"/>
              <a:buNone/>
              <a:defRPr/>
            </a:pPr>
            <a:r>
              <a:rPr lang="en-US" sz="1800" dirty="0">
                <a:solidFill>
                  <a:schemeClr val="accent1">
                    <a:lumMod val="75000"/>
                  </a:schemeClr>
                </a:solidFill>
                <a:latin typeface="Tahoma" pitchFamily="-112" charset="0"/>
              </a:rPr>
              <a:t>“I don’t see the advisors at Liberty like I see teachers in my school but more like family. I come here because I want to come here.”</a:t>
            </a:r>
          </a:p>
          <a:p>
            <a:pPr algn="ctr">
              <a:defRPr/>
            </a:pPr>
            <a:endParaRPr lang="en-US" sz="1800" dirty="0" smtClean="0">
              <a:solidFill>
                <a:schemeClr val="accent1">
                  <a:lumMod val="75000"/>
                </a:schemeClr>
              </a:solidFill>
              <a:latin typeface="Tahoma" pitchFamily="-112" charset="0"/>
            </a:endParaRPr>
          </a:p>
          <a:p>
            <a:pPr algn="ctr">
              <a:buFont typeface="Arial" charset="0"/>
              <a:buNone/>
              <a:defRPr/>
            </a:pPr>
            <a:r>
              <a:rPr lang="en-US" sz="1800" dirty="0" smtClean="0">
                <a:solidFill>
                  <a:schemeClr val="accent1">
                    <a:lumMod val="75000"/>
                  </a:schemeClr>
                </a:solidFill>
                <a:latin typeface="Tahoma" pitchFamily="-112" charset="0"/>
              </a:rPr>
              <a:t>“</a:t>
            </a:r>
            <a:r>
              <a:rPr lang="en-US" sz="1800" dirty="0">
                <a:solidFill>
                  <a:schemeClr val="accent1">
                    <a:lumMod val="75000"/>
                  </a:schemeClr>
                </a:solidFill>
                <a:latin typeface="Tahoma" pitchFamily="-112" charset="0"/>
              </a:rPr>
              <a:t>The most valuable lesson I have learned from the program is to work hard and don’t let anybody hold you back from your own success. To this day, program administrators are very encouraging and want to see you be successful. </a:t>
            </a:r>
            <a:r>
              <a:rPr lang="en-US" sz="1800" dirty="0" smtClean="0">
                <a:solidFill>
                  <a:schemeClr val="accent1">
                    <a:lumMod val="75000"/>
                  </a:schemeClr>
                </a:solidFill>
                <a:latin typeface="Tahoma" pitchFamily="-112" charset="0"/>
              </a:rPr>
              <a:t>“</a:t>
            </a:r>
          </a:p>
          <a:p>
            <a:pPr algn="ctr">
              <a:defRPr/>
            </a:pPr>
            <a:endParaRPr lang="en-US" sz="1800" dirty="0" smtClean="0">
              <a:solidFill>
                <a:schemeClr val="accent1">
                  <a:lumMod val="75000"/>
                </a:schemeClr>
              </a:solidFill>
              <a:latin typeface="Tahoma" pitchFamily="-112" charset="0"/>
            </a:endParaRPr>
          </a:p>
          <a:p>
            <a:pPr algn="ctr">
              <a:buFont typeface="Arial" charset="0"/>
              <a:buNone/>
              <a:defRPr/>
            </a:pPr>
            <a:r>
              <a:rPr lang="en-US" sz="1800" dirty="0" smtClean="0">
                <a:solidFill>
                  <a:schemeClr val="accent1">
                    <a:lumMod val="75000"/>
                  </a:schemeClr>
                </a:solidFill>
                <a:latin typeface="Tahoma" pitchFamily="-112" charset="0"/>
              </a:rPr>
              <a:t>“</a:t>
            </a:r>
            <a:r>
              <a:rPr lang="en-US" sz="1800" dirty="0">
                <a:solidFill>
                  <a:schemeClr val="accent1">
                    <a:lumMod val="75000"/>
                  </a:schemeClr>
                </a:solidFill>
                <a:latin typeface="Tahoma" pitchFamily="-112" charset="0"/>
              </a:rPr>
              <a:t>If Liberty were not an intricate part of my life, I would probably not have made it through </a:t>
            </a:r>
            <a:r>
              <a:rPr lang="en-US" sz="1800" dirty="0" smtClean="0">
                <a:solidFill>
                  <a:schemeClr val="accent1">
                    <a:lumMod val="75000"/>
                  </a:schemeClr>
                </a:solidFill>
                <a:latin typeface="Tahoma" pitchFamily="-112" charset="0"/>
              </a:rPr>
              <a:t>college, high school or even junior </a:t>
            </a:r>
            <a:r>
              <a:rPr lang="en-US" sz="1800" dirty="0">
                <a:solidFill>
                  <a:schemeClr val="accent1">
                    <a:lumMod val="75000"/>
                  </a:schemeClr>
                </a:solidFill>
                <a:latin typeface="Tahoma" pitchFamily="-112" charset="0"/>
              </a:rPr>
              <a:t>high </a:t>
            </a:r>
            <a:r>
              <a:rPr lang="en-US" sz="1800" dirty="0" smtClean="0">
                <a:solidFill>
                  <a:schemeClr val="accent1">
                    <a:lumMod val="75000"/>
                  </a:schemeClr>
                </a:solidFill>
                <a:latin typeface="Tahoma" pitchFamily="-112" charset="0"/>
              </a:rPr>
              <a:t>school.  </a:t>
            </a:r>
            <a:r>
              <a:rPr lang="en-US" sz="1800" dirty="0">
                <a:solidFill>
                  <a:schemeClr val="accent1">
                    <a:lumMod val="75000"/>
                  </a:schemeClr>
                </a:solidFill>
                <a:latin typeface="Tahoma" pitchFamily="-112" charset="0"/>
              </a:rPr>
              <a:t>It was the very act of intervention, and the nurturing support that continued to focus and refocus my vision towards the distant horizon. When I faced road blocks, they showed me the entirety of the road.  When I was ready to give up they mapped out solutions. When I was in despair, they hugged me.  Now in turn, I have a life-long commitment to similar students in need. </a:t>
            </a:r>
            <a:r>
              <a:rPr lang="en-US" sz="1800" dirty="0" smtClean="0">
                <a:solidFill>
                  <a:schemeClr val="accent1">
                    <a:lumMod val="75000"/>
                  </a:schemeClr>
                </a:solidFill>
                <a:latin typeface="Tahoma" pitchFamily="-112" charset="0"/>
              </a:rPr>
              <a:t>“</a:t>
            </a:r>
          </a:p>
          <a:p>
            <a:pPr algn="ctr">
              <a:buFont typeface="Arial" charset="0"/>
              <a:buNone/>
              <a:defRPr/>
            </a:pPr>
            <a:endParaRPr lang="en-US" sz="1600" dirty="0" smtClean="0">
              <a:solidFill>
                <a:schemeClr val="accent1">
                  <a:lumMod val="75000"/>
                </a:schemeClr>
              </a:solidFill>
              <a:latin typeface="Tahoma" pitchFamily="-112" charset="0"/>
            </a:endParaRPr>
          </a:p>
          <a:p>
            <a:pPr>
              <a:buFont typeface="Arial" charset="0"/>
              <a:buNone/>
              <a:defRPr/>
            </a:pPr>
            <a:r>
              <a:rPr lang="en-US" sz="1600" dirty="0" smtClean="0">
                <a:solidFill>
                  <a:schemeClr val="accent1">
                    <a:lumMod val="75000"/>
                  </a:schemeClr>
                </a:solidFill>
                <a:latin typeface="Tahoma" pitchFamily="-112" charset="0"/>
              </a:rPr>
              <a:t>www.bankstreet.edu/libertyleads</a:t>
            </a:r>
          </a:p>
          <a:p>
            <a:pPr algn="ctr">
              <a:defRPr/>
            </a:pPr>
            <a:endParaRPr lang="en-US" sz="1400" dirty="0" smtClean="0">
              <a:solidFill>
                <a:schemeClr val="accent1">
                  <a:lumMod val="75000"/>
                </a:schemeClr>
              </a:solidFill>
              <a:latin typeface="Tahoma" pitchFamily="-112" charset="0"/>
            </a:endParaRPr>
          </a:p>
          <a:p>
            <a:pPr algn="ctr">
              <a:defRPr/>
            </a:pPr>
            <a:endParaRPr lang="en-US" sz="1400" dirty="0">
              <a:solidFill>
                <a:schemeClr val="accent1">
                  <a:lumMod val="75000"/>
                </a:schemeClr>
              </a:solidFill>
              <a:latin typeface="Tahoma" pitchFamily="-112" charset="0"/>
            </a:endParaRPr>
          </a:p>
          <a:p>
            <a:pPr algn="ctr">
              <a:defRPr/>
            </a:pPr>
            <a:endParaRPr lang="en-US" sz="1200" dirty="0">
              <a:solidFill>
                <a:schemeClr val="accent1">
                  <a:lumMod val="75000"/>
                </a:schemeClr>
              </a:solidFill>
              <a:latin typeface="Tahoma" pitchFamily="-112"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Rectangle 2"/>
          <p:cNvSpPr>
            <a:spLocks noGrp="1" noChangeArrowheads="1"/>
          </p:cNvSpPr>
          <p:nvPr>
            <p:ph type="title"/>
          </p:nvPr>
        </p:nvSpPr>
        <p:spPr>
          <a:xfrm>
            <a:off x="457200" y="274638"/>
            <a:ext cx="8229600" cy="944562"/>
          </a:xfrm>
        </p:spPr>
        <p:txBody>
          <a:bodyPr/>
          <a:lstStyle/>
          <a:p>
            <a:pPr eaLnBrk="1" hangingPunct="1"/>
            <a:r>
              <a:rPr lang="en-US" sz="4000" b="1" dirty="0" smtClean="0">
                <a:solidFill>
                  <a:schemeClr val="tx2"/>
                </a:solidFill>
              </a:rPr>
              <a:t>Overview</a:t>
            </a:r>
            <a:endParaRPr lang="en-US" sz="4000" dirty="0" smtClean="0">
              <a:solidFill>
                <a:schemeClr val="tx2"/>
              </a:solidFill>
              <a:latin typeface="Tahoma" pitchFamily="34" charset="0"/>
            </a:endParaRPr>
          </a:p>
        </p:txBody>
      </p:sp>
      <p:sp>
        <p:nvSpPr>
          <p:cNvPr id="3076" name="Rectangle 3"/>
          <p:cNvSpPr>
            <a:spLocks noGrp="1" noChangeArrowheads="1"/>
          </p:cNvSpPr>
          <p:nvPr>
            <p:ph idx="1"/>
          </p:nvPr>
        </p:nvSpPr>
        <p:spPr/>
        <p:txBody>
          <a:bodyPr/>
          <a:lstStyle/>
          <a:p>
            <a:pPr eaLnBrk="1" hangingPunct="1"/>
            <a:r>
              <a:rPr lang="en-US" sz="2400" dirty="0" smtClean="0">
                <a:solidFill>
                  <a:schemeClr val="tx2"/>
                </a:solidFill>
              </a:rPr>
              <a:t>Liberty LEADS serves over 320 students from 5th through 12th grade.</a:t>
            </a:r>
          </a:p>
          <a:p>
            <a:pPr eaLnBrk="1" hangingPunct="1"/>
            <a:r>
              <a:rPr lang="en-US" sz="2400" dirty="0" smtClean="0">
                <a:solidFill>
                  <a:schemeClr val="tx2"/>
                </a:solidFill>
              </a:rPr>
              <a:t>All students have access to a wide range of:</a:t>
            </a:r>
          </a:p>
          <a:p>
            <a:pPr lvl="3" eaLnBrk="1" hangingPunct="1"/>
            <a:r>
              <a:rPr lang="en-US" dirty="0" smtClean="0">
                <a:solidFill>
                  <a:schemeClr val="tx2"/>
                </a:solidFill>
              </a:rPr>
              <a:t>Academic Enrichment</a:t>
            </a:r>
          </a:p>
          <a:p>
            <a:pPr lvl="3" eaLnBrk="1" hangingPunct="1"/>
            <a:r>
              <a:rPr lang="en-US" dirty="0" smtClean="0">
                <a:solidFill>
                  <a:schemeClr val="tx2"/>
                </a:solidFill>
              </a:rPr>
              <a:t>Leadership Development</a:t>
            </a:r>
          </a:p>
          <a:p>
            <a:pPr lvl="3" eaLnBrk="1" hangingPunct="1"/>
            <a:r>
              <a:rPr lang="en-US" dirty="0" smtClean="0">
                <a:solidFill>
                  <a:schemeClr val="tx2"/>
                </a:solidFill>
              </a:rPr>
              <a:t>College Prep Classes</a:t>
            </a:r>
          </a:p>
          <a:p>
            <a:pPr lvl="3" eaLnBrk="1" hangingPunct="1"/>
            <a:r>
              <a:rPr lang="en-US" dirty="0" smtClean="0">
                <a:solidFill>
                  <a:schemeClr val="tx2"/>
                </a:solidFill>
              </a:rPr>
              <a:t>Cultural Enrichment</a:t>
            </a:r>
          </a:p>
          <a:p>
            <a:pPr lvl="3" eaLnBrk="1" hangingPunct="1"/>
            <a:r>
              <a:rPr lang="en-US" dirty="0" smtClean="0">
                <a:solidFill>
                  <a:schemeClr val="tx2"/>
                </a:solidFill>
              </a:rPr>
              <a:t>Counseling &amp; Mentoring Activities</a:t>
            </a:r>
            <a:r>
              <a:rPr lang="en-US" sz="1600" dirty="0" smtClean="0">
                <a:solidFill>
                  <a:schemeClr val="tx2"/>
                </a:solidFill>
              </a:rPr>
              <a:t> </a:t>
            </a:r>
          </a:p>
          <a:p>
            <a:pPr eaLnBrk="1" hangingPunct="1"/>
            <a:r>
              <a:rPr lang="en-US" sz="2400" dirty="0" smtClean="0">
                <a:solidFill>
                  <a:schemeClr val="tx2"/>
                </a:solidFill>
              </a:rPr>
              <a:t>All students are prepared for admission to college or meaningful employment.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ctr"/>
            <a:r>
              <a:rPr lang="en-US" dirty="0" smtClean="0"/>
              <a:t/>
            </a:r>
            <a:br>
              <a:rPr lang="en-US" dirty="0" smtClean="0"/>
            </a:br>
            <a:endParaRPr lang="en-US" dirty="0"/>
          </a:p>
        </p:txBody>
      </p:sp>
      <p:sp>
        <p:nvSpPr>
          <p:cNvPr id="4" name="Rectangle 3"/>
          <p:cNvSpPr/>
          <p:nvPr/>
        </p:nvSpPr>
        <p:spPr>
          <a:xfrm>
            <a:off x="381000" y="1218486"/>
            <a:ext cx="8534400" cy="5170646"/>
          </a:xfrm>
          <a:prstGeom prst="rect">
            <a:avLst/>
          </a:prstGeom>
        </p:spPr>
        <p:txBody>
          <a:bodyPr wrap="square">
            <a:spAutoFit/>
          </a:bodyPr>
          <a:lstStyle/>
          <a:p>
            <a:pPr eaLnBrk="1" fontAlgn="auto" hangingPunct="1">
              <a:spcAft>
                <a:spcPts val="0"/>
              </a:spcAft>
              <a:buFont typeface="Arial" pitchFamily="34" charset="0"/>
              <a:buChar char="•"/>
              <a:defRPr/>
            </a:pPr>
            <a:endParaRPr lang="en-US" dirty="0" smtClean="0">
              <a:solidFill>
                <a:schemeClr val="accent1">
                  <a:lumMod val="75000"/>
                </a:schemeClr>
              </a:solidFill>
              <a:latin typeface="Tahoma" pitchFamily="-112" charset="0"/>
            </a:endParaRPr>
          </a:p>
          <a:p>
            <a:pPr marL="336550" indent="-336550">
              <a:buFont typeface="Arial" pitchFamily="34" charset="0"/>
              <a:buChar char="•"/>
              <a:defRPr/>
            </a:pPr>
            <a:r>
              <a:rPr lang="en-US" sz="2600" dirty="0" smtClean="0">
                <a:solidFill>
                  <a:schemeClr val="tx2"/>
                </a:solidFill>
              </a:rPr>
              <a:t>Every school day, 7,000 American high school students become dropouts. (</a:t>
            </a:r>
            <a:r>
              <a:rPr lang="en-US" sz="2600" dirty="0" err="1" smtClean="0">
                <a:solidFill>
                  <a:schemeClr val="tx2"/>
                </a:solidFill>
              </a:rPr>
              <a:t>Pinkus</a:t>
            </a:r>
            <a:r>
              <a:rPr lang="en-US" sz="2600" dirty="0" smtClean="0">
                <a:solidFill>
                  <a:schemeClr val="tx2"/>
                </a:solidFill>
              </a:rPr>
              <a:t>, 2006) </a:t>
            </a:r>
          </a:p>
          <a:p>
            <a:pPr marL="336550" indent="-336550" eaLnBrk="1" fontAlgn="auto" hangingPunct="1">
              <a:spcAft>
                <a:spcPts val="0"/>
              </a:spcAft>
              <a:buFont typeface="Arial" pitchFamily="34" charset="0"/>
              <a:buChar char="•"/>
              <a:defRPr/>
            </a:pPr>
            <a:r>
              <a:rPr lang="en-US" sz="2600" dirty="0" smtClean="0">
                <a:solidFill>
                  <a:schemeClr val="tx2"/>
                </a:solidFill>
              </a:rPr>
              <a:t>60</a:t>
            </a:r>
            <a:r>
              <a:rPr lang="en-US" sz="2600" dirty="0">
                <a:solidFill>
                  <a:schemeClr val="tx2"/>
                </a:solidFill>
              </a:rPr>
              <a:t>% of NYC public school students graduate on  time.</a:t>
            </a:r>
          </a:p>
          <a:p>
            <a:pPr marL="336550" indent="-336550" eaLnBrk="1" fontAlgn="auto" hangingPunct="1">
              <a:spcAft>
                <a:spcPts val="0"/>
              </a:spcAft>
              <a:buFont typeface="Arial" pitchFamily="34" charset="0"/>
              <a:buChar char="•"/>
              <a:defRPr/>
            </a:pPr>
            <a:r>
              <a:rPr lang="en-US" sz="2600" dirty="0" smtClean="0">
                <a:solidFill>
                  <a:schemeClr val="tx2"/>
                </a:solidFill>
              </a:rPr>
              <a:t>Fewer </a:t>
            </a:r>
            <a:r>
              <a:rPr lang="en-US" sz="2600" dirty="0">
                <a:solidFill>
                  <a:schemeClr val="tx2"/>
                </a:solidFill>
              </a:rPr>
              <a:t>than 50% of male students graduate high school on time</a:t>
            </a:r>
          </a:p>
          <a:p>
            <a:pPr marL="336550" indent="-336550" eaLnBrk="1" fontAlgn="auto" hangingPunct="1">
              <a:spcAft>
                <a:spcPts val="0"/>
              </a:spcAft>
              <a:buFont typeface="Arial" pitchFamily="34" charset="0"/>
              <a:buChar char="•"/>
              <a:defRPr/>
            </a:pPr>
            <a:r>
              <a:rPr lang="en-US" sz="2600" dirty="0" smtClean="0">
                <a:solidFill>
                  <a:schemeClr val="tx2"/>
                </a:solidFill>
              </a:rPr>
              <a:t>Fewer </a:t>
            </a:r>
            <a:r>
              <a:rPr lang="en-US" sz="2600" dirty="0">
                <a:solidFill>
                  <a:schemeClr val="tx2"/>
                </a:solidFill>
              </a:rPr>
              <a:t>than </a:t>
            </a:r>
            <a:r>
              <a:rPr lang="en-US" sz="2600" dirty="0" smtClean="0">
                <a:solidFill>
                  <a:schemeClr val="tx2"/>
                </a:solidFill>
              </a:rPr>
              <a:t>50% </a:t>
            </a:r>
            <a:r>
              <a:rPr lang="en-US" sz="2600" dirty="0">
                <a:solidFill>
                  <a:schemeClr val="tx2"/>
                </a:solidFill>
              </a:rPr>
              <a:t>of African American and Latino students graduate on time.</a:t>
            </a:r>
          </a:p>
          <a:p>
            <a:pPr marL="336550" indent="-336550" eaLnBrk="1" fontAlgn="auto" hangingPunct="1">
              <a:spcAft>
                <a:spcPts val="0"/>
              </a:spcAft>
              <a:buFont typeface="Arial" pitchFamily="34" charset="0"/>
              <a:buChar char="•"/>
              <a:defRPr/>
            </a:pPr>
            <a:r>
              <a:rPr lang="en-US" sz="2600" dirty="0" smtClean="0">
                <a:solidFill>
                  <a:schemeClr val="tx2"/>
                </a:solidFill>
              </a:rPr>
              <a:t>63</a:t>
            </a:r>
            <a:r>
              <a:rPr lang="en-US" sz="2600" dirty="0">
                <a:solidFill>
                  <a:schemeClr val="tx2"/>
                </a:solidFill>
              </a:rPr>
              <a:t>% of NYC public school students report that they plan to attend college after graduation.</a:t>
            </a:r>
          </a:p>
          <a:p>
            <a:pPr marL="336550" indent="-336550" eaLnBrk="1" fontAlgn="auto" hangingPunct="1">
              <a:spcAft>
                <a:spcPts val="0"/>
              </a:spcAft>
              <a:buFont typeface="Arial" pitchFamily="34" charset="0"/>
              <a:buChar char="•"/>
              <a:defRPr/>
            </a:pPr>
            <a:r>
              <a:rPr lang="en-US" sz="2600" dirty="0" smtClean="0">
                <a:solidFill>
                  <a:schemeClr val="tx2"/>
                </a:solidFill>
              </a:rPr>
              <a:t>37</a:t>
            </a:r>
            <a:r>
              <a:rPr lang="en-US" sz="2600" dirty="0">
                <a:solidFill>
                  <a:schemeClr val="tx2"/>
                </a:solidFill>
              </a:rPr>
              <a:t>% of NYC public school students in 11th and 12th graders take the SAT</a:t>
            </a:r>
            <a:r>
              <a:rPr lang="en-US" sz="2600" dirty="0" smtClean="0">
                <a:solidFill>
                  <a:schemeClr val="tx2"/>
                </a:solidFill>
              </a:rPr>
              <a:t>.</a:t>
            </a:r>
          </a:p>
          <a:p>
            <a:pPr algn="r" eaLnBrk="1" fontAlgn="auto" hangingPunct="1">
              <a:spcAft>
                <a:spcPts val="0"/>
              </a:spcAft>
              <a:buFont typeface="Wingdings" pitchFamily="2" charset="2"/>
              <a:buNone/>
              <a:defRPr/>
            </a:pPr>
            <a:r>
              <a:rPr lang="en-US" sz="2600" dirty="0" smtClean="0">
                <a:solidFill>
                  <a:schemeClr val="tx2"/>
                </a:solidFill>
              </a:rPr>
              <a:t>(</a:t>
            </a:r>
            <a:r>
              <a:rPr lang="en-US" sz="2600" dirty="0">
                <a:solidFill>
                  <a:schemeClr val="tx2"/>
                </a:solidFill>
              </a:rPr>
              <a:t>Data from NYC DOE</a:t>
            </a:r>
            <a:r>
              <a:rPr lang="en-US" sz="2600" dirty="0" smtClean="0">
                <a:solidFill>
                  <a:schemeClr val="tx2"/>
                </a:solidFill>
              </a:rPr>
              <a:t>)</a:t>
            </a:r>
            <a:endParaRPr lang="en-US" sz="2600" dirty="0">
              <a:solidFill>
                <a:schemeClr val="tx2"/>
              </a:solidFill>
            </a:endParaRPr>
          </a:p>
        </p:txBody>
      </p:sp>
      <p:sp>
        <p:nvSpPr>
          <p:cNvPr id="5" name="Rectangle 4"/>
          <p:cNvSpPr/>
          <p:nvPr/>
        </p:nvSpPr>
        <p:spPr>
          <a:xfrm>
            <a:off x="2941440" y="457200"/>
            <a:ext cx="3154560" cy="707886"/>
          </a:xfrm>
          <a:prstGeom prst="rect">
            <a:avLst/>
          </a:prstGeom>
        </p:spPr>
        <p:txBody>
          <a:bodyPr wrap="square">
            <a:spAutoFit/>
          </a:bodyPr>
          <a:lstStyle/>
          <a:p>
            <a:pPr algn="ctr"/>
            <a:r>
              <a:rPr lang="en-US" sz="4000" b="1" dirty="0" smtClean="0">
                <a:solidFill>
                  <a:schemeClr val="tx2"/>
                </a:solidFill>
                <a:latin typeface="+mj-lt"/>
                <a:ea typeface="+mj-ea"/>
                <a:cs typeface="+mj-cs"/>
              </a:rPr>
              <a:t>Need</a:t>
            </a:r>
            <a:endParaRPr lang="es-DO" sz="4000" b="1" dirty="0" smtClean="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219200"/>
            <a:ext cx="8686800" cy="5410200"/>
          </a:xfrm>
        </p:spPr>
        <p:txBody>
          <a:bodyPr>
            <a:normAutofit/>
          </a:bodyPr>
          <a:lstStyle/>
          <a:p>
            <a:endParaRPr lang="es-DO" sz="1800" dirty="0"/>
          </a:p>
          <a:p>
            <a:r>
              <a:rPr lang="en-US" sz="1900" dirty="0" smtClean="0">
                <a:solidFill>
                  <a:schemeClr val="tx2"/>
                </a:solidFill>
              </a:rPr>
              <a:t>On </a:t>
            </a:r>
            <a:r>
              <a:rPr lang="en-US" sz="1900" dirty="0">
                <a:solidFill>
                  <a:schemeClr val="tx2"/>
                </a:solidFill>
              </a:rPr>
              <a:t>March 2, 2010, President Barack Obama highlighted stronger federal efforts to help lower a high school dropout rate that, according to the president, is “undermining America's future economic potential”. . .According to the White House, roughly 1.2 million students drop out of school every year, about half of whom are Latino or African-American. As a consequence, the administration claims, the country loses almost $320 billion in potential earnings every year</a:t>
            </a:r>
            <a:r>
              <a:rPr lang="en-US" sz="1900" dirty="0" smtClean="0">
                <a:solidFill>
                  <a:schemeClr val="tx2"/>
                </a:solidFill>
              </a:rPr>
              <a:t>.</a:t>
            </a:r>
            <a:endParaRPr lang="en-US" sz="1900" dirty="0">
              <a:solidFill>
                <a:schemeClr val="tx2"/>
              </a:solidFill>
            </a:endParaRPr>
          </a:p>
          <a:p>
            <a:endParaRPr lang="en-US" sz="1900" dirty="0" smtClean="0">
              <a:solidFill>
                <a:schemeClr val="tx2"/>
              </a:solidFill>
            </a:endParaRPr>
          </a:p>
          <a:p>
            <a:r>
              <a:rPr lang="en-US" sz="1900" dirty="0" smtClean="0">
                <a:solidFill>
                  <a:schemeClr val="tx2"/>
                </a:solidFill>
              </a:rPr>
              <a:t>Since over a million students fail to graduate each year, this loss is repeated annually. (</a:t>
            </a:r>
            <a:r>
              <a:rPr lang="en-US" sz="1900" dirty="0" err="1" smtClean="0">
                <a:solidFill>
                  <a:schemeClr val="tx2"/>
                </a:solidFill>
              </a:rPr>
              <a:t>Pinkus</a:t>
            </a:r>
            <a:r>
              <a:rPr lang="en-US" sz="1900" dirty="0" smtClean="0">
                <a:solidFill>
                  <a:schemeClr val="tx2"/>
                </a:solidFill>
              </a:rPr>
              <a:t>, 2006)</a:t>
            </a:r>
          </a:p>
          <a:p>
            <a:endParaRPr lang="en-US" sz="1900" dirty="0" smtClean="0">
              <a:solidFill>
                <a:schemeClr val="tx2"/>
              </a:solidFill>
            </a:endParaRPr>
          </a:p>
          <a:p>
            <a:r>
              <a:rPr lang="en-US" sz="1900" dirty="0" smtClean="0">
                <a:solidFill>
                  <a:schemeClr val="tx2"/>
                </a:solidFill>
              </a:rPr>
              <a:t>A </a:t>
            </a:r>
            <a:r>
              <a:rPr lang="en-US" sz="1900" dirty="0">
                <a:solidFill>
                  <a:schemeClr val="tx2"/>
                </a:solidFill>
              </a:rPr>
              <a:t>high school dropout earns, on average, about $260,000 less than a high school graduate and about $1 million less than a college graduate. (</a:t>
            </a:r>
            <a:r>
              <a:rPr lang="en-US" sz="1900" dirty="0" err="1">
                <a:solidFill>
                  <a:schemeClr val="tx2"/>
                </a:solidFill>
              </a:rPr>
              <a:t>Pinkus</a:t>
            </a:r>
            <a:r>
              <a:rPr lang="en-US" sz="1900" dirty="0">
                <a:solidFill>
                  <a:schemeClr val="tx2"/>
                </a:solidFill>
              </a:rPr>
              <a:t>, 2006)</a:t>
            </a:r>
          </a:p>
          <a:p>
            <a:endParaRPr lang="en-US" sz="1900" dirty="0">
              <a:solidFill>
                <a:schemeClr val="tx2"/>
              </a:solidFill>
            </a:endParaRPr>
          </a:p>
          <a:p>
            <a:r>
              <a:rPr lang="en-US" sz="1900" dirty="0" smtClean="0">
                <a:solidFill>
                  <a:schemeClr val="tx2"/>
                </a:solidFill>
              </a:rPr>
              <a:t>A </a:t>
            </a:r>
            <a:r>
              <a:rPr lang="en-US" sz="1900" dirty="0">
                <a:solidFill>
                  <a:schemeClr val="tx2"/>
                </a:solidFill>
              </a:rPr>
              <a:t>5% increase in the male high school graduation rate would save approximately $4.9 billion in related crime costs each year. (</a:t>
            </a:r>
            <a:r>
              <a:rPr lang="en-US" sz="1900" dirty="0" err="1">
                <a:solidFill>
                  <a:schemeClr val="tx2"/>
                </a:solidFill>
              </a:rPr>
              <a:t>Pinkus</a:t>
            </a:r>
            <a:r>
              <a:rPr lang="en-US" sz="1900" dirty="0">
                <a:solidFill>
                  <a:schemeClr val="tx2"/>
                </a:solidFill>
              </a:rPr>
              <a:t>, 2006)</a:t>
            </a:r>
          </a:p>
          <a:p>
            <a:endParaRPr lang="en-US" sz="2400" dirty="0"/>
          </a:p>
        </p:txBody>
      </p:sp>
      <p:sp>
        <p:nvSpPr>
          <p:cNvPr id="5" name="Rectangle 4"/>
          <p:cNvSpPr/>
          <p:nvPr/>
        </p:nvSpPr>
        <p:spPr>
          <a:xfrm>
            <a:off x="2590800" y="457200"/>
            <a:ext cx="3886200" cy="707886"/>
          </a:xfrm>
          <a:prstGeom prst="rect">
            <a:avLst/>
          </a:prstGeom>
        </p:spPr>
        <p:txBody>
          <a:bodyPr wrap="square">
            <a:spAutoFit/>
          </a:bodyPr>
          <a:lstStyle/>
          <a:p>
            <a:pPr algn="ctr"/>
            <a:r>
              <a:rPr lang="en-US" sz="4000" b="1" dirty="0" smtClean="0">
                <a:solidFill>
                  <a:schemeClr val="tx2"/>
                </a:solidFill>
                <a:latin typeface="+mj-lt"/>
                <a:ea typeface="+mj-ea"/>
                <a:cs typeface="+mj-cs"/>
              </a:rPr>
              <a:t>National Need</a:t>
            </a:r>
            <a:endParaRPr lang="es-DO" sz="4000" b="1" dirty="0" smtClean="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371600"/>
            <a:ext cx="8229600" cy="5181600"/>
          </a:xfrm>
        </p:spPr>
        <p:txBody>
          <a:bodyPr>
            <a:normAutofit lnSpcReduction="10000"/>
          </a:bodyPr>
          <a:lstStyle/>
          <a:p>
            <a:r>
              <a:rPr lang="en-US" sz="2400" dirty="0">
                <a:solidFill>
                  <a:schemeClr val="tx2"/>
                </a:solidFill>
              </a:rPr>
              <a:t>64 % Latino, 23% African American,7 % Multiracial, 5 % Asian, 1 % White </a:t>
            </a:r>
          </a:p>
          <a:p>
            <a:r>
              <a:rPr lang="en-US" sz="2400" dirty="0">
                <a:solidFill>
                  <a:schemeClr val="tx2"/>
                </a:solidFill>
              </a:rPr>
              <a:t>53 % Males, 47 % Females</a:t>
            </a:r>
          </a:p>
          <a:p>
            <a:r>
              <a:rPr lang="en-US" sz="2400" dirty="0" smtClean="0">
                <a:solidFill>
                  <a:schemeClr val="tx2"/>
                </a:solidFill>
              </a:rPr>
              <a:t>50 </a:t>
            </a:r>
            <a:r>
              <a:rPr lang="en-US" sz="2400" dirty="0">
                <a:solidFill>
                  <a:schemeClr val="tx2"/>
                </a:solidFill>
              </a:rPr>
              <a:t>% </a:t>
            </a:r>
            <a:r>
              <a:rPr lang="en-US" sz="2400" dirty="0" smtClean="0">
                <a:solidFill>
                  <a:schemeClr val="tx2"/>
                </a:solidFill>
              </a:rPr>
              <a:t>come </a:t>
            </a:r>
            <a:r>
              <a:rPr lang="en-US" sz="2400" dirty="0">
                <a:solidFill>
                  <a:schemeClr val="tx2"/>
                </a:solidFill>
              </a:rPr>
              <a:t>from single parents </a:t>
            </a:r>
            <a:r>
              <a:rPr lang="en-US" sz="2400" dirty="0" smtClean="0">
                <a:solidFill>
                  <a:schemeClr val="tx2"/>
                </a:solidFill>
              </a:rPr>
              <a:t>households</a:t>
            </a:r>
            <a:r>
              <a:rPr lang="en-US" sz="2400" dirty="0">
                <a:solidFill>
                  <a:schemeClr val="tx2"/>
                </a:solidFill>
              </a:rPr>
              <a:t>.</a:t>
            </a:r>
          </a:p>
          <a:p>
            <a:r>
              <a:rPr lang="en-US" sz="2400" dirty="0" smtClean="0">
                <a:solidFill>
                  <a:schemeClr val="tx2"/>
                </a:solidFill>
              </a:rPr>
              <a:t>42 % have </a:t>
            </a:r>
            <a:r>
              <a:rPr lang="en-US" sz="2400" dirty="0">
                <a:solidFill>
                  <a:schemeClr val="tx2"/>
                </a:solidFill>
              </a:rPr>
              <a:t>experience a negative change in their lives between 2009-2010.</a:t>
            </a:r>
          </a:p>
          <a:p>
            <a:r>
              <a:rPr lang="en-US" sz="2400" dirty="0" smtClean="0">
                <a:solidFill>
                  <a:schemeClr val="tx2"/>
                </a:solidFill>
              </a:rPr>
              <a:t>43 </a:t>
            </a:r>
            <a:r>
              <a:rPr lang="en-US" sz="2400" dirty="0">
                <a:solidFill>
                  <a:schemeClr val="tx2"/>
                </a:solidFill>
              </a:rPr>
              <a:t>% </a:t>
            </a:r>
            <a:r>
              <a:rPr lang="en-US" sz="2400" dirty="0" smtClean="0">
                <a:solidFill>
                  <a:schemeClr val="tx2"/>
                </a:solidFill>
              </a:rPr>
              <a:t>are </a:t>
            </a:r>
            <a:r>
              <a:rPr lang="en-US" sz="2400" dirty="0">
                <a:solidFill>
                  <a:schemeClr val="tx2"/>
                </a:solidFill>
              </a:rPr>
              <a:t>struggling with emotional stress, caused by factors </a:t>
            </a:r>
            <a:r>
              <a:rPr lang="en-US" sz="2400" dirty="0" smtClean="0">
                <a:solidFill>
                  <a:schemeClr val="tx2"/>
                </a:solidFill>
              </a:rPr>
              <a:t>such as depression</a:t>
            </a:r>
            <a:r>
              <a:rPr lang="en-US" sz="2400" dirty="0">
                <a:solidFill>
                  <a:schemeClr val="tx2"/>
                </a:solidFill>
              </a:rPr>
              <a:t>, loss of </a:t>
            </a:r>
            <a:r>
              <a:rPr lang="en-US" sz="2400" dirty="0" smtClean="0">
                <a:solidFill>
                  <a:schemeClr val="tx2"/>
                </a:solidFill>
              </a:rPr>
              <a:t>parents, </a:t>
            </a:r>
            <a:r>
              <a:rPr lang="en-US" sz="2400" dirty="0">
                <a:solidFill>
                  <a:schemeClr val="tx2"/>
                </a:solidFill>
              </a:rPr>
              <a:t>incarceration of </a:t>
            </a:r>
            <a:r>
              <a:rPr lang="en-US" sz="2400" dirty="0" smtClean="0">
                <a:solidFill>
                  <a:schemeClr val="tx2"/>
                </a:solidFill>
              </a:rPr>
              <a:t>parents, domestic </a:t>
            </a:r>
            <a:r>
              <a:rPr lang="en-US" sz="2400" dirty="0">
                <a:solidFill>
                  <a:schemeClr val="tx2"/>
                </a:solidFill>
              </a:rPr>
              <a:t>violence </a:t>
            </a:r>
            <a:r>
              <a:rPr lang="en-US" sz="2400" dirty="0" smtClean="0">
                <a:solidFill>
                  <a:schemeClr val="tx2"/>
                </a:solidFill>
              </a:rPr>
              <a:t>and/or </a:t>
            </a:r>
            <a:r>
              <a:rPr lang="en-US" sz="2400" dirty="0">
                <a:solidFill>
                  <a:schemeClr val="tx2"/>
                </a:solidFill>
              </a:rPr>
              <a:t>exposure to drug abuse.</a:t>
            </a:r>
          </a:p>
          <a:p>
            <a:r>
              <a:rPr lang="en-US" sz="2400" dirty="0" smtClean="0">
                <a:solidFill>
                  <a:schemeClr val="tx2"/>
                </a:solidFill>
              </a:rPr>
              <a:t>30 </a:t>
            </a:r>
            <a:r>
              <a:rPr lang="en-US" sz="2400" dirty="0">
                <a:solidFill>
                  <a:schemeClr val="tx2"/>
                </a:solidFill>
              </a:rPr>
              <a:t>% </a:t>
            </a:r>
            <a:r>
              <a:rPr lang="en-US" sz="2400" dirty="0" smtClean="0">
                <a:solidFill>
                  <a:schemeClr val="tx2"/>
                </a:solidFill>
              </a:rPr>
              <a:t>come </a:t>
            </a:r>
            <a:r>
              <a:rPr lang="en-US" sz="2400" dirty="0">
                <a:solidFill>
                  <a:schemeClr val="tx2"/>
                </a:solidFill>
              </a:rPr>
              <a:t>from household </a:t>
            </a:r>
            <a:r>
              <a:rPr lang="en-US" sz="2400" dirty="0" smtClean="0">
                <a:solidFill>
                  <a:schemeClr val="tx2"/>
                </a:solidFill>
              </a:rPr>
              <a:t>with </a:t>
            </a:r>
            <a:r>
              <a:rPr lang="en-US" sz="2400" dirty="0">
                <a:solidFill>
                  <a:schemeClr val="tx2"/>
                </a:solidFill>
              </a:rPr>
              <a:t>limited English proficiency .</a:t>
            </a:r>
          </a:p>
          <a:p>
            <a:r>
              <a:rPr lang="en-US" sz="2400" dirty="0" smtClean="0">
                <a:solidFill>
                  <a:schemeClr val="tx2"/>
                </a:solidFill>
              </a:rPr>
              <a:t>20 </a:t>
            </a:r>
            <a:r>
              <a:rPr lang="en-US" sz="2400" dirty="0">
                <a:solidFill>
                  <a:schemeClr val="tx2"/>
                </a:solidFill>
              </a:rPr>
              <a:t>% come from homes where either a parent or sibling has not finished high school.</a:t>
            </a:r>
          </a:p>
          <a:p>
            <a:r>
              <a:rPr lang="en-US" sz="2400" dirty="0" smtClean="0">
                <a:solidFill>
                  <a:schemeClr val="tx2"/>
                </a:solidFill>
              </a:rPr>
              <a:t>18 </a:t>
            </a:r>
            <a:r>
              <a:rPr lang="en-US" sz="2400" dirty="0">
                <a:solidFill>
                  <a:schemeClr val="tx2"/>
                </a:solidFill>
              </a:rPr>
              <a:t>% </a:t>
            </a:r>
            <a:r>
              <a:rPr lang="en-US" sz="2400" dirty="0" smtClean="0">
                <a:solidFill>
                  <a:schemeClr val="tx2"/>
                </a:solidFill>
              </a:rPr>
              <a:t>receiving </a:t>
            </a:r>
            <a:r>
              <a:rPr lang="en-US" sz="2400" dirty="0">
                <a:solidFill>
                  <a:schemeClr val="tx2"/>
                </a:solidFill>
              </a:rPr>
              <a:t>special education services. </a:t>
            </a:r>
            <a:endParaRPr lang="en-US" sz="2400" dirty="0" smtClean="0">
              <a:solidFill>
                <a:schemeClr val="tx2"/>
              </a:solidFill>
            </a:endParaRPr>
          </a:p>
          <a:p>
            <a:endParaRPr lang="en-US" sz="1800" dirty="0">
              <a:solidFill>
                <a:schemeClr val="tx2"/>
              </a:solidFill>
            </a:endParaRPr>
          </a:p>
          <a:p>
            <a:endParaRPr lang="en-US" sz="1600" dirty="0" smtClean="0"/>
          </a:p>
          <a:p>
            <a:endParaRPr lang="en-US" sz="1600" dirty="0" smtClean="0"/>
          </a:p>
          <a:p>
            <a:endParaRPr lang="en-US" dirty="0" smtClean="0"/>
          </a:p>
          <a:p>
            <a:endParaRPr lang="en-US" dirty="0" smtClean="0"/>
          </a:p>
          <a:p>
            <a:endParaRPr lang="en-US" dirty="0" smtClean="0"/>
          </a:p>
          <a:p>
            <a:endParaRPr lang="en-US" dirty="0" smtClean="0"/>
          </a:p>
          <a:p>
            <a:pPr>
              <a:buNone/>
            </a:pPr>
            <a:endParaRPr lang="en-US" dirty="0" smtClean="0"/>
          </a:p>
          <a:p>
            <a:endParaRPr lang="en-US" dirty="0" smtClean="0"/>
          </a:p>
          <a:p>
            <a:endParaRPr lang="en-US" dirty="0"/>
          </a:p>
        </p:txBody>
      </p:sp>
      <p:sp>
        <p:nvSpPr>
          <p:cNvPr id="5" name="Rectangle 4"/>
          <p:cNvSpPr/>
          <p:nvPr/>
        </p:nvSpPr>
        <p:spPr>
          <a:xfrm>
            <a:off x="2438400" y="457200"/>
            <a:ext cx="4114800" cy="707886"/>
          </a:xfrm>
          <a:prstGeom prst="rect">
            <a:avLst/>
          </a:prstGeom>
        </p:spPr>
        <p:txBody>
          <a:bodyPr wrap="square">
            <a:spAutoFit/>
          </a:bodyPr>
          <a:lstStyle/>
          <a:p>
            <a:pPr algn="ctr"/>
            <a:r>
              <a:rPr lang="en-US" sz="4000" b="1" dirty="0" smtClean="0">
                <a:solidFill>
                  <a:schemeClr val="tx2"/>
                </a:solidFill>
                <a:latin typeface="+mj-lt"/>
                <a:ea typeface="+mj-ea"/>
                <a:cs typeface="+mj-cs"/>
              </a:rPr>
              <a:t>Liberty Students</a:t>
            </a:r>
            <a:endParaRPr lang="es-DO" sz="4000" b="1" dirty="0" smtClean="0">
              <a:solidFill>
                <a:schemeClr val="tx2"/>
              </a:solidFill>
              <a:latin typeface="+mj-lt"/>
              <a:ea typeface="+mj-ea"/>
              <a:cs typeface="+mj-cs"/>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381000"/>
            <a:ext cx="8229600" cy="960438"/>
          </a:xfrm>
        </p:spPr>
        <p:txBody>
          <a:bodyPr>
            <a:noAutofit/>
          </a:bodyPr>
          <a:lstStyle/>
          <a:p>
            <a:r>
              <a:rPr lang="en-US" sz="4000" b="1" dirty="0" smtClean="0">
                <a:solidFill>
                  <a:schemeClr val="tx2"/>
                </a:solidFill>
              </a:rPr>
              <a:t/>
            </a:r>
            <a:br>
              <a:rPr lang="en-US" sz="4000" b="1" dirty="0" smtClean="0">
                <a:solidFill>
                  <a:schemeClr val="tx2"/>
                </a:solidFill>
              </a:rPr>
            </a:br>
            <a:r>
              <a:rPr lang="en-US" sz="4000" b="1" dirty="0" smtClean="0">
                <a:solidFill>
                  <a:schemeClr val="tx2"/>
                </a:solidFill>
              </a:rPr>
              <a:t>Program Design</a:t>
            </a:r>
            <a:r>
              <a:rPr lang="en-US" sz="4000" b="1" dirty="0">
                <a:solidFill>
                  <a:schemeClr val="tx2"/>
                </a:solidFill>
              </a:rPr>
              <a:t/>
            </a:r>
            <a:br>
              <a:rPr lang="en-US" sz="4000" b="1" dirty="0">
                <a:solidFill>
                  <a:schemeClr val="tx2"/>
                </a:solidFill>
              </a:rPr>
            </a:br>
            <a:endParaRPr lang="en-US" sz="4000" b="1" dirty="0">
              <a:solidFill>
                <a:schemeClr val="tx2"/>
              </a:solidFill>
            </a:endParaRPr>
          </a:p>
        </p:txBody>
      </p:sp>
      <p:sp>
        <p:nvSpPr>
          <p:cNvPr id="2" name="Content Placeholder 1"/>
          <p:cNvSpPr>
            <a:spLocks noGrp="1"/>
          </p:cNvSpPr>
          <p:nvPr>
            <p:ph idx="1"/>
          </p:nvPr>
        </p:nvSpPr>
        <p:spPr>
          <a:xfrm>
            <a:off x="457200" y="1143000"/>
            <a:ext cx="8229600" cy="5486400"/>
          </a:xfrm>
        </p:spPr>
        <p:txBody>
          <a:bodyPr>
            <a:normAutofit fontScale="92500" lnSpcReduction="20000"/>
          </a:bodyPr>
          <a:lstStyle/>
          <a:p>
            <a:r>
              <a:rPr lang="en-US" sz="2200" dirty="0">
                <a:solidFill>
                  <a:schemeClr val="tx2"/>
                </a:solidFill>
              </a:rPr>
              <a:t>Academic Advisement Model</a:t>
            </a:r>
          </a:p>
          <a:p>
            <a:pPr lvl="1"/>
            <a:r>
              <a:rPr lang="en-US" sz="2200" dirty="0">
                <a:solidFill>
                  <a:schemeClr val="tx2"/>
                </a:solidFill>
              </a:rPr>
              <a:t>One on one meetings with </a:t>
            </a:r>
            <a:r>
              <a:rPr lang="en-US" sz="2200" dirty="0" smtClean="0">
                <a:solidFill>
                  <a:schemeClr val="tx2"/>
                </a:solidFill>
              </a:rPr>
              <a:t>students, parents and school </a:t>
            </a:r>
            <a:r>
              <a:rPr lang="en-US" sz="2200" dirty="0">
                <a:solidFill>
                  <a:schemeClr val="tx2"/>
                </a:solidFill>
              </a:rPr>
              <a:t>personnel </a:t>
            </a:r>
          </a:p>
          <a:p>
            <a:pPr lvl="1"/>
            <a:r>
              <a:rPr lang="en-US" sz="2200" dirty="0">
                <a:solidFill>
                  <a:schemeClr val="tx2"/>
                </a:solidFill>
              </a:rPr>
              <a:t>Tracking academic </a:t>
            </a:r>
            <a:r>
              <a:rPr lang="en-US" sz="2200" dirty="0" smtClean="0">
                <a:solidFill>
                  <a:schemeClr val="tx2"/>
                </a:solidFill>
              </a:rPr>
              <a:t>performance</a:t>
            </a:r>
          </a:p>
          <a:p>
            <a:pPr lvl="1"/>
            <a:r>
              <a:rPr lang="en-US" sz="2200" dirty="0" smtClean="0">
                <a:solidFill>
                  <a:schemeClr val="tx2"/>
                </a:solidFill>
              </a:rPr>
              <a:t>Middle School and High School Cohorts </a:t>
            </a:r>
            <a:endParaRPr lang="en-US" sz="2200" dirty="0">
              <a:solidFill>
                <a:schemeClr val="tx2"/>
              </a:solidFill>
            </a:endParaRPr>
          </a:p>
          <a:p>
            <a:r>
              <a:rPr lang="en-US" sz="2200" dirty="0">
                <a:solidFill>
                  <a:schemeClr val="tx2"/>
                </a:solidFill>
              </a:rPr>
              <a:t>Psycho-Social Model</a:t>
            </a:r>
          </a:p>
          <a:p>
            <a:pPr lvl="1"/>
            <a:r>
              <a:rPr lang="en-US" sz="2200" dirty="0" smtClean="0">
                <a:solidFill>
                  <a:schemeClr val="tx2"/>
                </a:solidFill>
              </a:rPr>
              <a:t>Intake meetings</a:t>
            </a:r>
          </a:p>
          <a:p>
            <a:pPr lvl="1"/>
            <a:r>
              <a:rPr lang="en-US" sz="2200" dirty="0" smtClean="0">
                <a:solidFill>
                  <a:schemeClr val="tx2"/>
                </a:solidFill>
              </a:rPr>
              <a:t>Individual and </a:t>
            </a:r>
            <a:r>
              <a:rPr lang="en-US" sz="2200" dirty="0">
                <a:solidFill>
                  <a:schemeClr val="tx2"/>
                </a:solidFill>
              </a:rPr>
              <a:t>group counseling</a:t>
            </a:r>
          </a:p>
          <a:p>
            <a:pPr lvl="1"/>
            <a:r>
              <a:rPr lang="en-US" sz="2200" dirty="0">
                <a:solidFill>
                  <a:schemeClr val="tx2"/>
                </a:solidFill>
              </a:rPr>
              <a:t>Family sessions</a:t>
            </a:r>
          </a:p>
          <a:p>
            <a:pPr lvl="1"/>
            <a:r>
              <a:rPr lang="en-US" sz="2200" dirty="0" smtClean="0">
                <a:solidFill>
                  <a:schemeClr val="tx2"/>
                </a:solidFill>
              </a:rPr>
              <a:t>Crisis intervention</a:t>
            </a:r>
          </a:p>
          <a:p>
            <a:pPr lvl="1"/>
            <a:r>
              <a:rPr lang="en-US" sz="2200" dirty="0" smtClean="0">
                <a:solidFill>
                  <a:schemeClr val="tx2"/>
                </a:solidFill>
              </a:rPr>
              <a:t>Case Management  </a:t>
            </a:r>
            <a:endParaRPr lang="en-US" sz="2200" dirty="0">
              <a:solidFill>
                <a:schemeClr val="tx2"/>
              </a:solidFill>
            </a:endParaRPr>
          </a:p>
          <a:p>
            <a:r>
              <a:rPr lang="en-US" sz="2200" dirty="0">
                <a:solidFill>
                  <a:schemeClr val="tx2"/>
                </a:solidFill>
              </a:rPr>
              <a:t>Leadership Retreats</a:t>
            </a:r>
          </a:p>
          <a:p>
            <a:pPr lvl="1"/>
            <a:r>
              <a:rPr lang="en-US" sz="2200" dirty="0">
                <a:solidFill>
                  <a:schemeClr val="tx2"/>
                </a:solidFill>
              </a:rPr>
              <a:t>Community service activities </a:t>
            </a:r>
            <a:r>
              <a:rPr lang="en-US" sz="2200" dirty="0" smtClean="0">
                <a:solidFill>
                  <a:schemeClr val="tx2"/>
                </a:solidFill>
              </a:rPr>
              <a:t> and exposure </a:t>
            </a:r>
            <a:r>
              <a:rPr lang="en-US" sz="2200" dirty="0">
                <a:solidFill>
                  <a:schemeClr val="tx2"/>
                </a:solidFill>
              </a:rPr>
              <a:t>to different facets of leadership </a:t>
            </a:r>
          </a:p>
          <a:p>
            <a:r>
              <a:rPr lang="en-US" sz="2200" dirty="0">
                <a:solidFill>
                  <a:schemeClr val="tx2"/>
                </a:solidFill>
              </a:rPr>
              <a:t>Adventure Based Counseling </a:t>
            </a:r>
          </a:p>
          <a:p>
            <a:pPr lvl="1"/>
            <a:r>
              <a:rPr lang="en-US" sz="2200" dirty="0">
                <a:solidFill>
                  <a:schemeClr val="tx2"/>
                </a:solidFill>
              </a:rPr>
              <a:t>Gender based counseling groups </a:t>
            </a:r>
          </a:p>
          <a:p>
            <a:pPr lvl="1"/>
            <a:r>
              <a:rPr lang="en-US" sz="2200" dirty="0">
                <a:solidFill>
                  <a:schemeClr val="tx2"/>
                </a:solidFill>
              </a:rPr>
              <a:t>All male summer wilderness retention program </a:t>
            </a:r>
          </a:p>
          <a:p>
            <a:pPr lvl="1"/>
            <a:r>
              <a:rPr lang="en-US" sz="2200" dirty="0">
                <a:solidFill>
                  <a:schemeClr val="tx2"/>
                </a:solidFill>
              </a:rPr>
              <a:t>Middle School summer leadership/retention program </a:t>
            </a:r>
            <a:endParaRPr lang="en-US" sz="2200" dirty="0" smtClean="0">
              <a:solidFill>
                <a:schemeClr val="tx2"/>
              </a:solidFill>
            </a:endParaRPr>
          </a:p>
          <a:p>
            <a:r>
              <a:rPr lang="en-US" sz="2200" dirty="0">
                <a:solidFill>
                  <a:schemeClr val="tx2"/>
                </a:solidFill>
              </a:rPr>
              <a:t>Data and Evaluation</a:t>
            </a:r>
          </a:p>
          <a:p>
            <a:pPr>
              <a:buNone/>
            </a:pPr>
            <a:endParaRPr lang="en-US"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eaLnBrk="1" hangingPunct="1">
              <a:defRPr/>
            </a:pPr>
            <a:r>
              <a:rPr lang="en-US" sz="4000" b="1" dirty="0">
                <a:solidFill>
                  <a:schemeClr val="tx2"/>
                </a:solidFill>
              </a:rPr>
              <a:t>Timeline</a:t>
            </a:r>
            <a:r>
              <a:rPr lang="en-US" sz="4000" b="1" dirty="0" smtClean="0">
                <a:solidFill>
                  <a:schemeClr val="accent1">
                    <a:lumMod val="75000"/>
                  </a:schemeClr>
                </a:solidFill>
              </a:rPr>
              <a:t> of Activities</a:t>
            </a:r>
          </a:p>
        </p:txBody>
      </p:sp>
      <p:pic>
        <p:nvPicPr>
          <p:cNvPr id="5123" name="Picture 4"/>
          <p:cNvPicPr>
            <a:picLocks noGrp="1" noChangeAspect="1" noChangeArrowheads="1"/>
          </p:cNvPicPr>
          <p:nvPr>
            <p:ph idx="1"/>
          </p:nvPr>
        </p:nvPicPr>
        <p:blipFill>
          <a:blip r:embed="rId3" cstate="print"/>
          <a:srcRect t="23215" r="5804" b="4034"/>
          <a:stretch>
            <a:fillRect/>
          </a:stretch>
        </p:blipFill>
        <p:spPr>
          <a:xfrm>
            <a:off x="0" y="1066800"/>
            <a:ext cx="9144000" cy="5791200"/>
          </a:xfr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686800" cy="5791200"/>
          </a:xfrm>
        </p:spPr>
        <p:txBody>
          <a:bodyPr>
            <a:normAutofit fontScale="92500" lnSpcReduction="10000"/>
          </a:bodyPr>
          <a:lstStyle/>
          <a:p>
            <a:r>
              <a:rPr lang="en-US" sz="2200" b="1" dirty="0" smtClean="0">
                <a:solidFill>
                  <a:schemeClr val="tx2"/>
                </a:solidFill>
              </a:rPr>
              <a:t>Reasons </a:t>
            </a:r>
            <a:r>
              <a:rPr lang="en-US" sz="2200" b="1" dirty="0">
                <a:solidFill>
                  <a:schemeClr val="tx2"/>
                </a:solidFill>
              </a:rPr>
              <a:t>for referral </a:t>
            </a:r>
          </a:p>
          <a:p>
            <a:pPr lvl="1"/>
            <a:r>
              <a:rPr lang="en-US" sz="2200" dirty="0">
                <a:solidFill>
                  <a:schemeClr val="tx2"/>
                </a:solidFill>
              </a:rPr>
              <a:t>Behavior issues at home and at </a:t>
            </a:r>
            <a:r>
              <a:rPr lang="en-US" sz="2200" dirty="0" smtClean="0">
                <a:solidFill>
                  <a:schemeClr val="tx2"/>
                </a:solidFill>
              </a:rPr>
              <a:t>school, several </a:t>
            </a:r>
            <a:r>
              <a:rPr lang="en-US" sz="2200" dirty="0">
                <a:solidFill>
                  <a:schemeClr val="tx2"/>
                </a:solidFill>
              </a:rPr>
              <a:t>suspension (2 per year)</a:t>
            </a:r>
          </a:p>
          <a:p>
            <a:pPr lvl="1"/>
            <a:r>
              <a:rPr lang="en-US" sz="2200" dirty="0" smtClean="0">
                <a:solidFill>
                  <a:schemeClr val="tx2"/>
                </a:solidFill>
              </a:rPr>
              <a:t>Academic struggles and learning </a:t>
            </a:r>
            <a:r>
              <a:rPr lang="en-US" sz="2200" dirty="0">
                <a:solidFill>
                  <a:schemeClr val="tx2"/>
                </a:solidFill>
              </a:rPr>
              <a:t>disability</a:t>
            </a:r>
          </a:p>
          <a:p>
            <a:pPr lvl="1"/>
            <a:r>
              <a:rPr lang="en-US" sz="2200" dirty="0" smtClean="0">
                <a:solidFill>
                  <a:schemeClr val="tx2"/>
                </a:solidFill>
              </a:rPr>
              <a:t>Low SES</a:t>
            </a:r>
            <a:endParaRPr lang="en-US" sz="2200" dirty="0">
              <a:solidFill>
                <a:schemeClr val="tx2"/>
              </a:solidFill>
            </a:endParaRPr>
          </a:p>
          <a:p>
            <a:pPr lvl="1"/>
            <a:r>
              <a:rPr lang="en-US" sz="2200" dirty="0" smtClean="0">
                <a:solidFill>
                  <a:schemeClr val="tx2"/>
                </a:solidFill>
              </a:rPr>
              <a:t>Family history of not completing school</a:t>
            </a:r>
            <a:endParaRPr lang="en-US" sz="2200" dirty="0">
              <a:solidFill>
                <a:schemeClr val="tx2"/>
              </a:solidFill>
            </a:endParaRPr>
          </a:p>
          <a:p>
            <a:r>
              <a:rPr lang="en-US" sz="2200" b="1" dirty="0">
                <a:solidFill>
                  <a:schemeClr val="tx2"/>
                </a:solidFill>
              </a:rPr>
              <a:t>LLP Interventions </a:t>
            </a:r>
          </a:p>
          <a:p>
            <a:pPr lvl="1"/>
            <a:r>
              <a:rPr lang="en-US" sz="2200" dirty="0">
                <a:solidFill>
                  <a:schemeClr val="tx2"/>
                </a:solidFill>
              </a:rPr>
              <a:t>Academic support</a:t>
            </a:r>
          </a:p>
          <a:p>
            <a:pPr lvl="1"/>
            <a:r>
              <a:rPr lang="en-US" sz="2200" dirty="0">
                <a:solidFill>
                  <a:schemeClr val="tx2"/>
                </a:solidFill>
              </a:rPr>
              <a:t>Individual counseling </a:t>
            </a:r>
          </a:p>
          <a:p>
            <a:pPr lvl="1"/>
            <a:r>
              <a:rPr lang="en-US" sz="2200" dirty="0">
                <a:solidFill>
                  <a:schemeClr val="tx2"/>
                </a:solidFill>
              </a:rPr>
              <a:t>One on one meetings</a:t>
            </a:r>
          </a:p>
          <a:p>
            <a:pPr lvl="1"/>
            <a:r>
              <a:rPr lang="en-US" sz="2200" dirty="0">
                <a:solidFill>
                  <a:schemeClr val="tx2"/>
                </a:solidFill>
              </a:rPr>
              <a:t>Filmmaking project </a:t>
            </a:r>
          </a:p>
          <a:p>
            <a:pPr lvl="1"/>
            <a:r>
              <a:rPr lang="en-US" sz="2200" dirty="0">
                <a:solidFill>
                  <a:schemeClr val="tx2"/>
                </a:solidFill>
              </a:rPr>
              <a:t>Parent </a:t>
            </a:r>
            <a:r>
              <a:rPr lang="en-US" sz="2200" dirty="0" smtClean="0">
                <a:solidFill>
                  <a:schemeClr val="tx2"/>
                </a:solidFill>
              </a:rPr>
              <a:t>and School </a:t>
            </a:r>
            <a:r>
              <a:rPr lang="en-US" sz="2200" dirty="0">
                <a:solidFill>
                  <a:schemeClr val="tx2"/>
                </a:solidFill>
              </a:rPr>
              <a:t>visits </a:t>
            </a:r>
            <a:endParaRPr lang="en-US" sz="2200" dirty="0" smtClean="0">
              <a:solidFill>
                <a:schemeClr val="tx2"/>
              </a:solidFill>
            </a:endParaRPr>
          </a:p>
          <a:p>
            <a:r>
              <a:rPr lang="en-US" sz="2200" b="1" dirty="0">
                <a:solidFill>
                  <a:schemeClr val="tx2"/>
                </a:solidFill>
              </a:rPr>
              <a:t>LLP Results </a:t>
            </a:r>
          </a:p>
          <a:p>
            <a:pPr lvl="1"/>
            <a:r>
              <a:rPr lang="en-US" sz="2200" dirty="0" smtClean="0">
                <a:solidFill>
                  <a:schemeClr val="tx2"/>
                </a:solidFill>
              </a:rPr>
              <a:t>Significant </a:t>
            </a:r>
            <a:r>
              <a:rPr lang="en-US" sz="2200" dirty="0">
                <a:solidFill>
                  <a:schemeClr val="tx2"/>
                </a:solidFill>
              </a:rPr>
              <a:t>improvement in grades </a:t>
            </a:r>
          </a:p>
          <a:p>
            <a:pPr lvl="1"/>
            <a:r>
              <a:rPr lang="en-US" sz="2200" dirty="0" smtClean="0">
                <a:solidFill>
                  <a:schemeClr val="tx2"/>
                </a:solidFill>
              </a:rPr>
              <a:t>No suspensions the past 2  </a:t>
            </a:r>
            <a:r>
              <a:rPr lang="en-US" sz="2200" dirty="0">
                <a:solidFill>
                  <a:schemeClr val="tx2"/>
                </a:solidFill>
              </a:rPr>
              <a:t>year </a:t>
            </a:r>
          </a:p>
          <a:p>
            <a:pPr lvl="1"/>
            <a:r>
              <a:rPr lang="en-US" sz="2200" dirty="0" smtClean="0">
                <a:solidFill>
                  <a:schemeClr val="tx2"/>
                </a:solidFill>
              </a:rPr>
              <a:t>Less aggressive with staff and peers </a:t>
            </a:r>
          </a:p>
          <a:p>
            <a:pPr lvl="1"/>
            <a:r>
              <a:rPr lang="en-US" sz="2200" dirty="0" smtClean="0">
                <a:solidFill>
                  <a:schemeClr val="tx2"/>
                </a:solidFill>
              </a:rPr>
              <a:t>Leader in program</a:t>
            </a:r>
            <a:endParaRPr lang="en-US" sz="2200" dirty="0">
              <a:solidFill>
                <a:schemeClr val="tx2"/>
              </a:solidFill>
            </a:endParaRPr>
          </a:p>
          <a:p>
            <a:pPr lvl="1">
              <a:buNone/>
            </a:pPr>
            <a:endParaRPr lang="en-US" sz="1900" dirty="0" smtClean="0"/>
          </a:p>
          <a:p>
            <a:pPr lvl="1">
              <a:buNone/>
            </a:pPr>
            <a:endParaRPr lang="en-US" sz="2200" b="1" dirty="0" smtClean="0"/>
          </a:p>
          <a:p>
            <a:pPr lvl="1"/>
            <a:endParaRPr lang="en-US" sz="2200" b="1" dirty="0" smtClean="0"/>
          </a:p>
          <a:p>
            <a:pPr lvl="1"/>
            <a:endParaRPr lang="en-US" sz="2200" dirty="0" smtClean="0"/>
          </a:p>
          <a:p>
            <a:pPr lvl="1"/>
            <a:endParaRPr lang="en-US" sz="2200" dirty="0" smtClean="0"/>
          </a:p>
          <a:p>
            <a:pPr lvl="1"/>
            <a:endParaRPr lang="en-US" dirty="0" smtClean="0"/>
          </a:p>
          <a:p>
            <a:pPr>
              <a:buNone/>
            </a:pPr>
            <a:endParaRPr lang="en-US" dirty="0"/>
          </a:p>
        </p:txBody>
      </p:sp>
      <p:sp>
        <p:nvSpPr>
          <p:cNvPr id="3" name="Title 2"/>
          <p:cNvSpPr>
            <a:spLocks noGrp="1"/>
          </p:cNvSpPr>
          <p:nvPr>
            <p:ph type="title"/>
          </p:nvPr>
        </p:nvSpPr>
        <p:spPr>
          <a:xfrm>
            <a:off x="457200" y="533400"/>
            <a:ext cx="8229600" cy="838200"/>
          </a:xfrm>
        </p:spPr>
        <p:txBody>
          <a:bodyPr>
            <a:normAutofit/>
          </a:bodyPr>
          <a:lstStyle/>
          <a:p>
            <a:pPr algn="ctr"/>
            <a:r>
              <a:rPr lang="en-US" sz="4000" b="1" dirty="0">
                <a:solidFill>
                  <a:schemeClr val="tx2"/>
                </a:solidFill>
              </a:rPr>
              <a:t>Case Study </a:t>
            </a:r>
            <a:r>
              <a:rPr lang="en-US" sz="4000" b="1" dirty="0" smtClean="0">
                <a:solidFill>
                  <a:schemeClr val="tx2"/>
                </a:solidFill>
              </a:rPr>
              <a:t>I</a:t>
            </a:r>
            <a:endParaRPr lang="en-US" sz="4000" b="1" dirty="0">
              <a:solidFill>
                <a:schemeClr val="tx2"/>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95400"/>
            <a:ext cx="8229600" cy="5486400"/>
          </a:xfrm>
        </p:spPr>
        <p:txBody>
          <a:bodyPr numCol="1">
            <a:noAutofit/>
          </a:bodyPr>
          <a:lstStyle/>
          <a:p>
            <a:r>
              <a:rPr lang="en-US" sz="2800" dirty="0">
                <a:solidFill>
                  <a:schemeClr val="tx2"/>
                </a:solidFill>
              </a:rPr>
              <a:t>Reasons for Referral </a:t>
            </a:r>
          </a:p>
          <a:p>
            <a:pPr lvl="1"/>
            <a:r>
              <a:rPr lang="en-US" sz="1800" dirty="0">
                <a:solidFill>
                  <a:schemeClr val="tx2"/>
                </a:solidFill>
              </a:rPr>
              <a:t>Behavior issues at home and at </a:t>
            </a:r>
            <a:r>
              <a:rPr lang="en-US" sz="1800" dirty="0" smtClean="0">
                <a:solidFill>
                  <a:schemeClr val="tx2"/>
                </a:solidFill>
              </a:rPr>
              <a:t>school, several </a:t>
            </a:r>
            <a:r>
              <a:rPr lang="en-US" sz="1800" dirty="0">
                <a:solidFill>
                  <a:schemeClr val="tx2"/>
                </a:solidFill>
              </a:rPr>
              <a:t>suspension </a:t>
            </a:r>
            <a:r>
              <a:rPr lang="en-US" sz="1800" dirty="0" smtClean="0">
                <a:solidFill>
                  <a:schemeClr val="tx2"/>
                </a:solidFill>
              </a:rPr>
              <a:t> (over 6)</a:t>
            </a:r>
            <a:endParaRPr lang="en-US" sz="1800" dirty="0">
              <a:solidFill>
                <a:schemeClr val="tx2"/>
              </a:solidFill>
            </a:endParaRPr>
          </a:p>
          <a:p>
            <a:pPr lvl="1"/>
            <a:r>
              <a:rPr lang="en-US" sz="1800" dirty="0">
                <a:solidFill>
                  <a:schemeClr val="tx2"/>
                </a:solidFill>
              </a:rPr>
              <a:t>Violent behavior </a:t>
            </a:r>
            <a:r>
              <a:rPr lang="en-US" sz="1800" dirty="0" smtClean="0">
                <a:solidFill>
                  <a:schemeClr val="tx2"/>
                </a:solidFill>
              </a:rPr>
              <a:t>with 2 arrests for violence </a:t>
            </a:r>
          </a:p>
          <a:p>
            <a:pPr lvl="1"/>
            <a:r>
              <a:rPr lang="en-US" sz="1800" dirty="0" smtClean="0">
                <a:solidFill>
                  <a:schemeClr val="tx2"/>
                </a:solidFill>
              </a:rPr>
              <a:t>Verbal </a:t>
            </a:r>
            <a:r>
              <a:rPr lang="en-US" sz="1800" dirty="0">
                <a:solidFill>
                  <a:schemeClr val="tx2"/>
                </a:solidFill>
              </a:rPr>
              <a:t>and physical conflict in the home </a:t>
            </a:r>
          </a:p>
          <a:p>
            <a:pPr lvl="1"/>
            <a:r>
              <a:rPr lang="en-US" sz="1800" dirty="0" smtClean="0">
                <a:solidFill>
                  <a:schemeClr val="tx2"/>
                </a:solidFill>
              </a:rPr>
              <a:t>Academic struggles, attended </a:t>
            </a:r>
            <a:r>
              <a:rPr lang="en-US" sz="1800" dirty="0">
                <a:solidFill>
                  <a:schemeClr val="tx2"/>
                </a:solidFill>
              </a:rPr>
              <a:t>3 high </a:t>
            </a:r>
            <a:r>
              <a:rPr lang="en-US" sz="1800" dirty="0" smtClean="0">
                <a:solidFill>
                  <a:schemeClr val="tx2"/>
                </a:solidFill>
              </a:rPr>
              <a:t>schools </a:t>
            </a:r>
            <a:endParaRPr lang="en-US" sz="1800" dirty="0">
              <a:solidFill>
                <a:schemeClr val="tx2"/>
              </a:solidFill>
            </a:endParaRPr>
          </a:p>
          <a:p>
            <a:pPr lvl="1"/>
            <a:r>
              <a:rPr lang="en-US" sz="1800" dirty="0" smtClean="0">
                <a:solidFill>
                  <a:schemeClr val="tx2"/>
                </a:solidFill>
              </a:rPr>
              <a:t>Low SES</a:t>
            </a:r>
            <a:endParaRPr lang="en-US" sz="1800" dirty="0">
              <a:solidFill>
                <a:schemeClr val="tx2"/>
              </a:solidFill>
            </a:endParaRPr>
          </a:p>
          <a:p>
            <a:r>
              <a:rPr lang="en-US" sz="2800" dirty="0" smtClean="0">
                <a:solidFill>
                  <a:schemeClr val="tx2"/>
                </a:solidFill>
              </a:rPr>
              <a:t>LLP Interventions</a:t>
            </a:r>
            <a:endParaRPr lang="en-US" sz="2800" dirty="0">
              <a:solidFill>
                <a:schemeClr val="tx2"/>
              </a:solidFill>
            </a:endParaRPr>
          </a:p>
          <a:p>
            <a:pPr lvl="1"/>
            <a:r>
              <a:rPr lang="en-US" sz="1800" dirty="0" smtClean="0">
                <a:solidFill>
                  <a:schemeClr val="tx2"/>
                </a:solidFill>
              </a:rPr>
              <a:t>Crisis interventions Individual and Family counseling  and therapeutic referrals  </a:t>
            </a:r>
          </a:p>
          <a:p>
            <a:pPr lvl="1"/>
            <a:r>
              <a:rPr lang="en-US" sz="1800" dirty="0" smtClean="0">
                <a:solidFill>
                  <a:schemeClr val="tx2"/>
                </a:solidFill>
              </a:rPr>
              <a:t>Academic </a:t>
            </a:r>
            <a:r>
              <a:rPr lang="en-US" sz="1800" dirty="0">
                <a:solidFill>
                  <a:schemeClr val="tx2"/>
                </a:solidFill>
              </a:rPr>
              <a:t>support</a:t>
            </a:r>
          </a:p>
          <a:p>
            <a:pPr lvl="1"/>
            <a:r>
              <a:rPr lang="en-US" sz="1800" dirty="0" smtClean="0">
                <a:solidFill>
                  <a:schemeClr val="tx2"/>
                </a:solidFill>
              </a:rPr>
              <a:t>Parent and school </a:t>
            </a:r>
            <a:r>
              <a:rPr lang="en-US" sz="1800" dirty="0">
                <a:solidFill>
                  <a:schemeClr val="tx2"/>
                </a:solidFill>
              </a:rPr>
              <a:t>visits</a:t>
            </a:r>
          </a:p>
          <a:p>
            <a:pPr lvl="1"/>
            <a:r>
              <a:rPr lang="en-US" sz="1800" dirty="0" smtClean="0">
                <a:solidFill>
                  <a:schemeClr val="tx2"/>
                </a:solidFill>
              </a:rPr>
              <a:t>Summer </a:t>
            </a:r>
            <a:r>
              <a:rPr lang="en-US" sz="1800" dirty="0">
                <a:solidFill>
                  <a:schemeClr val="tx2"/>
                </a:solidFill>
              </a:rPr>
              <a:t>programming </a:t>
            </a:r>
            <a:r>
              <a:rPr lang="en-US" sz="1800" dirty="0" smtClean="0">
                <a:solidFill>
                  <a:schemeClr val="tx2"/>
                </a:solidFill>
              </a:rPr>
              <a:t>and employment </a:t>
            </a:r>
            <a:endParaRPr lang="en-US" sz="1800" dirty="0">
              <a:solidFill>
                <a:schemeClr val="tx2"/>
              </a:solidFill>
            </a:endParaRPr>
          </a:p>
          <a:p>
            <a:r>
              <a:rPr lang="en-US" sz="2800" dirty="0" smtClean="0">
                <a:solidFill>
                  <a:schemeClr val="tx2"/>
                </a:solidFill>
              </a:rPr>
              <a:t>LLP </a:t>
            </a:r>
            <a:r>
              <a:rPr lang="en-US" sz="2800" dirty="0">
                <a:solidFill>
                  <a:schemeClr val="tx2"/>
                </a:solidFill>
              </a:rPr>
              <a:t>Results </a:t>
            </a:r>
          </a:p>
          <a:p>
            <a:pPr lvl="1"/>
            <a:r>
              <a:rPr lang="en-US" sz="1800" dirty="0" smtClean="0">
                <a:solidFill>
                  <a:schemeClr val="tx2"/>
                </a:solidFill>
              </a:rPr>
              <a:t>High </a:t>
            </a:r>
            <a:r>
              <a:rPr lang="en-US" sz="1800" dirty="0">
                <a:solidFill>
                  <a:schemeClr val="tx2"/>
                </a:solidFill>
              </a:rPr>
              <a:t>School graduate</a:t>
            </a:r>
          </a:p>
          <a:p>
            <a:pPr lvl="1"/>
            <a:r>
              <a:rPr lang="en-US" sz="1800" dirty="0">
                <a:solidFill>
                  <a:schemeClr val="tx2"/>
                </a:solidFill>
              </a:rPr>
              <a:t>Attending City College </a:t>
            </a:r>
          </a:p>
          <a:p>
            <a:pPr lvl="1"/>
            <a:r>
              <a:rPr lang="en-US" sz="1800" dirty="0">
                <a:solidFill>
                  <a:schemeClr val="tx2"/>
                </a:solidFill>
              </a:rPr>
              <a:t>Fully Employed </a:t>
            </a:r>
            <a:endParaRPr lang="en-US" sz="1600" dirty="0"/>
          </a:p>
        </p:txBody>
      </p:sp>
      <p:sp>
        <p:nvSpPr>
          <p:cNvPr id="3" name="Title 2"/>
          <p:cNvSpPr>
            <a:spLocks noGrp="1"/>
          </p:cNvSpPr>
          <p:nvPr>
            <p:ph type="title"/>
          </p:nvPr>
        </p:nvSpPr>
        <p:spPr>
          <a:xfrm>
            <a:off x="457200" y="381000"/>
            <a:ext cx="8229600" cy="762000"/>
          </a:xfrm>
        </p:spPr>
        <p:txBody>
          <a:bodyPr>
            <a:normAutofit fontScale="90000"/>
          </a:bodyPr>
          <a:lstStyle/>
          <a:p>
            <a:pPr algn="ctr"/>
            <a:r>
              <a:rPr lang="en-US" sz="2200" dirty="0" smtClean="0"/>
              <a:t/>
            </a:r>
            <a:br>
              <a:rPr lang="en-US" sz="2200" dirty="0" smtClean="0"/>
            </a:br>
            <a:r>
              <a:rPr lang="en-US" sz="2200" dirty="0" smtClean="0"/>
              <a:t/>
            </a:r>
            <a:br>
              <a:rPr lang="en-US" sz="2200" dirty="0" smtClean="0"/>
            </a:br>
            <a:r>
              <a:rPr lang="en-US" b="1" dirty="0">
                <a:solidFill>
                  <a:schemeClr val="tx2"/>
                </a:solidFill>
              </a:rPr>
              <a:t>Case Study II </a:t>
            </a:r>
            <a:r>
              <a:rPr lang="en-US" sz="2200" dirty="0" smtClean="0"/>
              <a:t/>
            </a:r>
            <a:br>
              <a:rPr lang="en-US" sz="2200" dirty="0" smtClean="0"/>
            </a:br>
            <a:endParaRPr lang="en-US" sz="2200" dirty="0">
              <a:solidFill>
                <a:schemeClr val="tx2"/>
              </a:solidFill>
              <a:latin typeface="+mn-lt"/>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1113</TotalTime>
  <Words>970</Words>
  <Application>Microsoft Office PowerPoint</Application>
  <PresentationFormat>On-screen Show (4:3)</PresentationFormat>
  <Paragraphs>128</Paragraphs>
  <Slides>11</Slides>
  <Notes>7</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Slide 1</vt:lpstr>
      <vt:lpstr>Overview</vt:lpstr>
      <vt:lpstr> </vt:lpstr>
      <vt:lpstr>Slide 4</vt:lpstr>
      <vt:lpstr>Slide 5</vt:lpstr>
      <vt:lpstr> Program Design </vt:lpstr>
      <vt:lpstr>Timeline of Activities</vt:lpstr>
      <vt:lpstr>Case Study I</vt:lpstr>
      <vt:lpstr>  Case Study II  </vt:lpstr>
      <vt:lpstr>Results</vt:lpstr>
      <vt:lpstr>In Their own Words</vt:lpstr>
    </vt:vector>
  </TitlesOfParts>
  <Company>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School Discipline, Juvenile Justice and Prevention</dc:title>
  <dc:creator>Computer Services</dc:creator>
  <cp:lastModifiedBy>mossoj</cp:lastModifiedBy>
  <cp:revision>134</cp:revision>
  <dcterms:created xsi:type="dcterms:W3CDTF">2011-05-10T17:19:09Z</dcterms:created>
  <dcterms:modified xsi:type="dcterms:W3CDTF">2011-07-26T15:53:13Z</dcterms:modified>
</cp:coreProperties>
</file>