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53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1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0038" y="381000"/>
            <a:ext cx="2074862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2275" y="381000"/>
            <a:ext cx="6075363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40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5" y="381000"/>
            <a:ext cx="8296275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33413" y="1524000"/>
            <a:ext cx="8091487" cy="4191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14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19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413" y="1524000"/>
            <a:ext cx="396875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563" y="1524000"/>
            <a:ext cx="3970337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641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3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51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2864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977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 userDrawn="1"/>
        </p:nvSpPr>
        <p:spPr bwMode="auto">
          <a:xfrm>
            <a:off x="936625" y="6035675"/>
            <a:ext cx="8147050" cy="822325"/>
          </a:xfrm>
          <a:prstGeom prst="rect">
            <a:avLst/>
          </a:prstGeom>
          <a:solidFill>
            <a:srgbClr val="333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4099" name="Picture 3" descr="Seal for the Coordinating Council on Juvenile Justice and Delinquency Prevention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065838"/>
            <a:ext cx="70326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3413" y="1524000"/>
            <a:ext cx="809148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22275" y="381000"/>
            <a:ext cx="829627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2" name="Text Box 6"/>
          <p:cNvSpPr txBox="1">
            <a:spLocks noChangeArrowheads="1"/>
          </p:cNvSpPr>
          <p:nvPr userDrawn="1"/>
        </p:nvSpPr>
        <p:spPr bwMode="auto">
          <a:xfrm>
            <a:off x="8767763" y="6546850"/>
            <a:ext cx="195262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31CBA36A-7304-4A6A-B286-D548811C4A1D}" type="slidenum">
              <a:rPr lang="en-US" sz="1000">
                <a:solidFill>
                  <a:srgbClr val="FFFFFF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 userDrawn="1"/>
        </p:nvSpPr>
        <p:spPr bwMode="auto">
          <a:xfrm>
            <a:off x="844550" y="6248400"/>
            <a:ext cx="8229600" cy="37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lnSpc>
                <a:spcPct val="50000"/>
              </a:lnSpc>
              <a:spcBef>
                <a:spcPct val="65000"/>
              </a:spcBef>
              <a:spcAft>
                <a:spcPct val="0"/>
              </a:spcAft>
            </a:pPr>
            <a:r>
              <a:rPr lang="en-US" sz="2000" b="1">
                <a:solidFill>
                  <a:srgbClr val="FFFF66"/>
                </a:solidFill>
                <a:latin typeface="Book Antiqua" pitchFamily="18" charset="0"/>
              </a:rPr>
              <a:t>Coordinating Council on Juvenile Justice and Delinquency Prevention</a:t>
            </a:r>
            <a:endParaRPr lang="en-US" sz="1200" b="1">
              <a:solidFill>
                <a:srgbClr val="FFFF66"/>
              </a:solidFill>
              <a:latin typeface="Book Antiqua" pitchFamily="18" charset="0"/>
            </a:endParaRPr>
          </a:p>
          <a:p>
            <a:pPr algn="ctr" eaLnBrk="0" fontAlgn="base" hangingPunct="0">
              <a:lnSpc>
                <a:spcPct val="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b="1">
                <a:solidFill>
                  <a:srgbClr val="FFFF66"/>
                </a:solidFill>
                <a:latin typeface="Book Antiqua" pitchFamily="18" charset="0"/>
              </a:rPr>
              <a:t>www.juvenilecouncil.gov</a:t>
            </a:r>
          </a:p>
        </p:txBody>
      </p:sp>
      <p:sp>
        <p:nvSpPr>
          <p:cNvPr id="4104" name="Text Box 8"/>
          <p:cNvSpPr txBox="1">
            <a:spLocks noChangeArrowheads="1"/>
          </p:cNvSpPr>
          <p:nvPr userDrawn="1"/>
        </p:nvSpPr>
        <p:spPr bwMode="auto">
          <a:xfrm>
            <a:off x="844550" y="6064250"/>
            <a:ext cx="82296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lnSpc>
                <a:spcPct val="60000"/>
              </a:lnSpc>
              <a:spcBef>
                <a:spcPct val="35000"/>
              </a:spcBef>
              <a:spcAft>
                <a:spcPct val="50000"/>
              </a:spcAft>
            </a:pPr>
            <a:r>
              <a:rPr lang="en-US" sz="1000" b="1">
                <a:solidFill>
                  <a:srgbClr val="6699FF"/>
                </a:solidFill>
                <a:latin typeface="Book Antiqua" pitchFamily="18" charset="0"/>
              </a:rPr>
              <a:t>U.S. Departments of Education, Justice, Labor, Housing and Urban Development, and Health and Human Services </a:t>
            </a:r>
          </a:p>
        </p:txBody>
      </p:sp>
      <p:sp>
        <p:nvSpPr>
          <p:cNvPr id="4105" name="Text Box 9"/>
          <p:cNvSpPr txBox="1">
            <a:spLocks noChangeArrowheads="1"/>
          </p:cNvSpPr>
          <p:nvPr userDrawn="1"/>
        </p:nvSpPr>
        <p:spPr bwMode="auto">
          <a:xfrm>
            <a:off x="844550" y="6629400"/>
            <a:ext cx="82296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lnSpc>
                <a:spcPct val="60000"/>
              </a:lnSpc>
              <a:spcBef>
                <a:spcPct val="35000"/>
              </a:spcBef>
              <a:spcAft>
                <a:spcPct val="0"/>
              </a:spcAft>
            </a:pPr>
            <a:r>
              <a:rPr lang="en-US" sz="1000" b="1">
                <a:solidFill>
                  <a:srgbClr val="6699FF"/>
                </a:solidFill>
                <a:latin typeface="Book Antiqua" pitchFamily="18" charset="0"/>
              </a:rPr>
              <a:t>U.S. Immigration and Customs Enforcement ● Office of National Drug Control Policy ● Corporation for National and Community Service</a:t>
            </a:r>
          </a:p>
        </p:txBody>
      </p:sp>
      <p:sp>
        <p:nvSpPr>
          <p:cNvPr id="4106" name="Rectangle 10"/>
          <p:cNvSpPr>
            <a:spLocks noChangeArrowheads="1"/>
          </p:cNvSpPr>
          <p:nvPr userDrawn="1"/>
        </p:nvSpPr>
        <p:spPr bwMode="auto">
          <a:xfrm>
            <a:off x="84138" y="6042025"/>
            <a:ext cx="842962" cy="804863"/>
          </a:xfrm>
          <a:prstGeom prst="rect">
            <a:avLst/>
          </a:prstGeom>
          <a:noFill/>
          <a:ln w="12700" algn="ctr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107" name="Rectangle 11"/>
          <p:cNvSpPr>
            <a:spLocks noChangeArrowheads="1"/>
          </p:cNvSpPr>
          <p:nvPr userDrawn="1"/>
        </p:nvSpPr>
        <p:spPr bwMode="auto">
          <a:xfrm>
            <a:off x="984250" y="5986463"/>
            <a:ext cx="81597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73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9pPr>
    </p:titleStyle>
    <p:bodyStyle>
      <a:lvl1pPr marL="234950" indent="-234950" algn="l" rtl="0" fontAlgn="base">
        <a:spcBef>
          <a:spcPct val="100000"/>
        </a:spcBef>
        <a:spcAft>
          <a:spcPct val="0"/>
        </a:spcAft>
        <a:buClr>
          <a:srgbClr val="0B1F65"/>
        </a:buClr>
        <a:buFont typeface="Webdings" pitchFamily="18" charset="2"/>
        <a:buChar char="4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0663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Char char="–"/>
        <a:defRPr sz="1600">
          <a:solidFill>
            <a:schemeClr val="tx1"/>
          </a:solidFill>
          <a:latin typeface="+mn-lt"/>
        </a:defRPr>
      </a:lvl2pPr>
      <a:lvl3pPr marL="2278063" indent="11113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Font typeface="Webdings" pitchFamily="18" charset="2"/>
        <a:defRPr sz="1600">
          <a:solidFill>
            <a:schemeClr val="tx1"/>
          </a:solidFill>
          <a:latin typeface="+mn-lt"/>
        </a:defRPr>
      </a:lvl3pPr>
      <a:lvl4pPr marL="240347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defRPr sz="1600">
          <a:solidFill>
            <a:schemeClr val="tx1"/>
          </a:solidFill>
          <a:latin typeface="+mn-lt"/>
        </a:defRPr>
      </a:lvl4pPr>
      <a:lvl5pPr marL="2517775" algn="l" rtl="0" fontAlgn="base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n-lt"/>
        </a:defRPr>
      </a:lvl5pPr>
      <a:lvl6pPr marL="2974975" algn="l" rtl="0" fontAlgn="base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n-lt"/>
        </a:defRPr>
      </a:lvl6pPr>
      <a:lvl7pPr marL="3432175" algn="l" rtl="0" fontAlgn="base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n-lt"/>
        </a:defRPr>
      </a:lvl7pPr>
      <a:lvl8pPr marL="3889375" algn="l" rtl="0" fontAlgn="base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n-lt"/>
        </a:defRPr>
      </a:lvl8pPr>
      <a:lvl9pPr marL="4346575" algn="l" rtl="0" fontAlgn="base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venilecouncil.gov/" TargetMode="External"/><Relationship Id="rId2" Type="http://schemas.openxmlformats.org/officeDocument/2006/relationships/hyperlink" Target="http://www.ojjdp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athi.grasso@usdoj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091487" cy="3962400"/>
          </a:xfrm>
        </p:spPr>
        <p:txBody>
          <a:bodyPr/>
          <a:lstStyle/>
          <a:p>
            <a:pPr algn="ctr">
              <a:buFont typeface="Webdings" pitchFamily="18" charset="2"/>
              <a:buNone/>
            </a:pPr>
            <a:r>
              <a:rPr lang="en-US" sz="2800" b="1" i="1" dirty="0" smtClean="0"/>
              <a:t>OJJDP Website:  </a:t>
            </a:r>
            <a:r>
              <a:rPr lang="en-US" sz="2800" b="1" i="1" dirty="0" smtClean="0">
                <a:hlinkClick r:id="rId2"/>
              </a:rPr>
              <a:t>www.ojjdp.gov</a:t>
            </a:r>
            <a:r>
              <a:rPr lang="en-US" sz="2800" b="1" i="1" dirty="0" smtClean="0"/>
              <a:t> </a:t>
            </a:r>
          </a:p>
          <a:p>
            <a:pPr algn="ctr">
              <a:buFont typeface="Webdings" pitchFamily="18" charset="2"/>
              <a:buNone/>
            </a:pPr>
            <a:r>
              <a:rPr lang="en-US" sz="2800" b="1" i="1" dirty="0" smtClean="0"/>
              <a:t>Coordinating Council Website:  </a:t>
            </a:r>
            <a:r>
              <a:rPr lang="en-US" sz="2800" b="1" i="1" dirty="0" smtClean="0">
                <a:hlinkClick r:id="rId3"/>
              </a:rPr>
              <a:t>www.juvenilecouncil.gov</a:t>
            </a:r>
            <a:r>
              <a:rPr lang="en-US" sz="2800" b="1" i="1" dirty="0" smtClean="0"/>
              <a:t/>
            </a:r>
            <a:br>
              <a:rPr lang="en-US" sz="2800" b="1" i="1" dirty="0" smtClean="0"/>
            </a:br>
            <a:endParaRPr lang="en-US" sz="2800" b="1" i="1" dirty="0" smtClean="0"/>
          </a:p>
          <a:p>
            <a:pPr algn="ctr">
              <a:buFont typeface="Webdings" pitchFamily="18" charset="2"/>
              <a:buNone/>
            </a:pPr>
            <a:r>
              <a:rPr lang="en-US" sz="2800" b="1" i="1" dirty="0" smtClean="0"/>
              <a:t>Kathi Grasso, Designated Federal Official</a:t>
            </a:r>
            <a:br>
              <a:rPr lang="en-US" sz="2800" b="1" i="1" dirty="0" smtClean="0"/>
            </a:br>
            <a:r>
              <a:rPr lang="en-US" sz="2800" b="1" i="1" dirty="0" smtClean="0">
                <a:hlinkClick r:id="rId4"/>
              </a:rPr>
              <a:t>kathi.grasso@usdoj.gov</a:t>
            </a: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2800" b="1" i="1" dirty="0" smtClean="0"/>
              <a:t>202/616-7567</a:t>
            </a:r>
          </a:p>
        </p:txBody>
      </p:sp>
    </p:spTree>
    <p:extLst>
      <p:ext uri="{BB962C8B-B14F-4D97-AF65-F5344CB8AC3E}">
        <p14:creationId xmlns:p14="http://schemas.microsoft.com/office/powerpoint/2010/main" val="3100457138"/>
      </p:ext>
    </p:extLst>
  </p:cSld>
  <p:clrMapOvr>
    <a:masterClrMapping/>
  </p:clrMapOvr>
</p:sld>
</file>

<file path=ppt/theme/theme1.xml><?xml version="1.0" encoding="utf-8"?>
<a:theme xmlns:a="http://schemas.openxmlformats.org/drawingml/2006/main" name="1 Blue Spot Color3">
  <a:themeElements>
    <a:clrScheme name="1 Blue Spot Color3 8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1 Blue Spot Color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 Blue Spot Color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Blue Spot Color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 Blue Spot Color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Blue Spot Color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Blue Spot Color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Blue Spot Color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Blue Spot Color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 Blue Spot Color3 8">
        <a:dk1>
          <a:srgbClr val="000000"/>
        </a:dk1>
        <a:lt1>
          <a:srgbClr val="FFFFFF"/>
        </a:lt1>
        <a:dk2>
          <a:srgbClr val="B69404"/>
        </a:dk2>
        <a:lt2>
          <a:srgbClr val="C0C0C0"/>
        </a:lt2>
        <a:accent1>
          <a:srgbClr val="0000FF"/>
        </a:accent1>
        <a:accent2>
          <a:srgbClr val="E2E1C0"/>
        </a:accent2>
        <a:accent3>
          <a:srgbClr val="FFFFFF"/>
        </a:accent3>
        <a:accent4>
          <a:srgbClr val="000000"/>
        </a:accent4>
        <a:accent5>
          <a:srgbClr val="AAAAFF"/>
        </a:accent5>
        <a:accent6>
          <a:srgbClr val="CDCCAE"/>
        </a:accent6>
        <a:hlink>
          <a:srgbClr val="3D97AF"/>
        </a:hlink>
        <a:folHlink>
          <a:srgbClr val="B72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 Blue Spot Color3</vt:lpstr>
      <vt:lpstr>PowerPoint Presentation</vt:lpstr>
    </vt:vector>
  </TitlesOfParts>
  <Company>DOJ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</dc:creator>
  <cp:lastModifiedBy>test</cp:lastModifiedBy>
  <cp:revision>1</cp:revision>
  <dcterms:created xsi:type="dcterms:W3CDTF">2013-04-08T18:48:02Z</dcterms:created>
  <dcterms:modified xsi:type="dcterms:W3CDTF">2013-04-08T18:48:53Z</dcterms:modified>
</cp:coreProperties>
</file>