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267" r:id="rId2"/>
    <p:sldId id="272" r:id="rId3"/>
    <p:sldId id="275" r:id="rId4"/>
    <p:sldId id="314" r:id="rId5"/>
    <p:sldId id="313" r:id="rId6"/>
    <p:sldId id="300" r:id="rId7"/>
    <p:sldId id="315" r:id="rId8"/>
    <p:sldId id="305" r:id="rId9"/>
    <p:sldId id="307" r:id="rId10"/>
    <p:sldId id="309" r:id="rId11"/>
    <p:sldId id="303" r:id="rId12"/>
    <p:sldId id="294" r:id="rId13"/>
    <p:sldId id="311" r:id="rId14"/>
    <p:sldId id="292" r:id="rId15"/>
    <p:sldId id="297" r:id="rId16"/>
    <p:sldId id="293" r:id="rId17"/>
    <p:sldId id="284" r:id="rId18"/>
    <p:sldId id="276" r:id="rId1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7" autoAdjust="0"/>
  </p:normalViewPr>
  <p:slideViewPr>
    <p:cSldViewPr>
      <p:cViewPr varScale="1">
        <p:scale>
          <a:sx n="100" d="100"/>
          <a:sy n="100" d="100"/>
        </p:scale>
        <p:origin x="-210" y="-90"/>
      </p:cViewPr>
      <p:guideLst>
        <p:guide orient="horz" pos="2160"/>
        <p:guide pos="2880"/>
      </p:guideLst>
    </p:cSldViewPr>
  </p:slideViewPr>
  <p:outlineViewPr>
    <p:cViewPr>
      <p:scale>
        <a:sx n="33" d="100"/>
        <a:sy n="33" d="100"/>
      </p:scale>
      <p:origin x="72" y="183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1"/>
  <c:chart>
    <c:autoTitleDeleted val="1"/>
    <c:plotArea>
      <c:layout/>
      <c:barChart>
        <c:barDir val="col"/>
        <c:grouping val="clustered"/>
        <c:ser>
          <c:idx val="0"/>
          <c:order val="0"/>
          <c:tx>
            <c:strRef>
              <c:f>Sheet1!$B$1:$B$2</c:f>
              <c:strCache>
                <c:ptCount val="1"/>
                <c:pt idx="0">
                  <c:v>HCV and PH</c:v>
                </c:pt>
              </c:strCache>
            </c:strRef>
          </c:tx>
          <c:cat>
            <c:strRef>
              <c:f>Sheet1!$A$3:$A$8</c:f>
              <c:strCache>
                <c:ptCount val="6"/>
                <c:pt idx="0">
                  <c:v>HCV - current active households</c:v>
                </c:pt>
                <c:pt idx="1">
                  <c:v>HCV - current active members</c:v>
                </c:pt>
                <c:pt idx="2">
                  <c:v>HCV - school-age children</c:v>
                </c:pt>
                <c:pt idx="3">
                  <c:v>PH - current active households</c:v>
                </c:pt>
                <c:pt idx="4">
                  <c:v>PH - current active members</c:v>
                </c:pt>
                <c:pt idx="5">
                  <c:v>PH - school-age children</c:v>
                </c:pt>
              </c:strCache>
            </c:strRef>
          </c:cat>
          <c:val>
            <c:numRef>
              <c:f>Sheet1!$B$3:$B$8</c:f>
              <c:numCache>
                <c:formatCode>#,##0</c:formatCode>
                <c:ptCount val="6"/>
                <c:pt idx="0">
                  <c:v>1916701</c:v>
                </c:pt>
                <c:pt idx="1">
                  <c:v>4736522</c:v>
                </c:pt>
                <c:pt idx="2">
                  <c:v>1639557</c:v>
                </c:pt>
                <c:pt idx="3">
                  <c:v>979831</c:v>
                </c:pt>
                <c:pt idx="4">
                  <c:v>2125631</c:v>
                </c:pt>
                <c:pt idx="5">
                  <c:v>566379</c:v>
                </c:pt>
              </c:numCache>
            </c:numRef>
          </c:val>
        </c:ser>
        <c:dLbls>
          <c:showVal val="1"/>
        </c:dLbls>
        <c:gapWidth val="75"/>
        <c:axId val="79177216"/>
        <c:axId val="79178752"/>
      </c:barChart>
      <c:catAx>
        <c:axId val="79177216"/>
        <c:scaling>
          <c:orientation val="minMax"/>
        </c:scaling>
        <c:axPos val="b"/>
        <c:majorTickMark val="none"/>
        <c:tickLblPos val="nextTo"/>
        <c:crossAx val="79178752"/>
        <c:crosses val="autoZero"/>
        <c:auto val="1"/>
        <c:lblAlgn val="ctr"/>
        <c:lblOffset val="100"/>
      </c:catAx>
      <c:valAx>
        <c:axId val="79178752"/>
        <c:scaling>
          <c:orientation val="minMax"/>
        </c:scaling>
        <c:axPos val="l"/>
        <c:numFmt formatCode="#,##0" sourceLinked="1"/>
        <c:majorTickMark val="none"/>
        <c:tickLblPos val="nextTo"/>
        <c:crossAx val="79177216"/>
        <c:crosses val="autoZero"/>
        <c:crossBetween val="between"/>
      </c:valAx>
    </c:plotArea>
    <c:legend>
      <c:legendPos val="b"/>
      <c:layout/>
    </c:legend>
    <c:plotVisOnly val="1"/>
  </c:chart>
  <c:txPr>
    <a:bodyPr/>
    <a:lstStyle/>
    <a:p>
      <a:pPr>
        <a:defRPr sz="1200">
          <a:latin typeface="+mn-lt"/>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6C706B-258B-4A14-B97D-BD67AE578D76}"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en-US"/>
        </a:p>
      </dgm:t>
    </dgm:pt>
    <dgm:pt modelId="{A5280321-B7F9-4EF7-B851-D01D593EE291}">
      <dgm:prSet phldrT="[Text]" custT="1"/>
      <dgm:spPr/>
      <dgm:t>
        <a:bodyPr/>
        <a:lstStyle/>
        <a:p>
          <a:r>
            <a:rPr lang="en-US" sz="2400" b="1" dirty="0" smtClean="0">
              <a:solidFill>
                <a:sysClr val="windowText" lastClr="000000"/>
              </a:solidFill>
            </a:rPr>
            <a:t>HUD-assisted family with school-age children</a:t>
          </a:r>
          <a:endParaRPr lang="en-US" sz="2400" b="1" dirty="0">
            <a:solidFill>
              <a:sysClr val="windowText" lastClr="000000"/>
            </a:solidFill>
          </a:endParaRPr>
        </a:p>
      </dgm:t>
    </dgm:pt>
    <dgm:pt modelId="{F9EA1925-D727-40CD-A72A-96406F8D4750}" type="parTrans" cxnId="{9BCDF601-F23B-48F8-8234-4288BD45EBDF}">
      <dgm:prSet/>
      <dgm:spPr/>
      <dgm:t>
        <a:bodyPr/>
        <a:lstStyle/>
        <a:p>
          <a:endParaRPr lang="en-US"/>
        </a:p>
      </dgm:t>
    </dgm:pt>
    <dgm:pt modelId="{387263DC-7BBC-48F2-8213-2231A1E6BCA4}" type="sibTrans" cxnId="{9BCDF601-F23B-48F8-8234-4288BD45EBDF}">
      <dgm:prSet/>
      <dgm:spPr/>
      <dgm:t>
        <a:bodyPr/>
        <a:lstStyle/>
        <a:p>
          <a:endParaRPr lang="en-US"/>
        </a:p>
      </dgm:t>
    </dgm:pt>
    <dgm:pt modelId="{9D5A88B0-197D-45A5-8E05-51456B9BAC46}">
      <dgm:prSet phldrT="[Text]" custT="1"/>
      <dgm:spPr/>
      <dgm:t>
        <a:bodyPr/>
        <a:lstStyle/>
        <a:p>
          <a:r>
            <a:rPr lang="en-US" sz="1600" b="1" dirty="0" smtClean="0">
              <a:solidFill>
                <a:sysClr val="windowText" lastClr="000000"/>
              </a:solidFill>
            </a:rPr>
            <a:t>PHA</a:t>
          </a:r>
        </a:p>
        <a:p>
          <a:r>
            <a:rPr lang="en-US" sz="1600" b="1" dirty="0" smtClean="0">
              <a:solidFill>
                <a:sysClr val="windowText" lastClr="000000"/>
              </a:solidFill>
            </a:rPr>
            <a:t>Tenant/HCV Admissions Office</a:t>
          </a:r>
          <a:endParaRPr lang="en-US" sz="1600" b="1" dirty="0">
            <a:solidFill>
              <a:sysClr val="windowText" lastClr="000000"/>
            </a:solidFill>
          </a:endParaRPr>
        </a:p>
        <a:p>
          <a:endParaRPr lang="en-US" sz="1100" dirty="0"/>
        </a:p>
      </dgm:t>
    </dgm:pt>
    <dgm:pt modelId="{691C9009-01E2-49DA-82F2-D89EAF5F4F3A}" type="parTrans" cxnId="{31E5FE2F-DCC2-4A24-A95A-29E2572FA126}">
      <dgm:prSet/>
      <dgm:spPr/>
      <dgm:t>
        <a:bodyPr/>
        <a:lstStyle/>
        <a:p>
          <a:endParaRPr lang="en-US"/>
        </a:p>
      </dgm:t>
    </dgm:pt>
    <dgm:pt modelId="{DE4FF53C-024E-48AD-81B2-5A6F9356D5A1}" type="sibTrans" cxnId="{31E5FE2F-DCC2-4A24-A95A-29E2572FA126}">
      <dgm:prSet/>
      <dgm:spPr/>
      <dgm:t>
        <a:bodyPr/>
        <a:lstStyle/>
        <a:p>
          <a:endParaRPr lang="en-US" dirty="0"/>
        </a:p>
      </dgm:t>
    </dgm:pt>
    <dgm:pt modelId="{E29C5E1D-DA5F-4691-8658-71F33AA02FDE}">
      <dgm:prSet phldrT="[Text]" custT="1"/>
      <dgm:spPr>
        <a:solidFill>
          <a:schemeClr val="tx2">
            <a:lumMod val="40000"/>
            <a:lumOff val="60000"/>
          </a:schemeClr>
        </a:solidFill>
      </dgm:spPr>
      <dgm:t>
        <a:bodyPr/>
        <a:lstStyle/>
        <a:p>
          <a:r>
            <a:rPr lang="en-US" sz="1600" b="1" dirty="0" smtClean="0">
              <a:solidFill>
                <a:sysClr val="windowText" lastClr="000000"/>
              </a:solidFill>
            </a:rPr>
            <a:t>Case Managers</a:t>
          </a:r>
          <a:endParaRPr lang="en-US" sz="1600" b="1" dirty="0">
            <a:solidFill>
              <a:sysClr val="windowText" lastClr="000000"/>
            </a:solidFill>
          </a:endParaRPr>
        </a:p>
        <a:p>
          <a:endParaRPr lang="en-US" sz="1400" dirty="0"/>
        </a:p>
      </dgm:t>
    </dgm:pt>
    <dgm:pt modelId="{D3E001C1-4C4E-44D4-A0CD-11DDB163CD32}" type="parTrans" cxnId="{26B75CCF-C380-4163-9314-9E8A0B024255}">
      <dgm:prSet/>
      <dgm:spPr/>
      <dgm:t>
        <a:bodyPr/>
        <a:lstStyle/>
        <a:p>
          <a:endParaRPr lang="en-US"/>
        </a:p>
      </dgm:t>
    </dgm:pt>
    <dgm:pt modelId="{CB1F54B9-C7BC-4C71-8570-AAC0A5C7BCEA}" type="sibTrans" cxnId="{26B75CCF-C380-4163-9314-9E8A0B024255}">
      <dgm:prSet/>
      <dgm:spPr/>
      <dgm:t>
        <a:bodyPr/>
        <a:lstStyle/>
        <a:p>
          <a:endParaRPr lang="en-US" dirty="0"/>
        </a:p>
      </dgm:t>
    </dgm:pt>
    <dgm:pt modelId="{626346BB-7E54-4949-BD15-440F7E43F61E}">
      <dgm:prSet phldrT="[Text]" custT="1"/>
      <dgm:spPr/>
      <dgm:t>
        <a:bodyPr/>
        <a:lstStyle/>
        <a:p>
          <a:endParaRPr lang="en-US" sz="1600" b="1" dirty="0" smtClean="0">
            <a:solidFill>
              <a:sysClr val="windowText" lastClr="000000"/>
            </a:solidFill>
          </a:endParaRPr>
        </a:p>
        <a:p>
          <a:r>
            <a:rPr lang="en-US" sz="1600" b="1" dirty="0" smtClean="0">
              <a:solidFill>
                <a:sysClr val="windowText" lastClr="000000"/>
              </a:solidFill>
            </a:rPr>
            <a:t>Local Service Providers:  Faith-based/non-profits</a:t>
          </a:r>
          <a:endParaRPr lang="en-US" sz="1500" b="1" dirty="0">
            <a:solidFill>
              <a:sysClr val="windowText" lastClr="000000"/>
            </a:solidFill>
          </a:endParaRPr>
        </a:p>
        <a:p>
          <a:endParaRPr lang="en-US" sz="1400" dirty="0"/>
        </a:p>
      </dgm:t>
    </dgm:pt>
    <dgm:pt modelId="{E6794FBF-668E-4EF1-AB9E-560C533C1A77}" type="parTrans" cxnId="{74BD3415-8CB5-462F-9936-319EC7324205}">
      <dgm:prSet/>
      <dgm:spPr/>
      <dgm:t>
        <a:bodyPr/>
        <a:lstStyle/>
        <a:p>
          <a:endParaRPr lang="en-US"/>
        </a:p>
      </dgm:t>
    </dgm:pt>
    <dgm:pt modelId="{271996C8-D071-4233-AE48-23B1E7DA0391}" type="sibTrans" cxnId="{74BD3415-8CB5-462F-9936-319EC7324205}">
      <dgm:prSet/>
      <dgm:spPr/>
      <dgm:t>
        <a:bodyPr/>
        <a:lstStyle/>
        <a:p>
          <a:endParaRPr lang="en-US" dirty="0"/>
        </a:p>
      </dgm:t>
    </dgm:pt>
    <dgm:pt modelId="{8F8BF5CE-13BF-483A-95ED-C0C255C288C1}">
      <dgm:prSet phldrT="[Text]" custT="1"/>
      <dgm:spPr/>
      <dgm:t>
        <a:bodyPr/>
        <a:lstStyle/>
        <a:p>
          <a:r>
            <a:rPr lang="en-US" sz="1400" b="1" dirty="0" smtClean="0">
              <a:solidFill>
                <a:sysClr val="windowText" lastClr="000000"/>
              </a:solidFill>
            </a:rPr>
            <a:t>Local Health Clinics</a:t>
          </a:r>
          <a:endParaRPr lang="en-US" sz="1400" b="1" dirty="0">
            <a:solidFill>
              <a:sysClr val="windowText" lastClr="000000"/>
            </a:solidFill>
          </a:endParaRPr>
        </a:p>
      </dgm:t>
    </dgm:pt>
    <dgm:pt modelId="{DF2E39F3-7FFE-498B-A977-1F52F7E3FBF2}" type="parTrans" cxnId="{7087E1FA-B38B-4FF3-B29C-A4821D0290B1}">
      <dgm:prSet/>
      <dgm:spPr/>
      <dgm:t>
        <a:bodyPr/>
        <a:lstStyle/>
        <a:p>
          <a:endParaRPr lang="en-US"/>
        </a:p>
      </dgm:t>
    </dgm:pt>
    <dgm:pt modelId="{01F183F2-0421-47E6-98E9-BA1DDB2DFED1}" type="sibTrans" cxnId="{7087E1FA-B38B-4FF3-B29C-A4821D0290B1}">
      <dgm:prSet/>
      <dgm:spPr/>
      <dgm:t>
        <a:bodyPr/>
        <a:lstStyle/>
        <a:p>
          <a:endParaRPr lang="en-US" dirty="0"/>
        </a:p>
      </dgm:t>
    </dgm:pt>
    <dgm:pt modelId="{C52BE66E-A03B-4B40-B420-8D2FDD646D23}">
      <dgm:prSet phldrT="[Text]" custT="1"/>
      <dgm:spPr/>
      <dgm:t>
        <a:bodyPr/>
        <a:lstStyle/>
        <a:p>
          <a:r>
            <a:rPr lang="en-US" sz="1600" b="1" dirty="0" smtClean="0">
              <a:solidFill>
                <a:sysClr val="windowText" lastClr="000000"/>
              </a:solidFill>
            </a:rPr>
            <a:t>Community Colleges and Universities</a:t>
          </a:r>
          <a:endParaRPr lang="en-US" sz="1600" b="1" dirty="0">
            <a:solidFill>
              <a:sysClr val="windowText" lastClr="000000"/>
            </a:solidFill>
          </a:endParaRPr>
        </a:p>
      </dgm:t>
    </dgm:pt>
    <dgm:pt modelId="{A94C0BFD-BB6C-44CC-8692-E523750F3D8D}" type="parTrans" cxnId="{99F8355E-1F0B-461E-BEB0-856A08790B4E}">
      <dgm:prSet/>
      <dgm:spPr/>
      <dgm:t>
        <a:bodyPr/>
        <a:lstStyle/>
        <a:p>
          <a:endParaRPr lang="en-US"/>
        </a:p>
      </dgm:t>
    </dgm:pt>
    <dgm:pt modelId="{E14DE967-678E-4FCB-B97A-79B8F15F8F11}" type="sibTrans" cxnId="{99F8355E-1F0B-461E-BEB0-856A08790B4E}">
      <dgm:prSet/>
      <dgm:spPr/>
      <dgm:t>
        <a:bodyPr/>
        <a:lstStyle/>
        <a:p>
          <a:endParaRPr lang="en-US" dirty="0"/>
        </a:p>
      </dgm:t>
    </dgm:pt>
    <dgm:pt modelId="{D605C85A-ABB6-4800-87EA-27ED5DD1DCF4}">
      <dgm:prSet phldrT="[Text]" custT="1"/>
      <dgm:spPr>
        <a:solidFill>
          <a:srgbClr val="FFC000"/>
        </a:solidFill>
      </dgm:spPr>
      <dgm:t>
        <a:bodyPr/>
        <a:lstStyle/>
        <a:p>
          <a:r>
            <a:rPr lang="en-US" sz="1600" b="1" dirty="0">
              <a:solidFill>
                <a:sysClr val="windowText" lastClr="000000"/>
              </a:solidFill>
            </a:rPr>
            <a:t>Parent</a:t>
          </a:r>
          <a:r>
            <a:rPr lang="en-US" sz="1600" b="1" dirty="0" smtClean="0">
              <a:solidFill>
                <a:sysClr val="windowText" lastClr="000000"/>
              </a:solidFill>
            </a:rPr>
            <a:t>/ Family </a:t>
          </a:r>
          <a:r>
            <a:rPr lang="en-US" sz="1600" b="1" dirty="0">
              <a:solidFill>
                <a:sysClr val="windowText" lastClr="000000"/>
              </a:solidFill>
            </a:rPr>
            <a:t>Mentoring/ Support Services</a:t>
          </a:r>
        </a:p>
      </dgm:t>
    </dgm:pt>
    <dgm:pt modelId="{72C16273-903D-4531-A054-6175295D29E3}" type="parTrans" cxnId="{516590CB-C7BA-4DF9-A3A0-DBCAB42185BF}">
      <dgm:prSet/>
      <dgm:spPr/>
      <dgm:t>
        <a:bodyPr/>
        <a:lstStyle/>
        <a:p>
          <a:endParaRPr lang="en-US"/>
        </a:p>
      </dgm:t>
    </dgm:pt>
    <dgm:pt modelId="{BC533D13-12C5-4838-8A4C-AA611A3D4BC3}" type="sibTrans" cxnId="{516590CB-C7BA-4DF9-A3A0-DBCAB42185BF}">
      <dgm:prSet/>
      <dgm:spPr/>
      <dgm:t>
        <a:bodyPr/>
        <a:lstStyle/>
        <a:p>
          <a:endParaRPr lang="en-US" dirty="0"/>
        </a:p>
      </dgm:t>
    </dgm:pt>
    <dgm:pt modelId="{2FD5F219-C174-495F-8166-00976A672745}">
      <dgm:prSet phldrT="[Text]" custT="1"/>
      <dgm:spPr/>
      <dgm:t>
        <a:bodyPr/>
        <a:lstStyle/>
        <a:p>
          <a:r>
            <a:rPr lang="en-US" sz="1600" b="1" dirty="0" smtClean="0">
              <a:solidFill>
                <a:sysClr val="windowText" lastClr="000000"/>
              </a:solidFill>
            </a:rPr>
            <a:t>HUD Neighborhood Network Centers</a:t>
          </a:r>
          <a:endParaRPr lang="en-US" sz="1600" b="1" dirty="0">
            <a:solidFill>
              <a:sysClr val="windowText" lastClr="000000"/>
            </a:solidFill>
          </a:endParaRPr>
        </a:p>
      </dgm:t>
    </dgm:pt>
    <dgm:pt modelId="{6E4E88C5-33D9-42E4-A24A-5644BD3396B4}" type="parTrans" cxnId="{780F2265-6D84-4291-825C-5463AB1C6CCD}">
      <dgm:prSet/>
      <dgm:spPr/>
      <dgm:t>
        <a:bodyPr/>
        <a:lstStyle/>
        <a:p>
          <a:endParaRPr lang="en-US"/>
        </a:p>
      </dgm:t>
    </dgm:pt>
    <dgm:pt modelId="{F7910D46-29D8-4F39-B70E-76208D9FB380}" type="sibTrans" cxnId="{780F2265-6D84-4291-825C-5463AB1C6CCD}">
      <dgm:prSet/>
      <dgm:spPr/>
      <dgm:t>
        <a:bodyPr/>
        <a:lstStyle/>
        <a:p>
          <a:endParaRPr lang="en-US" dirty="0"/>
        </a:p>
      </dgm:t>
    </dgm:pt>
    <dgm:pt modelId="{A4517065-1E23-4A00-B11D-636519476899}" type="pres">
      <dgm:prSet presAssocID="{3E6C706B-258B-4A14-B97D-BD67AE578D76}" presName="Name0" presStyleCnt="0">
        <dgm:presLayoutVars>
          <dgm:chMax val="1"/>
          <dgm:dir/>
          <dgm:animLvl val="ctr"/>
          <dgm:resizeHandles val="exact"/>
        </dgm:presLayoutVars>
      </dgm:prSet>
      <dgm:spPr/>
      <dgm:t>
        <a:bodyPr/>
        <a:lstStyle/>
        <a:p>
          <a:endParaRPr lang="en-US"/>
        </a:p>
      </dgm:t>
    </dgm:pt>
    <dgm:pt modelId="{33717BF6-BA90-4631-8029-12A1388A73F2}" type="pres">
      <dgm:prSet presAssocID="{A5280321-B7F9-4EF7-B851-D01D593EE291}" presName="centerShape" presStyleLbl="node0" presStyleIdx="0" presStyleCnt="1" custScaleX="135258" custScaleY="118114" custLinFactNeighborX="0" custLinFactNeighborY="-1754"/>
      <dgm:spPr/>
      <dgm:t>
        <a:bodyPr/>
        <a:lstStyle/>
        <a:p>
          <a:endParaRPr lang="en-US"/>
        </a:p>
      </dgm:t>
    </dgm:pt>
    <dgm:pt modelId="{53A689CB-9219-4219-9E96-3AB66F687617}" type="pres">
      <dgm:prSet presAssocID="{9D5A88B0-197D-45A5-8E05-51456B9BAC46}" presName="node" presStyleLbl="node1" presStyleIdx="0" presStyleCnt="7" custScaleX="147924" custScaleY="125029">
        <dgm:presLayoutVars>
          <dgm:bulletEnabled val="1"/>
        </dgm:presLayoutVars>
      </dgm:prSet>
      <dgm:spPr/>
      <dgm:t>
        <a:bodyPr/>
        <a:lstStyle/>
        <a:p>
          <a:endParaRPr lang="en-US"/>
        </a:p>
      </dgm:t>
    </dgm:pt>
    <dgm:pt modelId="{31B17230-A73B-4EE7-9072-E08ED30181C6}" type="pres">
      <dgm:prSet presAssocID="{9D5A88B0-197D-45A5-8E05-51456B9BAC46}" presName="dummy" presStyleCnt="0"/>
      <dgm:spPr/>
    </dgm:pt>
    <dgm:pt modelId="{29B93762-6E05-4DD3-9C9A-7B402BA5CB37}" type="pres">
      <dgm:prSet presAssocID="{DE4FF53C-024E-48AD-81B2-5A6F9356D5A1}" presName="sibTrans" presStyleLbl="sibTrans2D1" presStyleIdx="0" presStyleCnt="7"/>
      <dgm:spPr/>
      <dgm:t>
        <a:bodyPr/>
        <a:lstStyle/>
        <a:p>
          <a:endParaRPr lang="en-US"/>
        </a:p>
      </dgm:t>
    </dgm:pt>
    <dgm:pt modelId="{1C575473-2D5A-49F7-946E-8829ABAD08B6}" type="pres">
      <dgm:prSet presAssocID="{E29C5E1D-DA5F-4691-8658-71F33AA02FDE}" presName="node" presStyleLbl="node1" presStyleIdx="1" presStyleCnt="7" custScaleX="133134" custScaleY="136215">
        <dgm:presLayoutVars>
          <dgm:bulletEnabled val="1"/>
        </dgm:presLayoutVars>
      </dgm:prSet>
      <dgm:spPr/>
      <dgm:t>
        <a:bodyPr/>
        <a:lstStyle/>
        <a:p>
          <a:endParaRPr lang="en-US"/>
        </a:p>
      </dgm:t>
    </dgm:pt>
    <dgm:pt modelId="{33A7F685-A40C-4047-893B-D1D6DBEFC153}" type="pres">
      <dgm:prSet presAssocID="{E29C5E1D-DA5F-4691-8658-71F33AA02FDE}" presName="dummy" presStyleCnt="0"/>
      <dgm:spPr/>
    </dgm:pt>
    <dgm:pt modelId="{E85B6BF3-98BF-4EE7-8204-078E425F937B}" type="pres">
      <dgm:prSet presAssocID="{CB1F54B9-C7BC-4C71-8570-AAC0A5C7BCEA}" presName="sibTrans" presStyleLbl="sibTrans2D1" presStyleIdx="1" presStyleCnt="7"/>
      <dgm:spPr/>
      <dgm:t>
        <a:bodyPr/>
        <a:lstStyle/>
        <a:p>
          <a:endParaRPr lang="en-US"/>
        </a:p>
      </dgm:t>
    </dgm:pt>
    <dgm:pt modelId="{BE989EBD-781D-4B0C-A82D-B2AC9EFD2FB3}" type="pres">
      <dgm:prSet presAssocID="{626346BB-7E54-4949-BD15-440F7E43F61E}" presName="node" presStyleLbl="node1" presStyleIdx="2" presStyleCnt="7" custScaleX="136630" custScaleY="117840">
        <dgm:presLayoutVars>
          <dgm:bulletEnabled val="1"/>
        </dgm:presLayoutVars>
      </dgm:prSet>
      <dgm:spPr/>
      <dgm:t>
        <a:bodyPr/>
        <a:lstStyle/>
        <a:p>
          <a:endParaRPr lang="en-US"/>
        </a:p>
      </dgm:t>
    </dgm:pt>
    <dgm:pt modelId="{96E33192-1169-46B2-8C47-8FC7671CC128}" type="pres">
      <dgm:prSet presAssocID="{626346BB-7E54-4949-BD15-440F7E43F61E}" presName="dummy" presStyleCnt="0"/>
      <dgm:spPr/>
    </dgm:pt>
    <dgm:pt modelId="{9A3FD681-544F-4616-90ED-9C4E8B8D302E}" type="pres">
      <dgm:prSet presAssocID="{271996C8-D071-4233-AE48-23B1E7DA0391}" presName="sibTrans" presStyleLbl="sibTrans2D1" presStyleIdx="2" presStyleCnt="7"/>
      <dgm:spPr/>
      <dgm:t>
        <a:bodyPr/>
        <a:lstStyle/>
        <a:p>
          <a:endParaRPr lang="en-US"/>
        </a:p>
      </dgm:t>
    </dgm:pt>
    <dgm:pt modelId="{44411868-7736-47FD-8AC0-2D4304150DA6}" type="pres">
      <dgm:prSet presAssocID="{8F8BF5CE-13BF-483A-95ED-C0C255C288C1}" presName="node" presStyleLbl="node1" presStyleIdx="3" presStyleCnt="7" custScaleX="132089" custScaleY="126716">
        <dgm:presLayoutVars>
          <dgm:bulletEnabled val="1"/>
        </dgm:presLayoutVars>
      </dgm:prSet>
      <dgm:spPr/>
      <dgm:t>
        <a:bodyPr/>
        <a:lstStyle/>
        <a:p>
          <a:endParaRPr lang="en-US"/>
        </a:p>
      </dgm:t>
    </dgm:pt>
    <dgm:pt modelId="{906654E7-6BFA-417C-990E-74C63E5CF902}" type="pres">
      <dgm:prSet presAssocID="{8F8BF5CE-13BF-483A-95ED-C0C255C288C1}" presName="dummy" presStyleCnt="0"/>
      <dgm:spPr/>
    </dgm:pt>
    <dgm:pt modelId="{24A37887-6ED7-4062-9ACF-CEB192053184}" type="pres">
      <dgm:prSet presAssocID="{01F183F2-0421-47E6-98E9-BA1DDB2DFED1}" presName="sibTrans" presStyleLbl="sibTrans2D1" presStyleIdx="3" presStyleCnt="7"/>
      <dgm:spPr/>
      <dgm:t>
        <a:bodyPr/>
        <a:lstStyle/>
        <a:p>
          <a:endParaRPr lang="en-US"/>
        </a:p>
      </dgm:t>
    </dgm:pt>
    <dgm:pt modelId="{C36905AC-B2FF-45C5-88FB-9F52C9627D92}" type="pres">
      <dgm:prSet presAssocID="{C52BE66E-A03B-4B40-B420-8D2FDD646D23}" presName="node" presStyleLbl="node1" presStyleIdx="4" presStyleCnt="7" custScaleX="137736" custScaleY="128045">
        <dgm:presLayoutVars>
          <dgm:bulletEnabled val="1"/>
        </dgm:presLayoutVars>
      </dgm:prSet>
      <dgm:spPr/>
      <dgm:t>
        <a:bodyPr/>
        <a:lstStyle/>
        <a:p>
          <a:endParaRPr lang="en-US"/>
        </a:p>
      </dgm:t>
    </dgm:pt>
    <dgm:pt modelId="{FF527C9C-5B2C-4F42-ABCB-0DEC4098C178}" type="pres">
      <dgm:prSet presAssocID="{C52BE66E-A03B-4B40-B420-8D2FDD646D23}" presName="dummy" presStyleCnt="0"/>
      <dgm:spPr/>
    </dgm:pt>
    <dgm:pt modelId="{70E52475-3E93-4A2E-AE3B-CE456701FADB}" type="pres">
      <dgm:prSet presAssocID="{E14DE967-678E-4FCB-B97A-79B8F15F8F11}" presName="sibTrans" presStyleLbl="sibTrans2D1" presStyleIdx="4" presStyleCnt="7"/>
      <dgm:spPr/>
      <dgm:t>
        <a:bodyPr/>
        <a:lstStyle/>
        <a:p>
          <a:endParaRPr lang="en-US"/>
        </a:p>
      </dgm:t>
    </dgm:pt>
    <dgm:pt modelId="{CDCD2069-BB20-4151-9C99-FC2268662032}" type="pres">
      <dgm:prSet presAssocID="{D605C85A-ABB6-4800-87EA-27ED5DD1DCF4}" presName="node" presStyleLbl="node1" presStyleIdx="5" presStyleCnt="7" custScaleX="129584" custScaleY="121655">
        <dgm:presLayoutVars>
          <dgm:bulletEnabled val="1"/>
        </dgm:presLayoutVars>
      </dgm:prSet>
      <dgm:spPr/>
      <dgm:t>
        <a:bodyPr/>
        <a:lstStyle/>
        <a:p>
          <a:endParaRPr lang="en-US"/>
        </a:p>
      </dgm:t>
    </dgm:pt>
    <dgm:pt modelId="{4763F6B4-1085-432F-A0A1-D3AF2DBE2027}" type="pres">
      <dgm:prSet presAssocID="{D605C85A-ABB6-4800-87EA-27ED5DD1DCF4}" presName="dummy" presStyleCnt="0"/>
      <dgm:spPr/>
    </dgm:pt>
    <dgm:pt modelId="{1C7D5595-5283-4774-AB7F-65CCD914DC36}" type="pres">
      <dgm:prSet presAssocID="{BC533D13-12C5-4838-8A4C-AA611A3D4BC3}" presName="sibTrans" presStyleLbl="sibTrans2D1" presStyleIdx="5" presStyleCnt="7"/>
      <dgm:spPr/>
      <dgm:t>
        <a:bodyPr/>
        <a:lstStyle/>
        <a:p>
          <a:endParaRPr lang="en-US"/>
        </a:p>
      </dgm:t>
    </dgm:pt>
    <dgm:pt modelId="{A16E294A-CE83-41A9-AFCC-6D93514C15C3}" type="pres">
      <dgm:prSet presAssocID="{2FD5F219-C174-495F-8166-00976A672745}" presName="node" presStyleLbl="node1" presStyleIdx="6" presStyleCnt="7" custScaleX="153819" custScaleY="129422">
        <dgm:presLayoutVars>
          <dgm:bulletEnabled val="1"/>
        </dgm:presLayoutVars>
      </dgm:prSet>
      <dgm:spPr/>
      <dgm:t>
        <a:bodyPr/>
        <a:lstStyle/>
        <a:p>
          <a:endParaRPr lang="en-US"/>
        </a:p>
      </dgm:t>
    </dgm:pt>
    <dgm:pt modelId="{87AE75AC-73CE-4397-B1BD-BE32937F2DD4}" type="pres">
      <dgm:prSet presAssocID="{2FD5F219-C174-495F-8166-00976A672745}" presName="dummy" presStyleCnt="0"/>
      <dgm:spPr/>
    </dgm:pt>
    <dgm:pt modelId="{266D754D-EB14-45B8-A467-D0C453B86C50}" type="pres">
      <dgm:prSet presAssocID="{F7910D46-29D8-4F39-B70E-76208D9FB380}" presName="sibTrans" presStyleLbl="sibTrans2D1" presStyleIdx="6" presStyleCnt="7"/>
      <dgm:spPr/>
      <dgm:t>
        <a:bodyPr/>
        <a:lstStyle/>
        <a:p>
          <a:endParaRPr lang="en-US"/>
        </a:p>
      </dgm:t>
    </dgm:pt>
  </dgm:ptLst>
  <dgm:cxnLst>
    <dgm:cxn modelId="{516590CB-C7BA-4DF9-A3A0-DBCAB42185BF}" srcId="{A5280321-B7F9-4EF7-B851-D01D593EE291}" destId="{D605C85A-ABB6-4800-87EA-27ED5DD1DCF4}" srcOrd="5" destOrd="0" parTransId="{72C16273-903D-4531-A054-6175295D29E3}" sibTransId="{BC533D13-12C5-4838-8A4C-AA611A3D4BC3}"/>
    <dgm:cxn modelId="{0B21FC8E-31DC-4D77-9D76-CEB6A4CE6D1B}" type="presOf" srcId="{D605C85A-ABB6-4800-87EA-27ED5DD1DCF4}" destId="{CDCD2069-BB20-4151-9C99-FC2268662032}" srcOrd="0" destOrd="0" presId="urn:microsoft.com/office/officeart/2005/8/layout/radial6"/>
    <dgm:cxn modelId="{780F2265-6D84-4291-825C-5463AB1C6CCD}" srcId="{A5280321-B7F9-4EF7-B851-D01D593EE291}" destId="{2FD5F219-C174-495F-8166-00976A672745}" srcOrd="6" destOrd="0" parTransId="{6E4E88C5-33D9-42E4-A24A-5644BD3396B4}" sibTransId="{F7910D46-29D8-4F39-B70E-76208D9FB380}"/>
    <dgm:cxn modelId="{74BD3415-8CB5-462F-9936-319EC7324205}" srcId="{A5280321-B7F9-4EF7-B851-D01D593EE291}" destId="{626346BB-7E54-4949-BD15-440F7E43F61E}" srcOrd="2" destOrd="0" parTransId="{E6794FBF-668E-4EF1-AB9E-560C533C1A77}" sibTransId="{271996C8-D071-4233-AE48-23B1E7DA0391}"/>
    <dgm:cxn modelId="{28F6825D-0E24-490C-B10F-70624C5DA40F}" type="presOf" srcId="{E14DE967-678E-4FCB-B97A-79B8F15F8F11}" destId="{70E52475-3E93-4A2E-AE3B-CE456701FADB}" srcOrd="0" destOrd="0" presId="urn:microsoft.com/office/officeart/2005/8/layout/radial6"/>
    <dgm:cxn modelId="{9BCDF601-F23B-48F8-8234-4288BD45EBDF}" srcId="{3E6C706B-258B-4A14-B97D-BD67AE578D76}" destId="{A5280321-B7F9-4EF7-B851-D01D593EE291}" srcOrd="0" destOrd="0" parTransId="{F9EA1925-D727-40CD-A72A-96406F8D4750}" sibTransId="{387263DC-7BBC-48F2-8213-2231A1E6BCA4}"/>
    <dgm:cxn modelId="{05904820-DD14-4885-A714-C7FB4E7750FE}" type="presOf" srcId="{DE4FF53C-024E-48AD-81B2-5A6F9356D5A1}" destId="{29B93762-6E05-4DD3-9C9A-7B402BA5CB37}" srcOrd="0" destOrd="0" presId="urn:microsoft.com/office/officeart/2005/8/layout/radial6"/>
    <dgm:cxn modelId="{7087E1FA-B38B-4FF3-B29C-A4821D0290B1}" srcId="{A5280321-B7F9-4EF7-B851-D01D593EE291}" destId="{8F8BF5CE-13BF-483A-95ED-C0C255C288C1}" srcOrd="3" destOrd="0" parTransId="{DF2E39F3-7FFE-498B-A977-1F52F7E3FBF2}" sibTransId="{01F183F2-0421-47E6-98E9-BA1DDB2DFED1}"/>
    <dgm:cxn modelId="{73624C32-37AC-4B45-82A0-04967373CFA6}" type="presOf" srcId="{CB1F54B9-C7BC-4C71-8570-AAC0A5C7BCEA}" destId="{E85B6BF3-98BF-4EE7-8204-078E425F937B}" srcOrd="0" destOrd="0" presId="urn:microsoft.com/office/officeart/2005/8/layout/radial6"/>
    <dgm:cxn modelId="{A0ECBC60-F1F9-4B06-9DEA-F224BF14EEE9}" type="presOf" srcId="{2FD5F219-C174-495F-8166-00976A672745}" destId="{A16E294A-CE83-41A9-AFCC-6D93514C15C3}" srcOrd="0" destOrd="0" presId="urn:microsoft.com/office/officeart/2005/8/layout/radial6"/>
    <dgm:cxn modelId="{7D817327-173F-4CEA-8237-5BF1E266F6B1}" type="presOf" srcId="{A5280321-B7F9-4EF7-B851-D01D593EE291}" destId="{33717BF6-BA90-4631-8029-12A1388A73F2}" srcOrd="0" destOrd="0" presId="urn:microsoft.com/office/officeart/2005/8/layout/radial6"/>
    <dgm:cxn modelId="{AA3BE024-5641-4632-82F8-1160700D3AE0}" type="presOf" srcId="{3E6C706B-258B-4A14-B97D-BD67AE578D76}" destId="{A4517065-1E23-4A00-B11D-636519476899}" srcOrd="0" destOrd="0" presId="urn:microsoft.com/office/officeart/2005/8/layout/radial6"/>
    <dgm:cxn modelId="{070BD46F-6925-4124-881E-286017EA3CAE}" type="presOf" srcId="{E29C5E1D-DA5F-4691-8658-71F33AA02FDE}" destId="{1C575473-2D5A-49F7-946E-8829ABAD08B6}" srcOrd="0" destOrd="0" presId="urn:microsoft.com/office/officeart/2005/8/layout/radial6"/>
    <dgm:cxn modelId="{31E5FE2F-DCC2-4A24-A95A-29E2572FA126}" srcId="{A5280321-B7F9-4EF7-B851-D01D593EE291}" destId="{9D5A88B0-197D-45A5-8E05-51456B9BAC46}" srcOrd="0" destOrd="0" parTransId="{691C9009-01E2-49DA-82F2-D89EAF5F4F3A}" sibTransId="{DE4FF53C-024E-48AD-81B2-5A6F9356D5A1}"/>
    <dgm:cxn modelId="{8A867E21-6F30-4216-9290-F31E4466A96B}" type="presOf" srcId="{F7910D46-29D8-4F39-B70E-76208D9FB380}" destId="{266D754D-EB14-45B8-A467-D0C453B86C50}" srcOrd="0" destOrd="0" presId="urn:microsoft.com/office/officeart/2005/8/layout/radial6"/>
    <dgm:cxn modelId="{367FE3D7-D11C-44E2-8012-B461E8AF4A76}" type="presOf" srcId="{01F183F2-0421-47E6-98E9-BA1DDB2DFED1}" destId="{24A37887-6ED7-4062-9ACF-CEB192053184}" srcOrd="0" destOrd="0" presId="urn:microsoft.com/office/officeart/2005/8/layout/radial6"/>
    <dgm:cxn modelId="{754904AF-8DC0-4EDF-9E45-34B021F54E5B}" type="presOf" srcId="{8F8BF5CE-13BF-483A-95ED-C0C255C288C1}" destId="{44411868-7736-47FD-8AC0-2D4304150DA6}" srcOrd="0" destOrd="0" presId="urn:microsoft.com/office/officeart/2005/8/layout/radial6"/>
    <dgm:cxn modelId="{99F8355E-1F0B-461E-BEB0-856A08790B4E}" srcId="{A5280321-B7F9-4EF7-B851-D01D593EE291}" destId="{C52BE66E-A03B-4B40-B420-8D2FDD646D23}" srcOrd="4" destOrd="0" parTransId="{A94C0BFD-BB6C-44CC-8692-E523750F3D8D}" sibTransId="{E14DE967-678E-4FCB-B97A-79B8F15F8F11}"/>
    <dgm:cxn modelId="{1A82C11F-5D61-44D5-B2C0-27E5A4ED6572}" type="presOf" srcId="{271996C8-D071-4233-AE48-23B1E7DA0391}" destId="{9A3FD681-544F-4616-90ED-9C4E8B8D302E}" srcOrd="0" destOrd="0" presId="urn:microsoft.com/office/officeart/2005/8/layout/radial6"/>
    <dgm:cxn modelId="{D79D1B9B-7E17-4617-8265-E9551330DAC2}" type="presOf" srcId="{C52BE66E-A03B-4B40-B420-8D2FDD646D23}" destId="{C36905AC-B2FF-45C5-88FB-9F52C9627D92}" srcOrd="0" destOrd="0" presId="urn:microsoft.com/office/officeart/2005/8/layout/radial6"/>
    <dgm:cxn modelId="{C7534A77-95E4-425B-979E-2014A399F318}" type="presOf" srcId="{626346BB-7E54-4949-BD15-440F7E43F61E}" destId="{BE989EBD-781D-4B0C-A82D-B2AC9EFD2FB3}" srcOrd="0" destOrd="0" presId="urn:microsoft.com/office/officeart/2005/8/layout/radial6"/>
    <dgm:cxn modelId="{6FDEE9B0-D413-4E43-931B-60F2087BBB9E}" type="presOf" srcId="{BC533D13-12C5-4838-8A4C-AA611A3D4BC3}" destId="{1C7D5595-5283-4774-AB7F-65CCD914DC36}" srcOrd="0" destOrd="0" presId="urn:microsoft.com/office/officeart/2005/8/layout/radial6"/>
    <dgm:cxn modelId="{26B75CCF-C380-4163-9314-9E8A0B024255}" srcId="{A5280321-B7F9-4EF7-B851-D01D593EE291}" destId="{E29C5E1D-DA5F-4691-8658-71F33AA02FDE}" srcOrd="1" destOrd="0" parTransId="{D3E001C1-4C4E-44D4-A0CD-11DDB163CD32}" sibTransId="{CB1F54B9-C7BC-4C71-8570-AAC0A5C7BCEA}"/>
    <dgm:cxn modelId="{C650584C-FE33-4E81-9AA9-4513C36CBF4B}" type="presOf" srcId="{9D5A88B0-197D-45A5-8E05-51456B9BAC46}" destId="{53A689CB-9219-4219-9E96-3AB66F687617}" srcOrd="0" destOrd="0" presId="urn:microsoft.com/office/officeart/2005/8/layout/radial6"/>
    <dgm:cxn modelId="{C0F7CBD8-83B0-4326-8E68-7C99B28190F3}" type="presParOf" srcId="{A4517065-1E23-4A00-B11D-636519476899}" destId="{33717BF6-BA90-4631-8029-12A1388A73F2}" srcOrd="0" destOrd="0" presId="urn:microsoft.com/office/officeart/2005/8/layout/radial6"/>
    <dgm:cxn modelId="{DFB917CA-2F4A-4FA7-8BF6-98A6925C71C0}" type="presParOf" srcId="{A4517065-1E23-4A00-B11D-636519476899}" destId="{53A689CB-9219-4219-9E96-3AB66F687617}" srcOrd="1" destOrd="0" presId="urn:microsoft.com/office/officeart/2005/8/layout/radial6"/>
    <dgm:cxn modelId="{44B7EA65-7170-4862-8BA3-C62321249CC0}" type="presParOf" srcId="{A4517065-1E23-4A00-B11D-636519476899}" destId="{31B17230-A73B-4EE7-9072-E08ED30181C6}" srcOrd="2" destOrd="0" presId="urn:microsoft.com/office/officeart/2005/8/layout/radial6"/>
    <dgm:cxn modelId="{B857113E-07DA-4B2B-A899-0B67B7DAE018}" type="presParOf" srcId="{A4517065-1E23-4A00-B11D-636519476899}" destId="{29B93762-6E05-4DD3-9C9A-7B402BA5CB37}" srcOrd="3" destOrd="0" presId="urn:microsoft.com/office/officeart/2005/8/layout/radial6"/>
    <dgm:cxn modelId="{EE490218-37A3-4F93-9A2B-0EEBFD934B6E}" type="presParOf" srcId="{A4517065-1E23-4A00-B11D-636519476899}" destId="{1C575473-2D5A-49F7-946E-8829ABAD08B6}" srcOrd="4" destOrd="0" presId="urn:microsoft.com/office/officeart/2005/8/layout/radial6"/>
    <dgm:cxn modelId="{264DB91A-5D7D-4448-8513-53F7EF7F95A1}" type="presParOf" srcId="{A4517065-1E23-4A00-B11D-636519476899}" destId="{33A7F685-A40C-4047-893B-D1D6DBEFC153}" srcOrd="5" destOrd="0" presId="urn:microsoft.com/office/officeart/2005/8/layout/radial6"/>
    <dgm:cxn modelId="{B875CFE1-C374-4FFE-82B6-F218CD6056D5}" type="presParOf" srcId="{A4517065-1E23-4A00-B11D-636519476899}" destId="{E85B6BF3-98BF-4EE7-8204-078E425F937B}" srcOrd="6" destOrd="0" presId="urn:microsoft.com/office/officeart/2005/8/layout/radial6"/>
    <dgm:cxn modelId="{D2CA6D82-3A2E-4E75-AEB1-A3D55965C243}" type="presParOf" srcId="{A4517065-1E23-4A00-B11D-636519476899}" destId="{BE989EBD-781D-4B0C-A82D-B2AC9EFD2FB3}" srcOrd="7" destOrd="0" presId="urn:microsoft.com/office/officeart/2005/8/layout/radial6"/>
    <dgm:cxn modelId="{9AE7C531-ADA6-4632-94FF-C5310314D21D}" type="presParOf" srcId="{A4517065-1E23-4A00-B11D-636519476899}" destId="{96E33192-1169-46B2-8C47-8FC7671CC128}" srcOrd="8" destOrd="0" presId="urn:microsoft.com/office/officeart/2005/8/layout/radial6"/>
    <dgm:cxn modelId="{5F13D93E-697A-4E71-A671-73AC490AE456}" type="presParOf" srcId="{A4517065-1E23-4A00-B11D-636519476899}" destId="{9A3FD681-544F-4616-90ED-9C4E8B8D302E}" srcOrd="9" destOrd="0" presId="urn:microsoft.com/office/officeart/2005/8/layout/radial6"/>
    <dgm:cxn modelId="{2C326260-046E-43F6-9353-6877323FDC0F}" type="presParOf" srcId="{A4517065-1E23-4A00-B11D-636519476899}" destId="{44411868-7736-47FD-8AC0-2D4304150DA6}" srcOrd="10" destOrd="0" presId="urn:microsoft.com/office/officeart/2005/8/layout/radial6"/>
    <dgm:cxn modelId="{8BB3EFEA-8084-4238-A8F6-DB5316844C37}" type="presParOf" srcId="{A4517065-1E23-4A00-B11D-636519476899}" destId="{906654E7-6BFA-417C-990E-74C63E5CF902}" srcOrd="11" destOrd="0" presId="urn:microsoft.com/office/officeart/2005/8/layout/radial6"/>
    <dgm:cxn modelId="{B8344254-E452-43DD-9857-AD07F8461935}" type="presParOf" srcId="{A4517065-1E23-4A00-B11D-636519476899}" destId="{24A37887-6ED7-4062-9ACF-CEB192053184}" srcOrd="12" destOrd="0" presId="urn:microsoft.com/office/officeart/2005/8/layout/radial6"/>
    <dgm:cxn modelId="{0B93D055-185A-4FCA-A925-4CA93787EB2D}" type="presParOf" srcId="{A4517065-1E23-4A00-B11D-636519476899}" destId="{C36905AC-B2FF-45C5-88FB-9F52C9627D92}" srcOrd="13" destOrd="0" presId="urn:microsoft.com/office/officeart/2005/8/layout/radial6"/>
    <dgm:cxn modelId="{F768C0DE-7E8A-4832-BE2A-D17D885BDF2B}" type="presParOf" srcId="{A4517065-1E23-4A00-B11D-636519476899}" destId="{FF527C9C-5B2C-4F42-ABCB-0DEC4098C178}" srcOrd="14" destOrd="0" presId="urn:microsoft.com/office/officeart/2005/8/layout/radial6"/>
    <dgm:cxn modelId="{DCC59EF3-0DA1-49D6-AD36-86025D45DFB5}" type="presParOf" srcId="{A4517065-1E23-4A00-B11D-636519476899}" destId="{70E52475-3E93-4A2E-AE3B-CE456701FADB}" srcOrd="15" destOrd="0" presId="urn:microsoft.com/office/officeart/2005/8/layout/radial6"/>
    <dgm:cxn modelId="{E6530B95-3245-44B4-9767-71C503BE50A8}" type="presParOf" srcId="{A4517065-1E23-4A00-B11D-636519476899}" destId="{CDCD2069-BB20-4151-9C99-FC2268662032}" srcOrd="16" destOrd="0" presId="urn:microsoft.com/office/officeart/2005/8/layout/radial6"/>
    <dgm:cxn modelId="{DDDA95E0-CD5C-4110-A9DE-D496A76B5684}" type="presParOf" srcId="{A4517065-1E23-4A00-B11D-636519476899}" destId="{4763F6B4-1085-432F-A0A1-D3AF2DBE2027}" srcOrd="17" destOrd="0" presId="urn:microsoft.com/office/officeart/2005/8/layout/radial6"/>
    <dgm:cxn modelId="{09B2758B-BD10-494B-8FB4-BFD844DC52B7}" type="presParOf" srcId="{A4517065-1E23-4A00-B11D-636519476899}" destId="{1C7D5595-5283-4774-AB7F-65CCD914DC36}" srcOrd="18" destOrd="0" presId="urn:microsoft.com/office/officeart/2005/8/layout/radial6"/>
    <dgm:cxn modelId="{E08655D5-8499-4690-821B-27E93930A4A1}" type="presParOf" srcId="{A4517065-1E23-4A00-B11D-636519476899}" destId="{A16E294A-CE83-41A9-AFCC-6D93514C15C3}" srcOrd="19" destOrd="0" presId="urn:microsoft.com/office/officeart/2005/8/layout/radial6"/>
    <dgm:cxn modelId="{C7076287-1D57-492C-B375-CB971A775412}" type="presParOf" srcId="{A4517065-1E23-4A00-B11D-636519476899}" destId="{87AE75AC-73CE-4397-B1BD-BE32937F2DD4}" srcOrd="20" destOrd="0" presId="urn:microsoft.com/office/officeart/2005/8/layout/radial6"/>
    <dgm:cxn modelId="{BF9B1B63-D4A1-40B4-B6E8-1CC918752C41}" type="presParOf" srcId="{A4517065-1E23-4A00-B11D-636519476899}" destId="{266D754D-EB14-45B8-A467-D0C453B86C50}" srcOrd="21"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56D8877-898D-43FD-BE20-D0F8B2630F21}" type="datetimeFigureOut">
              <a:rPr lang="en-US" smtClean="0"/>
              <a:t>2/9/2012</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0C35D9FB-9C3C-436B-848C-DC2DF3BCF1E5}"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934E4CFF-FB29-4417-BAE4-E1B94E06E3FE}" type="datetimeFigureOut">
              <a:rPr lang="en-US" smtClean="0"/>
              <a:pPr/>
              <a:t>2/9/2012</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012FC081-782B-4A5F-8391-955C82ED3B1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28B7095-E598-447C-8CA1-B17F299F395A}" type="datetime1">
              <a:rPr lang="en-US" smtClean="0"/>
              <a:pPr/>
              <a:t>2/9/2012</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en-US" dirty="0" smtClean="0"/>
              <a:t>HUD-GREATSCHOOLS PARTNERSHIP</a:t>
            </a:r>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574A226-8F00-4026-ACBA-97C9A29597F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4B1105-DED1-4AD7-AA8A-19D2B4347EBB}" type="datetime1">
              <a:rPr lang="en-US" smtClean="0"/>
              <a:pPr/>
              <a:t>2/9/2012</a:t>
            </a:fld>
            <a:endParaRPr lang="en-US" dirty="0"/>
          </a:p>
        </p:txBody>
      </p:sp>
      <p:sp>
        <p:nvSpPr>
          <p:cNvPr id="5" name="Footer Placeholder 4"/>
          <p:cNvSpPr>
            <a:spLocks noGrp="1"/>
          </p:cNvSpPr>
          <p:nvPr>
            <p:ph type="ftr" sz="quarter" idx="11"/>
          </p:nvPr>
        </p:nvSpPr>
        <p:spPr/>
        <p:txBody>
          <a:bodyPr/>
          <a:lstStyle/>
          <a:p>
            <a:r>
              <a:rPr lang="en-US" dirty="0" smtClean="0"/>
              <a:t>HUD-GREATSCHOOLS PARTNERSHIP</a:t>
            </a:r>
            <a:endParaRPr lang="en-US" dirty="0"/>
          </a:p>
        </p:txBody>
      </p:sp>
      <p:sp>
        <p:nvSpPr>
          <p:cNvPr id="6" name="Slide Number Placeholder 5"/>
          <p:cNvSpPr>
            <a:spLocks noGrp="1"/>
          </p:cNvSpPr>
          <p:nvPr>
            <p:ph type="sldNum" sz="quarter" idx="12"/>
          </p:nvPr>
        </p:nvSpPr>
        <p:spPr/>
        <p:txBody>
          <a:bodyPr/>
          <a:lstStyle/>
          <a:p>
            <a:fld id="{1574A226-8F00-4026-ACBA-97C9A29597F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050F7A2-375E-415A-A4AC-3164545022A6}" type="datetime1">
              <a:rPr lang="en-US" smtClean="0"/>
              <a:pPr/>
              <a:t>2/9/2012</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r>
              <a:rPr lang="en-US" dirty="0" smtClean="0"/>
              <a:t>HUD-GREATSCHOOLS PARTNERSHIP</a:t>
            </a:r>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1574A226-8F00-4026-ACBA-97C9A29597F7}"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AD2A74-CDD8-4566-AAD6-9CCDB9E8F506}" type="datetime1">
              <a:rPr lang="en-US" smtClean="0"/>
              <a:pPr/>
              <a:t>2/9/2012</a:t>
            </a:fld>
            <a:endParaRPr lang="en-US" dirty="0"/>
          </a:p>
        </p:txBody>
      </p:sp>
      <p:sp>
        <p:nvSpPr>
          <p:cNvPr id="5" name="Footer Placeholder 4"/>
          <p:cNvSpPr>
            <a:spLocks noGrp="1"/>
          </p:cNvSpPr>
          <p:nvPr>
            <p:ph type="ftr" sz="quarter" idx="11"/>
          </p:nvPr>
        </p:nvSpPr>
        <p:spPr/>
        <p:txBody>
          <a:bodyPr/>
          <a:lstStyle/>
          <a:p>
            <a:r>
              <a:rPr lang="en-US" dirty="0" smtClean="0"/>
              <a:t>HUD-GREATSCHOOLS PARTNERSHIP</a:t>
            </a: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574A226-8F00-4026-ACBA-97C9A29597F7}"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7A3B65F-E0FE-4BA6-994E-96E0110398E4}" type="datetime1">
              <a:rPr lang="en-US" smtClean="0"/>
              <a:pPr/>
              <a:t>2/9/2012</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574A226-8F00-4026-ACBA-97C9A29597F7}" type="slidenum">
              <a:rPr lang="en-US" smtClean="0"/>
              <a:pPr/>
              <a:t>‹#›</a:t>
            </a:fld>
            <a:endParaRPr lang="en-US" dirty="0"/>
          </a:p>
        </p:txBody>
      </p:sp>
      <p:sp>
        <p:nvSpPr>
          <p:cNvPr id="14" name="Footer Placeholder 13"/>
          <p:cNvSpPr>
            <a:spLocks noGrp="1"/>
          </p:cNvSpPr>
          <p:nvPr>
            <p:ph type="ftr" sz="quarter" idx="12"/>
          </p:nvPr>
        </p:nvSpPr>
        <p:spPr/>
        <p:txBody>
          <a:bodyPr/>
          <a:lstStyle/>
          <a:p>
            <a:r>
              <a:rPr lang="en-US" dirty="0" smtClean="0"/>
              <a:t>HUD-GREATSCHOOLS PARTNERSHIP</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576045E-F803-44D2-A92C-0FA586FA6E30}" type="datetime1">
              <a:rPr lang="en-US" smtClean="0"/>
              <a:pPr/>
              <a:t>2/9/2012</a:t>
            </a:fld>
            <a:endParaRPr lang="en-US" dirty="0"/>
          </a:p>
        </p:txBody>
      </p:sp>
      <p:sp>
        <p:nvSpPr>
          <p:cNvPr id="10" name="Slide Number Placeholder 9"/>
          <p:cNvSpPr>
            <a:spLocks noGrp="1"/>
          </p:cNvSpPr>
          <p:nvPr>
            <p:ph type="sldNum" sz="quarter" idx="16"/>
          </p:nvPr>
        </p:nvSpPr>
        <p:spPr/>
        <p:txBody>
          <a:bodyPr rtlCol="0"/>
          <a:lstStyle/>
          <a:p>
            <a:fld id="{1574A226-8F00-4026-ACBA-97C9A29597F7}" type="slidenum">
              <a:rPr lang="en-US" smtClean="0"/>
              <a:pPr/>
              <a:t>‹#›</a:t>
            </a:fld>
            <a:endParaRPr lang="en-US" dirty="0"/>
          </a:p>
        </p:txBody>
      </p:sp>
      <p:sp>
        <p:nvSpPr>
          <p:cNvPr id="12" name="Footer Placeholder 11"/>
          <p:cNvSpPr>
            <a:spLocks noGrp="1"/>
          </p:cNvSpPr>
          <p:nvPr>
            <p:ph type="ftr" sz="quarter" idx="17"/>
          </p:nvPr>
        </p:nvSpPr>
        <p:spPr/>
        <p:txBody>
          <a:bodyPr rtlCol="0"/>
          <a:lstStyle/>
          <a:p>
            <a:r>
              <a:rPr lang="en-US" dirty="0" smtClean="0"/>
              <a:t>HUD-GREATSCHOOLS PARTNERSHIP</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92993F77-8EA6-4E8D-B64E-DE75AAA9A5CD}" type="datetime1">
              <a:rPr lang="en-US" smtClean="0"/>
              <a:pPr/>
              <a:t>2/9/2012</a:t>
            </a:fld>
            <a:endParaRPr lang="en-US" dirty="0"/>
          </a:p>
        </p:txBody>
      </p:sp>
      <p:sp>
        <p:nvSpPr>
          <p:cNvPr id="12" name="Slide Number Placeholder 11"/>
          <p:cNvSpPr>
            <a:spLocks noGrp="1"/>
          </p:cNvSpPr>
          <p:nvPr>
            <p:ph type="sldNum" sz="quarter" idx="16"/>
          </p:nvPr>
        </p:nvSpPr>
        <p:spPr/>
        <p:txBody>
          <a:bodyPr rtlCol="0"/>
          <a:lstStyle/>
          <a:p>
            <a:fld id="{1574A226-8F00-4026-ACBA-97C9A29597F7}" type="slidenum">
              <a:rPr lang="en-US" smtClean="0"/>
              <a:pPr/>
              <a:t>‹#›</a:t>
            </a:fld>
            <a:endParaRPr lang="en-US" dirty="0"/>
          </a:p>
        </p:txBody>
      </p:sp>
      <p:sp>
        <p:nvSpPr>
          <p:cNvPr id="14" name="Footer Placeholder 13"/>
          <p:cNvSpPr>
            <a:spLocks noGrp="1"/>
          </p:cNvSpPr>
          <p:nvPr>
            <p:ph type="ftr" sz="quarter" idx="17"/>
          </p:nvPr>
        </p:nvSpPr>
        <p:spPr/>
        <p:txBody>
          <a:bodyPr rtlCol="0"/>
          <a:lstStyle/>
          <a:p>
            <a:r>
              <a:rPr lang="en-US" dirty="0" smtClean="0"/>
              <a:t>HUD-GREATSCHOOLS PARTNERSHIP</a:t>
            </a:r>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88194A2-864F-43F7-B662-3F2A7E357332}" type="datetime1">
              <a:rPr lang="en-US" smtClean="0"/>
              <a:pPr/>
              <a:t>2/9/2012</a:t>
            </a:fld>
            <a:endParaRPr lang="en-US" dirty="0"/>
          </a:p>
        </p:txBody>
      </p:sp>
      <p:sp>
        <p:nvSpPr>
          <p:cNvPr id="4" name="Footer Placeholder 3"/>
          <p:cNvSpPr>
            <a:spLocks noGrp="1"/>
          </p:cNvSpPr>
          <p:nvPr>
            <p:ph type="ftr" sz="quarter" idx="11"/>
          </p:nvPr>
        </p:nvSpPr>
        <p:spPr/>
        <p:txBody>
          <a:bodyPr/>
          <a:lstStyle/>
          <a:p>
            <a:r>
              <a:rPr lang="en-US" dirty="0" smtClean="0"/>
              <a:t>HUD-GREATSCHOOLS PARTNERSHIP</a:t>
            </a:r>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574A226-8F00-4026-ACBA-97C9A29597F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21EDC0-293C-448C-909C-5EEF74C317E6}" type="datetime1">
              <a:rPr lang="en-US" smtClean="0"/>
              <a:pPr/>
              <a:t>2/9/2012</a:t>
            </a:fld>
            <a:endParaRPr lang="en-US" dirty="0"/>
          </a:p>
        </p:txBody>
      </p:sp>
      <p:sp>
        <p:nvSpPr>
          <p:cNvPr id="3" name="Footer Placeholder 2"/>
          <p:cNvSpPr>
            <a:spLocks noGrp="1"/>
          </p:cNvSpPr>
          <p:nvPr>
            <p:ph type="ftr" sz="quarter" idx="11"/>
          </p:nvPr>
        </p:nvSpPr>
        <p:spPr/>
        <p:txBody>
          <a:bodyPr/>
          <a:lstStyle/>
          <a:p>
            <a:r>
              <a:rPr lang="en-US" dirty="0" smtClean="0"/>
              <a:t>HUD-GREATSCHOOLS PARTNERSHIP</a:t>
            </a: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574A226-8F00-4026-ACBA-97C9A29597F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52A1C15-632B-4E9C-98D2-F8577D26F30A}" type="datetime1">
              <a:rPr lang="en-US" smtClean="0"/>
              <a:pPr/>
              <a:t>2/9/2012</a:t>
            </a:fld>
            <a:endParaRPr lang="en-US" dirty="0"/>
          </a:p>
        </p:txBody>
      </p:sp>
      <p:sp>
        <p:nvSpPr>
          <p:cNvPr id="6" name="Footer Placeholder 5"/>
          <p:cNvSpPr>
            <a:spLocks noGrp="1"/>
          </p:cNvSpPr>
          <p:nvPr>
            <p:ph type="ftr" sz="quarter" idx="11"/>
          </p:nvPr>
        </p:nvSpPr>
        <p:spPr/>
        <p:txBody>
          <a:bodyPr/>
          <a:lstStyle/>
          <a:p>
            <a:r>
              <a:rPr lang="en-US" dirty="0" smtClean="0"/>
              <a:t>HUD-GREATSCHOOLS PARTNERSHIP</a:t>
            </a:r>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574A226-8F00-4026-ACBA-97C9A29597F7}"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E2A12572-B66C-476B-BDF2-D648C8A0FF62}" type="datetime1">
              <a:rPr lang="en-US" smtClean="0"/>
              <a:pPr/>
              <a:t>2/9/2012</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574A226-8F00-4026-ACBA-97C9A29597F7}"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r>
              <a:rPr lang="en-US" dirty="0" smtClean="0"/>
              <a:t>HUD-GREATSCHOOLS PARTNERSHIP</a:t>
            </a:r>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B9EB87E-14EC-4C8C-97B6-4E017AA5569D}" type="datetime1">
              <a:rPr lang="en-US" smtClean="0"/>
              <a:pPr/>
              <a:t>2/9/2012</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en-US" dirty="0" smtClean="0"/>
              <a:t>HUD-GREATSCHOOLS PARTNERSHIP</a:t>
            </a:r>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574A226-8F00-4026-ACBA-97C9A29597F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greatschools.org/" TargetMode="External"/><Relationship Id="rId2" Type="http://schemas.openxmlformats.org/officeDocument/2006/relationships/hyperlink" Target="http://www.greatschool.or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hyperlink" Target="http://www.greatschools.org/find-a-school/5208-greatschools-tutorial-video.gs?cpn=b2hvc9"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greatschools.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hud.gov/" TargetMode="External"/><Relationship Id="rId7" Type="http://schemas.openxmlformats.org/officeDocument/2006/relationships/image" Target="../media/image5.jpeg"/><Relationship Id="rId2" Type="http://schemas.openxmlformats.org/officeDocument/2006/relationships/hyperlink" Target="http://www.findyouthinfo.gov/" TargetMode="External"/><Relationship Id="rId1" Type="http://schemas.openxmlformats.org/officeDocument/2006/relationships/slideLayout" Target="../slideLayouts/slideLayout2.xml"/><Relationship Id="rId6" Type="http://schemas.openxmlformats.org/officeDocument/2006/relationships/hyperlink" Target="mailto:Nlevioff@greatschools.org" TargetMode="External"/><Relationship Id="rId5" Type="http://schemas.openxmlformats.org/officeDocument/2006/relationships/hyperlink" Target="mailto:Maria-Lana.Queen@hud.gov" TargetMode="External"/><Relationship Id="rId4" Type="http://schemas.openxmlformats.org/officeDocument/2006/relationships/hyperlink" Target="http://www.greatschools.org/"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reatschools.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greatschools.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219200"/>
          </a:xfrm>
        </p:spPr>
        <p:txBody>
          <a:bodyPr>
            <a:noAutofit/>
          </a:bodyPr>
          <a:lstStyle/>
          <a:p>
            <a:pPr algn="ctr"/>
            <a:r>
              <a:rPr lang="en-US" b="1" dirty="0" smtClean="0"/>
              <a:t>COORDINATING HOUSING WITH EDUCATION</a:t>
            </a:r>
            <a:endParaRPr lang="en-US" b="1" dirty="0"/>
          </a:p>
        </p:txBody>
      </p:sp>
      <p:pic>
        <p:nvPicPr>
          <p:cNvPr id="5" name="imgPreview" descr="builds,business,businessmen,challenges,complete,Concepts,Fotolia,ideas,jigsaws,men,Photographs,pieces,pushes,puzzles,solutions,solve,struggles,teams,teamwork,work"/>
          <p:cNvPicPr/>
          <p:nvPr/>
        </p:nvPicPr>
        <p:blipFill>
          <a:blip r:embed="rId2" cstate="print"/>
          <a:srcRect/>
          <a:stretch>
            <a:fillRect/>
          </a:stretch>
        </p:blipFill>
        <p:spPr bwMode="auto">
          <a:xfrm>
            <a:off x="1219200" y="2438400"/>
            <a:ext cx="6781800" cy="38862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normAutofit fontScale="85000" lnSpcReduction="20000"/>
          </a:bodyPr>
          <a:lstStyle/>
          <a:p>
            <a:fld id="{1574A226-8F00-4026-ACBA-97C9A29597F7}"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HUD-GREATSCHOOLS PARTNERSHIP – TARGETED POPULATION</a:t>
            </a:r>
            <a:endParaRPr lang="en-US" sz="3200" dirty="0"/>
          </a:p>
        </p:txBody>
      </p:sp>
      <p:graphicFrame>
        <p:nvGraphicFramePr>
          <p:cNvPr id="7" name="Chart 6"/>
          <p:cNvGraphicFramePr/>
          <p:nvPr/>
        </p:nvGraphicFramePr>
        <p:xfrm>
          <a:off x="381000" y="1600200"/>
          <a:ext cx="85344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038600" y="4953000"/>
            <a:ext cx="685800" cy="276999"/>
          </a:xfrm>
          <a:prstGeom prst="rect">
            <a:avLst/>
          </a:prstGeom>
          <a:noFill/>
        </p:spPr>
        <p:txBody>
          <a:bodyPr wrap="square" rtlCol="0">
            <a:spAutoFit/>
          </a:bodyPr>
          <a:lstStyle/>
          <a:p>
            <a:r>
              <a:rPr lang="en-US" sz="1200" b="1" dirty="0" smtClean="0">
                <a:solidFill>
                  <a:schemeClr val="bg1"/>
                </a:solidFill>
              </a:rPr>
              <a:t>34.6%</a:t>
            </a:r>
            <a:endParaRPr lang="en-US" sz="1200" b="1" dirty="0">
              <a:solidFill>
                <a:schemeClr val="bg1"/>
              </a:solidFill>
            </a:endParaRPr>
          </a:p>
        </p:txBody>
      </p:sp>
      <p:sp>
        <p:nvSpPr>
          <p:cNvPr id="9" name="TextBox 8"/>
          <p:cNvSpPr txBox="1"/>
          <p:nvPr/>
        </p:nvSpPr>
        <p:spPr>
          <a:xfrm>
            <a:off x="7848600" y="5410200"/>
            <a:ext cx="609600" cy="276999"/>
          </a:xfrm>
          <a:prstGeom prst="rect">
            <a:avLst/>
          </a:prstGeom>
          <a:noFill/>
        </p:spPr>
        <p:txBody>
          <a:bodyPr wrap="square" rtlCol="0">
            <a:spAutoFit/>
          </a:bodyPr>
          <a:lstStyle/>
          <a:p>
            <a:r>
              <a:rPr lang="en-US" sz="1200" b="1" dirty="0" smtClean="0">
                <a:solidFill>
                  <a:schemeClr val="bg1"/>
                </a:solidFill>
              </a:rPr>
              <a:t>26.7%</a:t>
            </a:r>
            <a:endParaRPr lang="en-US" sz="1200" b="1" dirty="0">
              <a:solidFill>
                <a:schemeClr val="bg1"/>
              </a:solidFill>
            </a:endParaRPr>
          </a:p>
        </p:txBody>
      </p:sp>
      <p:sp>
        <p:nvSpPr>
          <p:cNvPr id="10" name="Slide Number Placeholder 9"/>
          <p:cNvSpPr>
            <a:spLocks noGrp="1"/>
          </p:cNvSpPr>
          <p:nvPr>
            <p:ph type="sldNum" sz="quarter" idx="12"/>
          </p:nvPr>
        </p:nvSpPr>
        <p:spPr/>
        <p:txBody>
          <a:bodyPr>
            <a:normAutofit fontScale="85000" lnSpcReduction="20000"/>
          </a:bodyPr>
          <a:lstStyle/>
          <a:p>
            <a:fld id="{1574A226-8F00-4026-ACBA-97C9A29597F7}"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Way it Works</a:t>
            </a:r>
            <a:endParaRPr lang="en-US" dirty="0"/>
          </a:p>
        </p:txBody>
      </p:sp>
      <p:sp>
        <p:nvSpPr>
          <p:cNvPr id="3" name="Content Placeholder 2"/>
          <p:cNvSpPr>
            <a:spLocks noGrp="1"/>
          </p:cNvSpPr>
          <p:nvPr>
            <p:ph sz="quarter" idx="1"/>
          </p:nvPr>
        </p:nvSpPr>
        <p:spPr/>
        <p:txBody>
          <a:bodyPr>
            <a:noAutofit/>
          </a:bodyPr>
          <a:lstStyle/>
          <a:p>
            <a:endParaRPr lang="en-US" sz="1400" dirty="0" smtClean="0"/>
          </a:p>
          <a:p>
            <a:r>
              <a:rPr lang="en-US" sz="1600" dirty="0" smtClean="0"/>
              <a:t>Utilizing the existing </a:t>
            </a:r>
            <a:r>
              <a:rPr lang="en-US" sz="1600" dirty="0" smtClean="0">
                <a:hlinkClick r:id="rId2"/>
              </a:rPr>
              <a:t>www.GreatSchools.org </a:t>
            </a:r>
            <a:r>
              <a:rPr lang="en-US" sz="1600" dirty="0" smtClean="0"/>
              <a:t>resource,  HUD will work closely with its greatest leverage -- the nation’s 3,200 PHAs,  to develop a local information sharing process for residents with school-age children. </a:t>
            </a:r>
          </a:p>
          <a:p>
            <a:endParaRPr lang="en-US" sz="1600" dirty="0" smtClean="0"/>
          </a:p>
          <a:p>
            <a:r>
              <a:rPr lang="en-US" sz="1600" dirty="0" smtClean="0"/>
              <a:t> Per a letter on 12/8/11 to all PHA Executive Directors , the Assistant Secretary for HUD’s Office of Public and Indian Housing strongly advised PHAs to take 2 basic steps:</a:t>
            </a:r>
          </a:p>
          <a:p>
            <a:pPr marL="914400" lvl="1" indent="-514350">
              <a:buFont typeface="+mj-lt"/>
              <a:buAutoNum type="arabicPeriod"/>
            </a:pPr>
            <a:r>
              <a:rPr lang="en-US" sz="1600" b="1" dirty="0" smtClean="0"/>
              <a:t>Provide printouts </a:t>
            </a:r>
            <a:r>
              <a:rPr lang="en-US" sz="1600" dirty="0" smtClean="0"/>
              <a:t>of local school listings found on the website, and other supplemental information to all HCV households when families first obtain a voucher or during their annual recertification.</a:t>
            </a:r>
            <a:r>
              <a:rPr lang="en-US" sz="1600" b="1" dirty="0" smtClean="0"/>
              <a:t>  </a:t>
            </a:r>
            <a:r>
              <a:rPr lang="en-US" sz="1600" dirty="0" smtClean="0"/>
              <a:t>This will assure that parents and guardians have timely access to details regarding local schools, and an opportunity to explore school options while choosing a place to live.</a:t>
            </a:r>
            <a:r>
              <a:rPr lang="en-US" sz="1600" b="1" dirty="0" smtClean="0"/>
              <a:t>  </a:t>
            </a:r>
          </a:p>
          <a:p>
            <a:pPr marL="914400" lvl="1" indent="-514350">
              <a:buFont typeface="+mj-lt"/>
              <a:buAutoNum type="arabicPeriod"/>
            </a:pPr>
            <a:r>
              <a:rPr lang="en-US" sz="1600" b="1" dirty="0" smtClean="0"/>
              <a:t>Include the GreatSchools  URL, </a:t>
            </a:r>
            <a:r>
              <a:rPr lang="en-US" sz="1600" u="sng" dirty="0" smtClean="0">
                <a:hlinkClick r:id="rId3"/>
              </a:rPr>
              <a:t>www.GreatSchools.org</a:t>
            </a:r>
            <a:r>
              <a:rPr lang="en-US" sz="1600" dirty="0" smtClean="0"/>
              <a:t>  on the PHA website as a valuable resource to parents and other community members visiting their site.</a:t>
            </a:r>
            <a:endParaRPr lang="en-US" sz="1600"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Way it Works</a:t>
            </a:r>
            <a:endParaRPr lang="en-US" dirty="0"/>
          </a:p>
        </p:txBody>
      </p:sp>
      <p:sp>
        <p:nvSpPr>
          <p:cNvPr id="3" name="Content Placeholder 2"/>
          <p:cNvSpPr>
            <a:spLocks noGrp="1"/>
          </p:cNvSpPr>
          <p:nvPr>
            <p:ph sz="quarter" idx="1"/>
          </p:nvPr>
        </p:nvSpPr>
        <p:spPr/>
        <p:txBody>
          <a:bodyPr>
            <a:normAutofit fontScale="70000" lnSpcReduction="20000"/>
          </a:bodyPr>
          <a:lstStyle/>
          <a:p>
            <a:pPr>
              <a:buFont typeface="Arial" pitchFamily="34" charset="0"/>
              <a:buChar char="•"/>
            </a:pPr>
            <a:r>
              <a:rPr lang="en-US" dirty="0" smtClean="0"/>
              <a:t>PHAs have the capacity to reach low-income parents where they are through various means:</a:t>
            </a:r>
          </a:p>
          <a:p>
            <a:pPr>
              <a:buNone/>
            </a:pPr>
            <a:endParaRPr lang="en-US" dirty="0" smtClean="0"/>
          </a:p>
          <a:p>
            <a:pPr>
              <a:buFont typeface="Wingdings" pitchFamily="2" charset="2"/>
              <a:buChar char="q"/>
            </a:pPr>
            <a:r>
              <a:rPr lang="en-US" dirty="0" smtClean="0"/>
              <a:t>Tenant admissions office;</a:t>
            </a:r>
          </a:p>
          <a:p>
            <a:pPr>
              <a:buFont typeface="Wingdings" pitchFamily="2" charset="2"/>
              <a:buChar char="q"/>
            </a:pPr>
            <a:r>
              <a:rPr lang="en-US" dirty="0" smtClean="0"/>
              <a:t>Local resident meetings;</a:t>
            </a:r>
          </a:p>
          <a:p>
            <a:pPr>
              <a:buFont typeface="Wingdings" pitchFamily="2" charset="2"/>
              <a:buChar char="q"/>
            </a:pPr>
            <a:r>
              <a:rPr lang="en-US" dirty="0" smtClean="0"/>
              <a:t>E-newsletters/mail outs/text messages</a:t>
            </a:r>
          </a:p>
          <a:p>
            <a:pPr>
              <a:buFont typeface="Wingdings" pitchFamily="2" charset="2"/>
              <a:buChar char="q"/>
            </a:pPr>
            <a:r>
              <a:rPr lang="en-US" dirty="0" smtClean="0"/>
              <a:t>Local case managers/resident service coordinators;</a:t>
            </a:r>
          </a:p>
          <a:p>
            <a:pPr>
              <a:buFont typeface="Wingdings" pitchFamily="2" charset="2"/>
              <a:buChar char="q"/>
            </a:pPr>
            <a:r>
              <a:rPr lang="en-US" dirty="0" smtClean="0"/>
              <a:t>*Local service providers, faith-based and non-profit entities;</a:t>
            </a:r>
          </a:p>
          <a:p>
            <a:pPr>
              <a:buFont typeface="Wingdings" pitchFamily="2" charset="2"/>
              <a:buChar char="q"/>
            </a:pPr>
            <a:r>
              <a:rPr lang="en-US" dirty="0" smtClean="0"/>
              <a:t>*Community Colleges/Universities; and</a:t>
            </a:r>
          </a:p>
          <a:p>
            <a:pPr>
              <a:buFont typeface="Wingdings" pitchFamily="2" charset="2"/>
              <a:buChar char="q"/>
            </a:pPr>
            <a:r>
              <a:rPr lang="en-US" dirty="0" smtClean="0"/>
              <a:t>*HUD Neighborhood Network Centers (free community computer facilities); </a:t>
            </a:r>
          </a:p>
          <a:p>
            <a:pPr>
              <a:buNone/>
            </a:pPr>
            <a:endParaRPr lang="en-US" dirty="0" smtClean="0"/>
          </a:p>
          <a:p>
            <a:pPr>
              <a:buNone/>
            </a:pPr>
            <a:r>
              <a:rPr lang="en-US" dirty="0" smtClean="0"/>
              <a:t>* HUD is also supporting PHA local outreach efforts through HUD’s:  Center for Faith- Based/Non-Profit Partnerships;  Office of University Partnerships; and Multi-Family/Public Housing Neighborhood Network Centers. </a:t>
            </a:r>
          </a:p>
          <a:p>
            <a:pPr>
              <a:buFont typeface="Wingdings" pitchFamily="2" charset="2"/>
              <a:buChar char="q"/>
            </a:pPr>
            <a:endParaRPr lang="en-US" dirty="0" smtClean="0"/>
          </a:p>
          <a:p>
            <a:pPr>
              <a:buFont typeface="Arial" pitchFamily="34" charset="0"/>
              <a:buChar char="•"/>
            </a:pPr>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i="1" dirty="0" smtClean="0"/>
              <a:t>Reaching Families Where They Are </a:t>
            </a:r>
            <a:endParaRPr lang="en-US" dirty="0"/>
          </a:p>
        </p:txBody>
      </p:sp>
      <p:graphicFrame>
        <p:nvGraphicFramePr>
          <p:cNvPr id="4" name="Content Placeholder 3"/>
          <p:cNvGraphicFramePr>
            <a:graphicFrameLocks noGrp="1"/>
          </p:cNvGraphicFramePr>
          <p:nvPr>
            <p:ph sz="quarter" idx="1"/>
          </p:nvPr>
        </p:nvGraphicFramePr>
        <p:xfrm>
          <a:off x="228600" y="990600"/>
          <a:ext cx="89154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normAutofit fontScale="85000" lnSpcReduction="20000"/>
          </a:bodyPr>
          <a:lstStyle/>
          <a:p>
            <a:fld id="{1574A226-8F00-4026-ACBA-97C9A29597F7}"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Way it Works</a:t>
            </a:r>
            <a:endParaRPr lang="en-US" dirty="0"/>
          </a:p>
        </p:txBody>
      </p:sp>
      <p:sp>
        <p:nvSpPr>
          <p:cNvPr id="3" name="Content Placeholder 2"/>
          <p:cNvSpPr>
            <a:spLocks noGrp="1"/>
          </p:cNvSpPr>
          <p:nvPr>
            <p:ph sz="quarter" idx="1"/>
          </p:nvPr>
        </p:nvSpPr>
        <p:spPr/>
        <p:txBody>
          <a:bodyPr>
            <a:normAutofit fontScale="62500" lnSpcReduction="20000"/>
          </a:bodyPr>
          <a:lstStyle/>
          <a:p>
            <a:pPr>
              <a:buNone/>
            </a:pPr>
            <a:r>
              <a:rPr lang="en-US" b="1" i="1" dirty="0" smtClean="0"/>
              <a:t>GreatSchools</a:t>
            </a:r>
            <a:r>
              <a:rPr lang="en-US" b="1" dirty="0" smtClean="0"/>
              <a:t> Collateral:  </a:t>
            </a:r>
          </a:p>
          <a:p>
            <a:pPr>
              <a:buFont typeface="Wingdings" pitchFamily="2" charset="2"/>
              <a:buChar char="q"/>
            </a:pPr>
            <a:r>
              <a:rPr lang="en-US" dirty="0" smtClean="0"/>
              <a:t>To make this a valuable, invested experience for all PHAs, local service providers, and parents,  </a:t>
            </a:r>
            <a:r>
              <a:rPr lang="en-US" i="1" dirty="0" smtClean="0"/>
              <a:t>GreatSchools </a:t>
            </a:r>
            <a:r>
              <a:rPr lang="en-US" dirty="0" smtClean="0"/>
              <a:t>worked closely with HUD to develop/provide the below customized  materials to all PHAs:</a:t>
            </a:r>
          </a:p>
          <a:p>
            <a:pPr lvl="1"/>
            <a:r>
              <a:rPr lang="en-US" dirty="0" smtClean="0"/>
              <a:t> a </a:t>
            </a:r>
            <a:r>
              <a:rPr lang="en-US" u="sng" dirty="0" smtClean="0">
                <a:hlinkClick r:id="rId2"/>
              </a:rPr>
              <a:t>video tutorial</a:t>
            </a:r>
            <a:r>
              <a:rPr lang="en-US" dirty="0" smtClean="0"/>
              <a:t>, tailored to PHAs and parents;</a:t>
            </a:r>
          </a:p>
          <a:p>
            <a:pPr lvl="1"/>
            <a:r>
              <a:rPr lang="en-US" b="1" dirty="0" smtClean="0"/>
              <a:t>A script for PHAs</a:t>
            </a:r>
            <a:r>
              <a:rPr lang="en-US" dirty="0" smtClean="0"/>
              <a:t>: (in English and Spanish) for easily translating  the features of the website to parents;</a:t>
            </a:r>
          </a:p>
          <a:p>
            <a:pPr lvl="1"/>
            <a:r>
              <a:rPr lang="en-US" b="1" dirty="0" smtClean="0"/>
              <a:t>GreatSchools fact sheet  </a:t>
            </a:r>
            <a:r>
              <a:rPr lang="en-US" dirty="0" smtClean="0"/>
              <a:t>handout</a:t>
            </a:r>
            <a:r>
              <a:rPr lang="en-US" b="1" dirty="0" smtClean="0"/>
              <a:t> (in English and Spanish) </a:t>
            </a:r>
            <a:r>
              <a:rPr lang="en-US" dirty="0" smtClean="0"/>
              <a:t>which lists five easy steps to choosing a new school;</a:t>
            </a:r>
          </a:p>
          <a:p>
            <a:pPr lvl="1"/>
            <a:r>
              <a:rPr lang="en-US" b="1" dirty="0" smtClean="0"/>
              <a:t>Top 10 tips for parents</a:t>
            </a:r>
            <a:r>
              <a:rPr lang="en-US" dirty="0" smtClean="0"/>
              <a:t> handout (in English and Spanish);</a:t>
            </a:r>
          </a:p>
          <a:p>
            <a:pPr lvl="1"/>
            <a:r>
              <a:rPr lang="en-US" b="1" dirty="0" smtClean="0"/>
              <a:t>School Chooser Workbook for parents (in English and Spanish), </a:t>
            </a:r>
            <a:r>
              <a:rPr lang="en-US" dirty="0" smtClean="0"/>
              <a:t>for any parent new to the process of choosing a school</a:t>
            </a:r>
          </a:p>
          <a:p>
            <a:pPr lvl="1">
              <a:buNone/>
            </a:pPr>
            <a:endParaRPr lang="en-US" dirty="0" smtClean="0"/>
          </a:p>
          <a:p>
            <a:r>
              <a:rPr lang="en-US" i="1" dirty="0" smtClean="0"/>
              <a:t>GreatSchools</a:t>
            </a:r>
            <a:r>
              <a:rPr lang="en-US" dirty="0" smtClean="0"/>
              <a:t>  administers two existing </a:t>
            </a:r>
            <a:r>
              <a:rPr lang="en-US" b="1" dirty="0" smtClean="0"/>
              <a:t>on the ground </a:t>
            </a:r>
            <a:r>
              <a:rPr lang="en-US" dirty="0" smtClean="0"/>
              <a:t>programs in Washington, DC and Milwaukee, WI for further engaging low-income parents in their children’s education.  The DC and City of Miliwaukee PHAs have established local partnerships with GreatSchools, and also serve on their local advisory Boards.  </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Marketing and Outreach</a:t>
            </a:r>
            <a:endParaRPr lang="en-US" dirty="0"/>
          </a:p>
        </p:txBody>
      </p:sp>
      <p:sp>
        <p:nvSpPr>
          <p:cNvPr id="3" name="Content Placeholder 2"/>
          <p:cNvSpPr>
            <a:spLocks noGrp="1"/>
          </p:cNvSpPr>
          <p:nvPr>
            <p:ph sz="quarter" idx="1"/>
          </p:nvPr>
        </p:nvSpPr>
        <p:spPr/>
        <p:txBody>
          <a:bodyPr>
            <a:normAutofit fontScale="92500"/>
          </a:bodyPr>
          <a:lstStyle/>
          <a:p>
            <a:endParaRPr lang="en-US" sz="2400" dirty="0" smtClean="0"/>
          </a:p>
          <a:p>
            <a:r>
              <a:rPr lang="en-US" sz="2100" dirty="0" smtClean="0"/>
              <a:t>The Partnership will achieve its goals mainly through events and creative communication around the www.GreatSchools.org website and PHA customized resources. </a:t>
            </a:r>
          </a:p>
          <a:p>
            <a:pPr>
              <a:buNone/>
            </a:pPr>
            <a:endParaRPr lang="en-US" sz="2100" dirty="0" smtClean="0"/>
          </a:p>
          <a:p>
            <a:r>
              <a:rPr lang="en-US" sz="2100" dirty="0" smtClean="0"/>
              <a:t>Through webinars, events, training materials, and other printed materials, the Partnership will engage HUD-assisted families and support PHA staff in assisting residents to gain access to the best information available to make educational decisions that best fit their child’s needs.</a:t>
            </a:r>
          </a:p>
          <a:p>
            <a:pPr>
              <a:buNone/>
            </a:pPr>
            <a:endParaRPr lang="en-US" sz="2100" dirty="0" smtClean="0"/>
          </a:p>
          <a:p>
            <a:r>
              <a:rPr lang="en-US" sz="2100" dirty="0" smtClean="0"/>
              <a:t>Although the partnership primarily focuses on working with PHAs to reach HCV and public housing households, this is a HUD-wide approach to reach any HUD-assisted family with school-age children.  </a:t>
            </a:r>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we are today</a:t>
            </a:r>
            <a:endParaRPr lang="en-US" dirty="0"/>
          </a:p>
        </p:txBody>
      </p:sp>
      <p:sp>
        <p:nvSpPr>
          <p:cNvPr id="3" name="Content Placeholder 2"/>
          <p:cNvSpPr>
            <a:spLocks noGrp="1"/>
          </p:cNvSpPr>
          <p:nvPr>
            <p:ph sz="quarter" idx="1"/>
          </p:nvPr>
        </p:nvSpPr>
        <p:spPr/>
        <p:txBody>
          <a:bodyPr>
            <a:normAutofit fontScale="25000" lnSpcReduction="20000"/>
          </a:bodyPr>
          <a:lstStyle/>
          <a:p>
            <a:pPr>
              <a:buNone/>
            </a:pPr>
            <a:endParaRPr lang="en-US" dirty="0" smtClean="0"/>
          </a:p>
          <a:p>
            <a:r>
              <a:rPr lang="en-US" sz="6400" dirty="0" smtClean="0"/>
              <a:t>Exploring options to track the reach/impact</a:t>
            </a:r>
          </a:p>
          <a:p>
            <a:pPr>
              <a:buNone/>
            </a:pPr>
            <a:r>
              <a:rPr lang="en-US" sz="6400" b="1" dirty="0" smtClean="0"/>
              <a:t>	HUD-GreatSchools Partnership Proposed Metrics:</a:t>
            </a:r>
            <a:endParaRPr lang="en-US" sz="6400" dirty="0" smtClean="0"/>
          </a:p>
          <a:p>
            <a:pPr lvl="1">
              <a:buFont typeface="Wingdings" pitchFamily="2" charset="2"/>
              <a:buChar char="§"/>
            </a:pPr>
            <a:r>
              <a:rPr lang="en-US" sz="6100" dirty="0" smtClean="0"/>
              <a:t>Number of PHAs using the </a:t>
            </a:r>
            <a:r>
              <a:rPr lang="en-US" sz="6100" dirty="0" smtClean="0">
                <a:hlinkClick r:id="rId2"/>
              </a:rPr>
              <a:t>www.greatschools.org</a:t>
            </a:r>
            <a:r>
              <a:rPr lang="en-US" sz="6100" dirty="0" smtClean="0"/>
              <a:t> website and supplemental materials</a:t>
            </a:r>
          </a:p>
          <a:p>
            <a:pPr lvl="1">
              <a:buFont typeface="Wingdings" pitchFamily="2" charset="2"/>
              <a:buChar char="§"/>
            </a:pPr>
            <a:r>
              <a:rPr lang="en-US" sz="6100" dirty="0" smtClean="0"/>
              <a:t>Number of PHAs who placed URL link on their websites</a:t>
            </a:r>
          </a:p>
          <a:p>
            <a:pPr lvl="1">
              <a:buFont typeface="Wingdings" pitchFamily="2" charset="2"/>
              <a:buChar char="§"/>
            </a:pPr>
            <a:r>
              <a:rPr lang="en-US" sz="6100" dirty="0" smtClean="0"/>
              <a:t>Number of PHAs distributing informtion to HCV recipients with school-age children</a:t>
            </a:r>
          </a:p>
          <a:p>
            <a:pPr lvl="1">
              <a:buFont typeface="Wingdings" pitchFamily="2" charset="2"/>
              <a:buChar char="§"/>
            </a:pPr>
            <a:r>
              <a:rPr lang="en-US" sz="6100" dirty="0" smtClean="0"/>
              <a:t>Number of HCV recipients who received local school listings and supplemental inforamtion as a print out</a:t>
            </a:r>
          </a:p>
          <a:p>
            <a:pPr>
              <a:buNone/>
            </a:pPr>
            <a:r>
              <a:rPr lang="en-US" sz="6400" b="1" dirty="0" smtClean="0"/>
              <a:t>	Secondary Metrics:</a:t>
            </a:r>
            <a:endParaRPr lang="en-US" sz="6400" dirty="0" smtClean="0"/>
          </a:p>
          <a:p>
            <a:pPr lvl="1">
              <a:buFont typeface="Wingdings" pitchFamily="2" charset="2"/>
              <a:buChar char="§"/>
            </a:pPr>
            <a:r>
              <a:rPr lang="en-US" sz="6100" dirty="0" smtClean="0"/>
              <a:t>Degree to which parents used the website</a:t>
            </a:r>
          </a:p>
          <a:p>
            <a:pPr lvl="1">
              <a:buFont typeface="Wingdings" pitchFamily="2" charset="2"/>
              <a:buChar char="§"/>
            </a:pPr>
            <a:r>
              <a:rPr lang="en-US" sz="6100" dirty="0" smtClean="0"/>
              <a:t>Degree to which parents used it to locate a school for their child or found it helpful in becoming more involved in their child’s education.</a:t>
            </a:r>
          </a:p>
          <a:p>
            <a:pPr lvl="0">
              <a:buFont typeface="Wingdings" pitchFamily="2" charset="2"/>
              <a:buChar char="§"/>
            </a:pPr>
            <a:endParaRPr lang="en-US" sz="6400" dirty="0" smtClean="0"/>
          </a:p>
          <a:p>
            <a:pPr lvl="0">
              <a:buFont typeface="Wingdings" pitchFamily="2" charset="2"/>
              <a:buChar char="q"/>
            </a:pPr>
            <a:r>
              <a:rPr lang="en-US" sz="6400" dirty="0" smtClean="0"/>
              <a:t>Working with the U.S. Department of Education to enhance the partnership</a:t>
            </a:r>
          </a:p>
          <a:p>
            <a:pPr lvl="0">
              <a:buFont typeface="Wingdings" pitchFamily="2" charset="2"/>
              <a:buChar char="q"/>
            </a:pPr>
            <a:r>
              <a:rPr lang="en-US" sz="6400" dirty="0" smtClean="0"/>
              <a:t>Connecting PHAs and parents to additional resources/tools  (i.e. </a:t>
            </a:r>
            <a:r>
              <a:rPr lang="en-US" sz="6400" b="1" i="1" dirty="0" smtClean="0"/>
              <a:t>Step Up for Students,</a:t>
            </a:r>
            <a:r>
              <a:rPr lang="en-US" sz="6400" i="1" dirty="0" smtClean="0"/>
              <a:t> a </a:t>
            </a:r>
            <a:r>
              <a:rPr lang="en-US" sz="6400" dirty="0" smtClean="0"/>
              <a:t>non-profit that administers the Florida Tax Credit Scholarship for low-income students (K-12) to attend private schools) </a:t>
            </a:r>
            <a:r>
              <a:rPr lang="en-US" sz="6400" i="1" dirty="0" smtClean="0"/>
              <a:t> </a:t>
            </a:r>
          </a:p>
          <a:p>
            <a:endParaRPr lang="en-US" sz="4900" dirty="0" smtClean="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endParaRPr lang="en-US" dirty="0"/>
          </a:p>
        </p:txBody>
      </p:sp>
      <p:sp>
        <p:nvSpPr>
          <p:cNvPr id="3" name="Content Placeholder 2"/>
          <p:cNvSpPr>
            <a:spLocks noGrp="1"/>
          </p:cNvSpPr>
          <p:nvPr>
            <p:ph sz="quarter" idx="1"/>
          </p:nvPr>
        </p:nvSpPr>
        <p:spPr>
          <a:xfrm>
            <a:off x="457200" y="2133600"/>
            <a:ext cx="8229600" cy="4525963"/>
          </a:xfrm>
        </p:spPr>
        <p:txBody>
          <a:bodyPr>
            <a:normAutofit/>
          </a:bodyPr>
          <a:lstStyle/>
          <a:p>
            <a:pPr>
              <a:buNone/>
            </a:pPr>
            <a:r>
              <a:rPr lang="en-US" sz="2400" b="1" dirty="0" smtClean="0"/>
              <a:t>The HUD-GreatSchools partnership is a perfect marriage! </a:t>
            </a:r>
          </a:p>
          <a:p>
            <a:pPr>
              <a:buNone/>
            </a:pPr>
            <a:endParaRPr lang="en-US" sz="2400" b="1" dirty="0" smtClean="0"/>
          </a:p>
          <a:p>
            <a:pPr>
              <a:buNone/>
            </a:pPr>
            <a:r>
              <a:rPr lang="en-US" sz="2400" b="1" dirty="0" smtClean="0"/>
              <a:t>For more information or to join us refer to:</a:t>
            </a:r>
          </a:p>
          <a:p>
            <a:pPr>
              <a:buFont typeface="Wingdings" pitchFamily="2" charset="2"/>
              <a:buChar char="q"/>
            </a:pPr>
            <a:r>
              <a:rPr lang="en-US" sz="2400" b="1" dirty="0" smtClean="0"/>
              <a:t>Featured spotlight on </a:t>
            </a:r>
            <a:r>
              <a:rPr lang="en-US" sz="2400" b="1" dirty="0" smtClean="0">
                <a:hlinkClick r:id="rId2"/>
              </a:rPr>
              <a:t>www.findyouthinfo.gov</a:t>
            </a:r>
            <a:endParaRPr lang="en-US" sz="2400" b="1" dirty="0" smtClean="0"/>
          </a:p>
          <a:p>
            <a:pPr>
              <a:buFont typeface="Wingdings" pitchFamily="2" charset="2"/>
              <a:buChar char="q"/>
            </a:pPr>
            <a:r>
              <a:rPr lang="en-US" sz="2400" u="sng" dirty="0" smtClean="0">
                <a:hlinkClick r:id="rId3"/>
              </a:rPr>
              <a:t>www.hud.gov</a:t>
            </a:r>
            <a:endParaRPr lang="en-US" sz="2400" u="sng" dirty="0" smtClean="0"/>
          </a:p>
          <a:p>
            <a:pPr>
              <a:buFont typeface="Wingdings" pitchFamily="2" charset="2"/>
              <a:buChar char="q"/>
            </a:pPr>
            <a:r>
              <a:rPr lang="en-US" sz="2400" u="sng" dirty="0" smtClean="0">
                <a:hlinkClick r:id="rId4"/>
              </a:rPr>
              <a:t>www.greatschools.org</a:t>
            </a:r>
            <a:endParaRPr lang="en-US" sz="2400" u="sng" dirty="0" smtClean="0"/>
          </a:p>
          <a:p>
            <a:pPr>
              <a:buFont typeface="Wingdings" pitchFamily="2" charset="2"/>
              <a:buChar char="q"/>
            </a:pPr>
            <a:r>
              <a:rPr lang="en-US" sz="2400" dirty="0" smtClean="0"/>
              <a:t>Maria-Lana Queen, HUD:  </a:t>
            </a:r>
            <a:r>
              <a:rPr lang="en-US" sz="2400" dirty="0" smtClean="0">
                <a:hlinkClick r:id="rId5"/>
              </a:rPr>
              <a:t>Maria-Lana.Queen@hud.gov</a:t>
            </a:r>
            <a:endParaRPr lang="en-US" sz="2400" dirty="0" smtClean="0"/>
          </a:p>
          <a:p>
            <a:pPr>
              <a:buFont typeface="Wingdings" pitchFamily="2" charset="2"/>
              <a:buChar char="q"/>
            </a:pPr>
            <a:r>
              <a:rPr lang="en-US" sz="2400" dirty="0" smtClean="0"/>
              <a:t>Natanya Levioff, GreatSchools:  </a:t>
            </a:r>
            <a:r>
              <a:rPr lang="en-US" sz="2400" dirty="0" smtClean="0">
                <a:hlinkClick r:id="rId6"/>
              </a:rPr>
              <a:t>Nlevioff@greatschools.org</a:t>
            </a:r>
            <a:endParaRPr lang="en-US" sz="2400" dirty="0" smtClean="0"/>
          </a:p>
          <a:p>
            <a:pPr>
              <a:buNone/>
            </a:pPr>
            <a:endParaRPr lang="en-US" sz="2400" dirty="0" smtClean="0"/>
          </a:p>
          <a:p>
            <a:pPr>
              <a:buFont typeface="Wingdings" pitchFamily="2" charset="2"/>
              <a:buChar char="q"/>
            </a:pPr>
            <a:endParaRPr lang="en-US" sz="2800" u="sng" dirty="0" smtClean="0"/>
          </a:p>
          <a:p>
            <a:pPr>
              <a:buFont typeface="Wingdings" pitchFamily="2" charset="2"/>
              <a:buChar char="q"/>
            </a:pPr>
            <a:endParaRPr lang="en-US" sz="2800" u="sng" dirty="0" smtClean="0"/>
          </a:p>
          <a:p>
            <a:pPr>
              <a:buFont typeface="Wingdings" pitchFamily="2" charset="2"/>
              <a:buChar char="q"/>
            </a:pPr>
            <a:endParaRPr lang="en-US" sz="2800" dirty="0" smtClean="0"/>
          </a:p>
          <a:p>
            <a:pPr>
              <a:buFont typeface="Wingdings" pitchFamily="2" charset="2"/>
              <a:buChar char="q"/>
            </a:pPr>
            <a:endParaRPr lang="en-US" sz="2900" b="1" dirty="0" smtClean="0"/>
          </a:p>
          <a:p>
            <a:pPr>
              <a:buNone/>
            </a:pPr>
            <a:endParaRPr lang="en-US" sz="2900" b="1" dirty="0" smtClean="0"/>
          </a:p>
        </p:txBody>
      </p:sp>
      <p:pic>
        <p:nvPicPr>
          <p:cNvPr id="2053" name="Picture 5" descr="C:\Documents and Settings\h03727\Local Settings\Temporary Internet Files\Content.IE5\KHMB01AJ\MP900439253[1].jpg"/>
          <p:cNvPicPr>
            <a:picLocks noChangeAspect="1" noChangeArrowheads="1"/>
          </p:cNvPicPr>
          <p:nvPr/>
        </p:nvPicPr>
        <p:blipFill>
          <a:blip r:embed="rId7" cstate="print"/>
          <a:srcRect/>
          <a:stretch>
            <a:fillRect/>
          </a:stretch>
        </p:blipFill>
        <p:spPr bwMode="auto">
          <a:xfrm>
            <a:off x="3352800" y="152400"/>
            <a:ext cx="2362200" cy="1905000"/>
          </a:xfrm>
          <a:prstGeom prst="rect">
            <a:avLst/>
          </a:prstGeom>
          <a:noFill/>
        </p:spPr>
      </p:pic>
      <p:sp>
        <p:nvSpPr>
          <p:cNvPr id="6" name="Slide Number Placeholder 5"/>
          <p:cNvSpPr>
            <a:spLocks noGrp="1"/>
          </p:cNvSpPr>
          <p:nvPr>
            <p:ph type="sldNum" sz="quarter" idx="12"/>
          </p:nvPr>
        </p:nvSpPr>
        <p:spPr/>
        <p:txBody>
          <a:bodyPr>
            <a:normAutofit fontScale="85000" lnSpcReduction="20000"/>
          </a:bodyPr>
          <a:lstStyle/>
          <a:p>
            <a:fld id="{1574A226-8F00-4026-ACBA-97C9A29597F7}"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pic>
        <p:nvPicPr>
          <p:cNvPr id="2050" name="Picture 2" descr="C:\Documents and Settings\h03727\Local Settings\Temporary Internet Files\Content.IE5\MJIESPYJ\MP900439327[1].jpg"/>
          <p:cNvPicPr>
            <a:picLocks noGrp="1" noChangeAspect="1" noChangeArrowheads="1"/>
          </p:cNvPicPr>
          <p:nvPr>
            <p:ph sz="quarter" idx="1"/>
          </p:nvPr>
        </p:nvPicPr>
        <p:blipFill>
          <a:blip r:embed="rId2" cstate="print"/>
          <a:stretch>
            <a:fillRect/>
          </a:stretch>
        </p:blipFill>
        <p:spPr bwMode="auto">
          <a:xfrm>
            <a:off x="1525540" y="1600200"/>
            <a:ext cx="6327869" cy="4495800"/>
          </a:xfrm>
          <a:prstGeom prst="rect">
            <a:avLst/>
          </a:prstGeom>
          <a:noFill/>
        </p:spPr>
      </p:pic>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18</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467600" cy="990600"/>
          </a:xfrm>
        </p:spPr>
        <p:txBody>
          <a:bodyPr>
            <a:normAutofit/>
          </a:bodyPr>
          <a:lstStyle/>
          <a:p>
            <a:r>
              <a:rPr lang="en-US" sz="3600" dirty="0" smtClean="0"/>
              <a:t>HUD-GREATSCHOOLS PARTNERSHIP</a:t>
            </a:r>
            <a:endParaRPr lang="en-US" sz="3600" dirty="0"/>
          </a:p>
        </p:txBody>
      </p:sp>
      <p:sp>
        <p:nvSpPr>
          <p:cNvPr id="3" name="Content Placeholder 2"/>
          <p:cNvSpPr>
            <a:spLocks noGrp="1"/>
          </p:cNvSpPr>
          <p:nvPr>
            <p:ph sz="quarter" idx="1"/>
          </p:nvPr>
        </p:nvSpPr>
        <p:spPr/>
        <p:txBody>
          <a:bodyPr>
            <a:normAutofit fontScale="92500" lnSpcReduction="20000"/>
          </a:bodyPr>
          <a:lstStyle/>
          <a:p>
            <a:pPr>
              <a:buNone/>
            </a:pPr>
            <a:r>
              <a:rPr lang="en-US" u="sng" dirty="0" smtClean="0"/>
              <a:t>OVERVIEW</a:t>
            </a:r>
          </a:p>
          <a:p>
            <a:pPr lvl="1">
              <a:buNone/>
            </a:pPr>
            <a:endParaRPr lang="en-US" dirty="0" smtClean="0"/>
          </a:p>
          <a:p>
            <a:pPr marL="880110" lvl="1" indent="-514350">
              <a:buFont typeface="+mj-lt"/>
              <a:buAutoNum type="arabicPeriod"/>
            </a:pPr>
            <a:r>
              <a:rPr lang="en-US" dirty="0" smtClean="0"/>
              <a:t>HUD’s commitment to improving educational outcomes for children living in poverty</a:t>
            </a:r>
          </a:p>
          <a:p>
            <a:pPr marL="880110" lvl="1" indent="-514350">
              <a:buFont typeface="+mj-lt"/>
              <a:buAutoNum type="arabicPeriod"/>
            </a:pPr>
            <a:r>
              <a:rPr lang="en-US" dirty="0" smtClean="0"/>
              <a:t>HUD-GreatSchools Partnership – Providing low-income parents with access to high-quality information about local schools</a:t>
            </a:r>
          </a:p>
          <a:p>
            <a:pPr marL="880110" lvl="1" indent="-514350">
              <a:buFont typeface="+mj-lt"/>
              <a:buAutoNum type="arabicPeriod"/>
            </a:pPr>
            <a:r>
              <a:rPr lang="en-US" dirty="0" smtClean="0"/>
              <a:t>Demonstration of </a:t>
            </a:r>
            <a:r>
              <a:rPr lang="en-US" dirty="0" smtClean="0">
                <a:solidFill>
                  <a:srgbClr val="00B0F0"/>
                </a:solidFill>
                <a:hlinkClick r:id="rId2"/>
              </a:rPr>
              <a:t>www.greatschools.com</a:t>
            </a:r>
            <a:r>
              <a:rPr lang="en-US" dirty="0" smtClean="0"/>
              <a:t> web-based tool for parents</a:t>
            </a:r>
          </a:p>
          <a:p>
            <a:pPr marL="880110" lvl="1" indent="-514350">
              <a:buFont typeface="+mj-lt"/>
              <a:buAutoNum type="arabicPeriod"/>
            </a:pPr>
            <a:r>
              <a:rPr lang="en-US" dirty="0" smtClean="0"/>
              <a:t>District of Columbia Housing Authority’s local partnership efforts with GreatSchools </a:t>
            </a:r>
          </a:p>
          <a:p>
            <a:pPr marL="880110" lvl="1" indent="-514350">
              <a:buFont typeface="+mj-lt"/>
              <a:buAutoNum type="arabicPeriod"/>
            </a:pPr>
            <a:r>
              <a:rPr lang="en-US" dirty="0" smtClean="0"/>
              <a:t>Wrap Up/Q&amp;A</a:t>
            </a:r>
          </a:p>
          <a:p>
            <a:pPr lvl="1">
              <a:buFont typeface="Wingdings" pitchFamily="2" charset="2"/>
              <a:buChar char="Ø"/>
            </a:pPr>
            <a:endParaRPr lang="en-US" dirty="0" smtClean="0"/>
          </a:p>
          <a:p>
            <a:pPr lvl="1">
              <a:buNone/>
            </a:pPr>
            <a:endParaRPr lang="en-US" dirty="0" smtClean="0"/>
          </a:p>
          <a:p>
            <a:pPr>
              <a:buFont typeface="Wingdings" pitchFamily="2" charset="2"/>
              <a:buChar char="Ø"/>
            </a:pPr>
            <a:endParaRPr lang="en-US" dirty="0"/>
          </a:p>
        </p:txBody>
      </p:sp>
      <p:pic>
        <p:nvPicPr>
          <p:cNvPr id="5" name="Picture 4" descr="HUD_logo2.png"/>
          <p:cNvPicPr>
            <a:picLocks noChangeAspect="1"/>
          </p:cNvPicPr>
          <p:nvPr/>
        </p:nvPicPr>
        <p:blipFill>
          <a:blip r:embed="rId3" cstate="print"/>
          <a:stretch>
            <a:fillRect/>
          </a:stretch>
        </p:blipFill>
        <p:spPr>
          <a:xfrm>
            <a:off x="304800" y="237599"/>
            <a:ext cx="914400" cy="892365"/>
          </a:xfrm>
          <a:prstGeom prst="rect">
            <a:avLst/>
          </a:prstGeom>
        </p:spPr>
      </p:pic>
      <p:sp>
        <p:nvSpPr>
          <p:cNvPr id="7" name="Slide Number Placeholder 6"/>
          <p:cNvSpPr>
            <a:spLocks noGrp="1"/>
          </p:cNvSpPr>
          <p:nvPr>
            <p:ph type="sldNum" sz="quarter" idx="12"/>
          </p:nvPr>
        </p:nvSpPr>
        <p:spPr/>
        <p:txBody>
          <a:bodyPr>
            <a:normAutofit fontScale="85000" lnSpcReduction="20000"/>
          </a:bodyPr>
          <a:lstStyle/>
          <a:p>
            <a:fld id="{1574A226-8F00-4026-ACBA-97C9A29597F7}"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226552" cy="5029200"/>
          </a:xfrm>
        </p:spPr>
        <p:txBody>
          <a:bodyPr>
            <a:normAutofit fontScale="25000" lnSpcReduction="20000"/>
          </a:bodyPr>
          <a:lstStyle/>
          <a:p>
            <a:pPr>
              <a:buFont typeface="Wingdings" pitchFamily="2" charset="2"/>
              <a:buChar char="§"/>
            </a:pPr>
            <a:endParaRPr lang="en-US" sz="9600" b="1" dirty="0" smtClean="0"/>
          </a:p>
          <a:p>
            <a:pPr>
              <a:buFont typeface="Wingdings" pitchFamily="2" charset="2"/>
              <a:buChar char="§"/>
            </a:pPr>
            <a:r>
              <a:rPr lang="en-US" sz="9600" b="1" dirty="0" smtClean="0"/>
              <a:t>Problem Statement: </a:t>
            </a:r>
            <a:r>
              <a:rPr lang="en-US" sz="9600" dirty="0" smtClean="0"/>
              <a:t>Only 1 in 10 students from low-income communities graduates from college, and children living in low-income communities are already two to three grades behind their higher income peers by the time they reach fourth grade. </a:t>
            </a:r>
            <a:endParaRPr lang="en-US" sz="8000" dirty="0" smtClean="0"/>
          </a:p>
          <a:p>
            <a:pPr lvl="1">
              <a:buNone/>
            </a:pPr>
            <a:endParaRPr lang="en-US" sz="8000" dirty="0" smtClean="0"/>
          </a:p>
          <a:p>
            <a:pPr lvl="1">
              <a:buFont typeface="Wingdings" pitchFamily="2" charset="2"/>
              <a:buChar char="§"/>
            </a:pPr>
            <a:r>
              <a:rPr lang="en-US" sz="8000" dirty="0" smtClean="0"/>
              <a:t>In 2009, more than half of fourth and eighth graders who attended high-poverty schools failed the national reading test, compared to fewer than one in five students from the same grade levels who attended low-poverty schools. </a:t>
            </a:r>
            <a:r>
              <a:rPr lang="en-US" sz="4800" dirty="0" smtClean="0"/>
              <a:t>(Schwartz 2010)</a:t>
            </a:r>
          </a:p>
          <a:p>
            <a:pPr lvl="1">
              <a:buNone/>
            </a:pPr>
            <a:endParaRPr lang="en-US" sz="4800" dirty="0" smtClean="0"/>
          </a:p>
          <a:p>
            <a:pPr lvl="1">
              <a:buFont typeface="Wingdings" pitchFamily="2" charset="2"/>
              <a:buChar char="§"/>
            </a:pPr>
            <a:r>
              <a:rPr lang="en-US" sz="8000" dirty="0" smtClean="0"/>
              <a:t>Studies show that lower-income families are often “information poor” regarding school selection</a:t>
            </a:r>
            <a:r>
              <a:rPr lang="en-US" sz="9600" dirty="0" smtClean="0"/>
              <a:t>. </a:t>
            </a:r>
            <a:r>
              <a:rPr lang="en-US" sz="5600" dirty="0" smtClean="0"/>
              <a:t>(Teske et al. 2007)</a:t>
            </a:r>
          </a:p>
          <a:p>
            <a:pPr lvl="1"/>
            <a:endParaRPr lang="en-US" sz="6900" dirty="0" smtClean="0"/>
          </a:p>
          <a:p>
            <a:pPr>
              <a:buNone/>
            </a:pPr>
            <a:endParaRPr lang="en-US" sz="6000" dirty="0" smtClean="0"/>
          </a:p>
          <a:p>
            <a:pPr>
              <a:buFont typeface="Wingdings" pitchFamily="2" charset="2"/>
              <a:buChar char="ü"/>
            </a:pPr>
            <a:endParaRPr lang="en-US" sz="6000" dirty="0" smtClean="0"/>
          </a:p>
          <a:p>
            <a:pPr>
              <a:buNone/>
            </a:pPr>
            <a:endParaRPr lang="en-US" sz="7600" dirty="0" smtClean="0"/>
          </a:p>
          <a:p>
            <a:pPr>
              <a:buNone/>
            </a:pPr>
            <a:endParaRPr lang="en-US" sz="7600" dirty="0" smtClean="0"/>
          </a:p>
          <a:p>
            <a:pPr lvl="1">
              <a:buFont typeface="Wingdings" pitchFamily="2" charset="2"/>
              <a:buChar char="ü"/>
            </a:pPr>
            <a:endParaRPr lang="en-US" dirty="0" smtClean="0"/>
          </a:p>
          <a:p>
            <a:pPr>
              <a:buNone/>
            </a:pPr>
            <a:r>
              <a:rPr lang="en-US" dirty="0" smtClean="0"/>
              <a:t>	</a:t>
            </a:r>
          </a:p>
          <a:p>
            <a:pPr>
              <a:buNone/>
            </a:pPr>
            <a:endParaRPr lang="en-US" dirty="0" smtClean="0"/>
          </a:p>
          <a:p>
            <a:pPr>
              <a:buNone/>
            </a:pPr>
            <a:r>
              <a:rPr lang="en-US" dirty="0" smtClean="0"/>
              <a:t>	</a:t>
            </a:r>
            <a:endParaRPr lang="en-US" dirty="0"/>
          </a:p>
          <a:p>
            <a:endParaRPr lang="en-US" dirty="0"/>
          </a:p>
        </p:txBody>
      </p:sp>
      <p:sp>
        <p:nvSpPr>
          <p:cNvPr id="8" name="Title 1"/>
          <p:cNvSpPr>
            <a:spLocks noGrp="1"/>
          </p:cNvSpPr>
          <p:nvPr>
            <p:ph type="title"/>
          </p:nvPr>
        </p:nvSpPr>
        <p:spPr>
          <a:xfrm>
            <a:off x="612648" y="228600"/>
            <a:ext cx="8153400" cy="990600"/>
          </a:xfrm>
        </p:spPr>
        <p:txBody>
          <a:bodyPr>
            <a:noAutofit/>
          </a:bodyPr>
          <a:lstStyle/>
          <a:p>
            <a:r>
              <a:rPr lang="en-US" sz="2800" b="1" dirty="0" smtClean="0"/>
              <a:t>HUD’S COMMITMENT TO IMPROVING EDUCATIONAL OUTCOMES FOR CHILDREN IN POVERTY</a:t>
            </a:r>
            <a:endParaRPr lang="en-US" sz="2800" b="1"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HUD’S COMMITMENT TO IMPROVING EDUCATIONAL OUTCOMES FOR CHILDREN IN POVERTY</a:t>
            </a:r>
            <a:endParaRPr lang="en-US" sz="2800" b="1" dirty="0"/>
          </a:p>
        </p:txBody>
      </p:sp>
      <p:sp>
        <p:nvSpPr>
          <p:cNvPr id="3" name="Content Placeholder 2"/>
          <p:cNvSpPr>
            <a:spLocks noGrp="1"/>
          </p:cNvSpPr>
          <p:nvPr>
            <p:ph sz="quarter" idx="1"/>
          </p:nvPr>
        </p:nvSpPr>
        <p:spPr>
          <a:xfrm>
            <a:off x="609600" y="1524000"/>
            <a:ext cx="7924800" cy="5029200"/>
          </a:xfrm>
        </p:spPr>
        <p:txBody>
          <a:bodyPr>
            <a:normAutofit fontScale="25000" lnSpcReduction="20000"/>
          </a:bodyPr>
          <a:lstStyle/>
          <a:p>
            <a:pPr>
              <a:buFont typeface="Wingdings" pitchFamily="2" charset="2"/>
              <a:buChar char="§"/>
            </a:pPr>
            <a:endParaRPr lang="en-US" sz="9600" b="1" dirty="0" smtClean="0"/>
          </a:p>
          <a:p>
            <a:pPr>
              <a:buFont typeface="Wingdings" pitchFamily="2" charset="2"/>
              <a:buChar char="§"/>
            </a:pPr>
            <a:r>
              <a:rPr lang="en-US" sz="9600" dirty="0" smtClean="0"/>
              <a:t>Lack of information on school quality was a key reason that HUD-assisted families in Baltimore did not send their children to higher-performing schools</a:t>
            </a:r>
            <a:r>
              <a:rPr lang="en-US" sz="8300" dirty="0" smtClean="0"/>
              <a:t>. </a:t>
            </a:r>
            <a:r>
              <a:rPr lang="en-US" sz="5300" dirty="0" smtClean="0"/>
              <a:t>(DeLuca and Rosenblatt 2010) </a:t>
            </a:r>
          </a:p>
          <a:p>
            <a:pPr>
              <a:buNone/>
            </a:pPr>
            <a:endParaRPr lang="en-US" sz="5300" dirty="0" smtClean="0"/>
          </a:p>
          <a:p>
            <a:pPr>
              <a:buFont typeface="Wingdings" pitchFamily="2" charset="2"/>
              <a:buChar char="§"/>
            </a:pPr>
            <a:r>
              <a:rPr lang="en-US" sz="9900" dirty="0" smtClean="0"/>
              <a:t>Providing access to information about schools can “dramatically improve the quality of the public schools that families select.” </a:t>
            </a:r>
            <a:r>
              <a:rPr lang="en-US" sz="5100" dirty="0" smtClean="0"/>
              <a:t>(Ellen and Horn 2011) </a:t>
            </a:r>
            <a:endParaRPr lang="en-US" sz="8000" dirty="0" smtClean="0"/>
          </a:p>
          <a:p>
            <a:pPr lvl="1">
              <a:buFont typeface="Wingdings" pitchFamily="2" charset="2"/>
              <a:buChar char="§"/>
            </a:pPr>
            <a:endParaRPr lang="en-US" sz="8000" dirty="0" smtClean="0"/>
          </a:p>
          <a:p>
            <a:pPr>
              <a:buFont typeface="Wingdings" pitchFamily="2" charset="2"/>
              <a:buChar char="§"/>
            </a:pPr>
            <a:r>
              <a:rPr lang="en-US" sz="9600" dirty="0" smtClean="0"/>
              <a:t>“As the public education system—particularly in urban areas—continues to increase the amount of choice available to households in the public school system, HUD-assisted households will be more likely to take advantage of these increased opportunities if they are well informed of their options” </a:t>
            </a:r>
            <a:r>
              <a:rPr lang="en-US" sz="4800" dirty="0" smtClean="0"/>
              <a:t>(Ellen and Horn 2011) </a:t>
            </a:r>
          </a:p>
          <a:p>
            <a:pPr lvl="1">
              <a:buFont typeface="Wingdings" pitchFamily="2" charset="2"/>
              <a:buChar char="§"/>
            </a:pPr>
            <a:endParaRPr lang="en-US" sz="8000" dirty="0" smtClean="0"/>
          </a:p>
          <a:p>
            <a:pPr lvl="1">
              <a:buFont typeface="Wingdings" pitchFamily="2" charset="2"/>
              <a:buChar char="§"/>
            </a:pPr>
            <a:endParaRPr lang="en-US" sz="9600" dirty="0" smtClean="0"/>
          </a:p>
          <a:p>
            <a:pPr>
              <a:buNone/>
            </a:pPr>
            <a:endParaRPr lang="en-US" sz="6000" dirty="0" smtClean="0"/>
          </a:p>
          <a:p>
            <a:pPr>
              <a:buFont typeface="Wingdings" pitchFamily="2" charset="2"/>
              <a:buChar char="ü"/>
            </a:pPr>
            <a:endParaRPr lang="en-US" sz="6000" dirty="0" smtClean="0"/>
          </a:p>
          <a:p>
            <a:pPr>
              <a:buNone/>
            </a:pPr>
            <a:endParaRPr lang="en-US" sz="7600" dirty="0" smtClean="0"/>
          </a:p>
          <a:p>
            <a:pPr>
              <a:buNone/>
            </a:pPr>
            <a:endParaRPr lang="en-US" sz="7600" dirty="0" smtClean="0"/>
          </a:p>
          <a:p>
            <a:pPr lvl="1">
              <a:buFont typeface="Wingdings" pitchFamily="2" charset="2"/>
              <a:buChar char="ü"/>
            </a:pPr>
            <a:endParaRPr lang="en-US" dirty="0" smtClean="0"/>
          </a:p>
          <a:p>
            <a:pPr>
              <a:buNone/>
            </a:pPr>
            <a:r>
              <a:rPr lang="en-US" dirty="0" smtClean="0"/>
              <a:t>	</a:t>
            </a:r>
          </a:p>
          <a:p>
            <a:pPr>
              <a:buNone/>
            </a:pPr>
            <a:endParaRPr lang="en-US" dirty="0" smtClean="0"/>
          </a:p>
          <a:p>
            <a:pPr>
              <a:buNone/>
            </a:pPr>
            <a:r>
              <a:rPr lang="en-US" dirty="0" smtClean="0"/>
              <a:t>	</a:t>
            </a:r>
            <a:endParaRPr lang="en-US" dirty="0"/>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HUD’S COMMITMENT TO IMPROVING EDUCATIONAL OUTCOMES FOR CHILDREN IN POVERTY</a:t>
            </a:r>
            <a:endParaRPr lang="en-US" sz="2800" b="1" dirty="0"/>
          </a:p>
        </p:txBody>
      </p:sp>
      <p:sp>
        <p:nvSpPr>
          <p:cNvPr id="3" name="Content Placeholder 2"/>
          <p:cNvSpPr>
            <a:spLocks noGrp="1"/>
          </p:cNvSpPr>
          <p:nvPr>
            <p:ph sz="quarter" idx="1"/>
          </p:nvPr>
        </p:nvSpPr>
        <p:spPr>
          <a:xfrm>
            <a:off x="381000" y="1524000"/>
            <a:ext cx="8153400" cy="5029200"/>
          </a:xfrm>
        </p:spPr>
        <p:txBody>
          <a:bodyPr>
            <a:normAutofit fontScale="25000" lnSpcReduction="20000"/>
          </a:bodyPr>
          <a:lstStyle/>
          <a:p>
            <a:pPr>
              <a:buFont typeface="Wingdings" pitchFamily="2" charset="2"/>
              <a:buChar char="§"/>
            </a:pPr>
            <a:endParaRPr lang="en-US" sz="9600" b="1" dirty="0" smtClean="0"/>
          </a:p>
          <a:p>
            <a:pPr>
              <a:buFont typeface="Wingdings" pitchFamily="2" charset="2"/>
              <a:buChar char="§"/>
            </a:pPr>
            <a:r>
              <a:rPr lang="en-US" sz="9600" b="1" dirty="0" smtClean="0"/>
              <a:t>HUD Response:  </a:t>
            </a:r>
            <a:r>
              <a:rPr lang="en-US" sz="9600" b="1" i="1" dirty="0" smtClean="0"/>
              <a:t>HUD Strategic Plan FY2010-2015</a:t>
            </a:r>
          </a:p>
          <a:p>
            <a:pPr lvl="1">
              <a:buFont typeface="Wingdings" pitchFamily="2" charset="2"/>
              <a:buChar char="§"/>
            </a:pPr>
            <a:r>
              <a:rPr lang="en-US" sz="9600" i="1" dirty="0" smtClean="0"/>
              <a:t>Utilize HUD assistance to improve educational outcomes and early learning and development.</a:t>
            </a:r>
            <a:r>
              <a:rPr lang="en-US" sz="9600" dirty="0" smtClean="0"/>
              <a:t>  HUD aims to improve educational outcomes for those living in HUD-assisted housing by optimizing our own location-based policies and partnering with nonprofit organizations, schools, and other federal agencies  to  ensure greater access to high-quality early learning programs and schools, effective adult education, broadband Internet, and other technology.  </a:t>
            </a:r>
          </a:p>
          <a:p>
            <a:pPr lvl="1">
              <a:buFont typeface="Wingdings" pitchFamily="2" charset="2"/>
              <a:buChar char="§"/>
            </a:pPr>
            <a:endParaRPr lang="en-US" sz="8000" dirty="0" smtClean="0"/>
          </a:p>
          <a:p>
            <a:pPr lvl="1">
              <a:buFont typeface="Wingdings" pitchFamily="2" charset="2"/>
              <a:buChar char="§"/>
            </a:pPr>
            <a:endParaRPr lang="en-US" sz="9600" dirty="0" smtClean="0"/>
          </a:p>
          <a:p>
            <a:pPr>
              <a:buNone/>
            </a:pPr>
            <a:endParaRPr lang="en-US" sz="6000" dirty="0" smtClean="0"/>
          </a:p>
          <a:p>
            <a:pPr>
              <a:buFont typeface="Wingdings" pitchFamily="2" charset="2"/>
              <a:buChar char="ü"/>
            </a:pPr>
            <a:endParaRPr lang="en-US" sz="6000" dirty="0" smtClean="0"/>
          </a:p>
          <a:p>
            <a:pPr>
              <a:buNone/>
            </a:pPr>
            <a:endParaRPr lang="en-US" sz="7600" dirty="0" smtClean="0"/>
          </a:p>
          <a:p>
            <a:pPr>
              <a:buNone/>
            </a:pPr>
            <a:endParaRPr lang="en-US" sz="7600" dirty="0" smtClean="0"/>
          </a:p>
          <a:p>
            <a:pPr lvl="1">
              <a:buFont typeface="Wingdings" pitchFamily="2" charset="2"/>
              <a:buChar char="ü"/>
            </a:pPr>
            <a:endParaRPr lang="en-US" dirty="0" smtClean="0"/>
          </a:p>
          <a:p>
            <a:pPr>
              <a:buNone/>
            </a:pPr>
            <a:r>
              <a:rPr lang="en-US" dirty="0" smtClean="0"/>
              <a:t>	</a:t>
            </a:r>
          </a:p>
          <a:p>
            <a:pPr>
              <a:buNone/>
            </a:pPr>
            <a:endParaRPr lang="en-US" dirty="0" smtClean="0"/>
          </a:p>
          <a:p>
            <a:pPr>
              <a:buNone/>
            </a:pPr>
            <a:r>
              <a:rPr lang="en-US" dirty="0" smtClean="0"/>
              <a:t>	</a:t>
            </a:r>
            <a:endParaRPr lang="en-US" dirty="0"/>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HUD’S COMMITMENT TO IMPROVING EDUCATIONAL OUTCOMES FOR CHILDREN IN POVERTY</a:t>
            </a:r>
            <a:endParaRPr lang="en-US" sz="2800" b="1" dirty="0"/>
          </a:p>
        </p:txBody>
      </p:sp>
      <p:sp>
        <p:nvSpPr>
          <p:cNvPr id="3" name="Content Placeholder 2"/>
          <p:cNvSpPr>
            <a:spLocks noGrp="1"/>
          </p:cNvSpPr>
          <p:nvPr>
            <p:ph sz="quarter" idx="1"/>
          </p:nvPr>
        </p:nvSpPr>
        <p:spPr>
          <a:xfrm>
            <a:off x="612648" y="1600200"/>
            <a:ext cx="8226552" cy="4953000"/>
          </a:xfrm>
        </p:spPr>
        <p:txBody>
          <a:bodyPr>
            <a:normAutofit fontScale="25000" lnSpcReduction="20000"/>
          </a:bodyPr>
          <a:lstStyle/>
          <a:p>
            <a:pPr>
              <a:buFont typeface="Wingdings" pitchFamily="2" charset="2"/>
              <a:buChar char="§"/>
            </a:pPr>
            <a:endParaRPr lang="en-US" sz="6000" b="1" dirty="0" smtClean="0"/>
          </a:p>
          <a:p>
            <a:pPr>
              <a:buNone/>
            </a:pPr>
            <a:r>
              <a:rPr lang="en-US" sz="9600" b="1" dirty="0" smtClean="0"/>
              <a:t>Major Initiatives</a:t>
            </a:r>
          </a:p>
          <a:p>
            <a:pPr>
              <a:buFont typeface="Wingdings" pitchFamily="2" charset="2"/>
              <a:buChar char="§"/>
            </a:pPr>
            <a:r>
              <a:rPr lang="en-US" sz="7200" dirty="0" smtClean="0"/>
              <a:t>HUD’s </a:t>
            </a:r>
            <a:r>
              <a:rPr lang="en-US" sz="7200" b="1" u="sng" dirty="0" smtClean="0"/>
              <a:t>Choice Neighborhoods program</a:t>
            </a:r>
            <a:r>
              <a:rPr lang="en-US" sz="7200" dirty="0" smtClean="0"/>
              <a:t>, which awarded communities $65 million in FY 2010 and FY 2011to transform distressed HUD-assisted housing into sustainable, mixed-income neighborhoods, extends the neighborhood transformation efforts beyond public housing to link housing intervention with education. Congress recently showed bipartisan support for expanding Choice Neighborhoods with a $120 million appropriation for FY 2012.</a:t>
            </a:r>
          </a:p>
          <a:p>
            <a:pPr>
              <a:buFont typeface="Wingdings" pitchFamily="2" charset="2"/>
              <a:buChar char="§"/>
            </a:pPr>
            <a:r>
              <a:rPr lang="en-US" sz="7200" dirty="0" smtClean="0"/>
              <a:t>The </a:t>
            </a:r>
            <a:r>
              <a:rPr lang="en-US" sz="7200" b="1" u="sng" dirty="0" smtClean="0"/>
              <a:t>White House Neighborhood Revitalization Initiative</a:t>
            </a:r>
            <a:r>
              <a:rPr lang="en-US" sz="7200" dirty="0" smtClean="0"/>
              <a:t>, linking HUD to DOJ’s </a:t>
            </a:r>
            <a:r>
              <a:rPr lang="en-US" sz="7200" i="1" dirty="0" smtClean="0"/>
              <a:t>Byrne Criminal Justice Innovation Fund</a:t>
            </a:r>
            <a:r>
              <a:rPr lang="en-US" sz="7200" dirty="0" smtClean="0"/>
              <a:t>, ED’s </a:t>
            </a:r>
            <a:r>
              <a:rPr lang="en-US" sz="7200" i="1" dirty="0" smtClean="0"/>
              <a:t>Promise Neighborhoods</a:t>
            </a:r>
            <a:r>
              <a:rPr lang="en-US" sz="7200" dirty="0" smtClean="0"/>
              <a:t>, HHS community health centers, and Treasury CDFI opportunities.   </a:t>
            </a:r>
          </a:p>
          <a:p>
            <a:pPr>
              <a:buFont typeface="Wingdings" pitchFamily="2" charset="2"/>
              <a:buChar char="§"/>
            </a:pPr>
            <a:r>
              <a:rPr lang="en-US" sz="7200" dirty="0" smtClean="0"/>
              <a:t>Earlier this year, HUD awarded Public  Housing Authorities  (PHAs) a combined $15 million from HUD’s </a:t>
            </a:r>
            <a:r>
              <a:rPr lang="en-US" sz="7200" b="1" u="sng" dirty="0" smtClean="0"/>
              <a:t>Capital Fund Education and Training Community Facilities Program</a:t>
            </a:r>
            <a:r>
              <a:rPr lang="en-US" sz="7200" dirty="0" smtClean="0"/>
              <a:t> to create early childhood education and adult training facilities for public housing residents.  </a:t>
            </a:r>
          </a:p>
          <a:p>
            <a:pPr>
              <a:buFont typeface="Wingdings" pitchFamily="2" charset="2"/>
              <a:buChar char="§"/>
            </a:pPr>
            <a:r>
              <a:rPr lang="en-US" sz="7200" dirty="0" smtClean="0"/>
              <a:t>The </a:t>
            </a:r>
            <a:r>
              <a:rPr lang="en-US" sz="7200" b="1" u="sng" dirty="0" smtClean="0"/>
              <a:t>HUD-GreatSchools</a:t>
            </a:r>
            <a:r>
              <a:rPr lang="en-US" sz="7200" dirty="0" smtClean="0"/>
              <a:t>  partnership (non-funded) aligns with HUD’s goal to increase the number of HUD-assisted households with school-aged children who have acces to schools scoring at or above the local average.  </a:t>
            </a:r>
          </a:p>
          <a:p>
            <a:pPr>
              <a:buNone/>
            </a:pPr>
            <a:endParaRPr lang="en-US" sz="6000" dirty="0" smtClean="0"/>
          </a:p>
          <a:p>
            <a:pPr>
              <a:buFont typeface="Wingdings" pitchFamily="2" charset="2"/>
              <a:buChar char="ü"/>
            </a:pPr>
            <a:endParaRPr lang="en-US" sz="6000" dirty="0" smtClean="0"/>
          </a:p>
          <a:p>
            <a:pPr>
              <a:buNone/>
            </a:pPr>
            <a:endParaRPr lang="en-US" sz="7600" dirty="0" smtClean="0"/>
          </a:p>
          <a:p>
            <a:pPr>
              <a:buNone/>
            </a:pPr>
            <a:endParaRPr lang="en-US" sz="7600" dirty="0" smtClean="0"/>
          </a:p>
          <a:p>
            <a:pPr lvl="1">
              <a:buFont typeface="Wingdings" pitchFamily="2" charset="2"/>
              <a:buChar char="ü"/>
            </a:pPr>
            <a:endParaRPr lang="en-US" dirty="0" smtClean="0"/>
          </a:p>
          <a:p>
            <a:pPr>
              <a:buNone/>
            </a:pPr>
            <a:r>
              <a:rPr lang="en-US" dirty="0" smtClean="0"/>
              <a:t>	</a:t>
            </a:r>
          </a:p>
          <a:p>
            <a:pPr>
              <a:buNone/>
            </a:pPr>
            <a:endParaRPr lang="en-US" dirty="0" smtClean="0"/>
          </a:p>
          <a:p>
            <a:pPr>
              <a:buNone/>
            </a:pPr>
            <a:r>
              <a:rPr lang="en-US" dirty="0" smtClean="0"/>
              <a:t>	</a:t>
            </a:r>
            <a:endParaRPr lang="en-US" dirty="0"/>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t>WHAT IS THE HUD-GREATSCHOOLS PARTNERSHIP</a:t>
            </a:r>
            <a:endParaRPr lang="en-US" sz="2800" b="1" dirty="0"/>
          </a:p>
        </p:txBody>
      </p:sp>
      <p:sp>
        <p:nvSpPr>
          <p:cNvPr id="3" name="Content Placeholder 2"/>
          <p:cNvSpPr>
            <a:spLocks noGrp="1"/>
          </p:cNvSpPr>
          <p:nvPr>
            <p:ph sz="quarter" idx="1"/>
          </p:nvPr>
        </p:nvSpPr>
        <p:spPr>
          <a:xfrm>
            <a:off x="612648" y="1600200"/>
            <a:ext cx="8226552" cy="4953000"/>
          </a:xfrm>
        </p:spPr>
        <p:txBody>
          <a:bodyPr>
            <a:normAutofit fontScale="25000" lnSpcReduction="20000"/>
          </a:bodyPr>
          <a:lstStyle/>
          <a:p>
            <a:pPr>
              <a:buFont typeface="Wingdings" pitchFamily="2" charset="2"/>
              <a:buChar char="§"/>
            </a:pPr>
            <a:endParaRPr lang="en-US" sz="6000" b="1" dirty="0" smtClean="0"/>
          </a:p>
          <a:p>
            <a:pPr>
              <a:buFont typeface="Wingdings" pitchFamily="2" charset="2"/>
              <a:buChar char="§"/>
            </a:pPr>
            <a:r>
              <a:rPr lang="en-US" sz="6400" i="1" dirty="0" smtClean="0"/>
              <a:t>On 11/8/11 HUD joined forces with </a:t>
            </a:r>
            <a:r>
              <a:rPr lang="en-US" sz="6400" b="1" i="1" dirty="0" smtClean="0"/>
              <a:t>GreatSchools,</a:t>
            </a:r>
            <a:r>
              <a:rPr lang="en-US" sz="6400" i="1" dirty="0" smtClean="0"/>
              <a:t> </a:t>
            </a:r>
            <a:r>
              <a:rPr lang="en-US" sz="6400" dirty="0" smtClean="0"/>
              <a:t>a national non-profit educational resource for parents, </a:t>
            </a:r>
            <a:r>
              <a:rPr lang="en-US" sz="6400" i="1" dirty="0" smtClean="0"/>
              <a:t>to give parents living in public housing or who receive HUD Housing Choice Voucher (HCV) Rental assistance greater access to local school information that will help them make more informed decisions about where to live and where to send their children to school.  </a:t>
            </a:r>
          </a:p>
          <a:p>
            <a:pPr>
              <a:buNone/>
            </a:pPr>
            <a:endParaRPr lang="en-US" sz="6400" dirty="0" smtClean="0"/>
          </a:p>
          <a:p>
            <a:pPr lvl="1">
              <a:buFont typeface="Wingdings" pitchFamily="2" charset="2"/>
              <a:buChar char="§"/>
            </a:pPr>
            <a:r>
              <a:rPr lang="en-US" sz="6400" dirty="0" smtClean="0"/>
              <a:t> </a:t>
            </a:r>
            <a:r>
              <a:rPr lang="en-US" sz="6400" i="1" dirty="0" smtClean="0"/>
              <a:t>GreatSchools’</a:t>
            </a:r>
            <a:r>
              <a:rPr lang="en-US" sz="6400" dirty="0" smtClean="0"/>
              <a:t> supports parents through a wide variety of web-based resources available at  </a:t>
            </a:r>
            <a:r>
              <a:rPr lang="en-US" sz="6400" b="1" dirty="0" smtClean="0">
                <a:hlinkClick r:id="rId2"/>
              </a:rPr>
              <a:t>www.GreatSchools.org</a:t>
            </a:r>
            <a:r>
              <a:rPr lang="en-US" sz="6400" b="1" dirty="0" smtClean="0"/>
              <a:t>.  </a:t>
            </a:r>
            <a:r>
              <a:rPr lang="en-US" sz="6400" dirty="0" smtClean="0"/>
              <a:t>Their flagship offering is a database of school performance information for more than 200,000 PreK-12 public, charter, and private schools in the U.S.  The website also has information on how parents can help their children achieve success in PreK-12.</a:t>
            </a:r>
          </a:p>
          <a:p>
            <a:pPr lvl="1">
              <a:buNone/>
            </a:pPr>
            <a:endParaRPr lang="en-US" sz="6400" dirty="0" smtClean="0"/>
          </a:p>
          <a:p>
            <a:pPr lvl="1">
              <a:buFont typeface="Wingdings" pitchFamily="2" charset="2"/>
              <a:buChar char="§"/>
            </a:pPr>
            <a:r>
              <a:rPr lang="en-US" sz="6400" b="1" dirty="0" smtClean="0"/>
              <a:t>Its free and easy to use!  </a:t>
            </a:r>
            <a:r>
              <a:rPr lang="en-US" sz="6400" dirty="0" smtClean="0"/>
              <a:t>By typing in a zip code, mailing address, or city and grade level, parents receive local listings of schools, performance ratings, which schools include special education/afterschool programs, and more!  </a:t>
            </a:r>
          </a:p>
          <a:p>
            <a:pPr lvl="1">
              <a:buNone/>
            </a:pPr>
            <a:endParaRPr lang="en-US" sz="6400" dirty="0" smtClean="0"/>
          </a:p>
          <a:p>
            <a:pPr lvl="1">
              <a:buFont typeface="Wingdings" pitchFamily="2" charset="2"/>
              <a:buChar char="§"/>
            </a:pPr>
            <a:r>
              <a:rPr lang="en-US" sz="6400" dirty="0" smtClean="0"/>
              <a:t>While the information is web-based, the HUD-GreatSchools partnership is a </a:t>
            </a:r>
            <a:r>
              <a:rPr lang="en-US" sz="6400" b="1" dirty="0" smtClean="0"/>
              <a:t>hands on approach.  </a:t>
            </a:r>
            <a:r>
              <a:rPr lang="en-US" sz="6400" dirty="0" smtClean="0"/>
              <a:t>The Partnership will work with the nation’s  3,200 PHAs to provide handouts of local school listings, and other helpful information to parents, as they are </a:t>
            </a:r>
            <a:r>
              <a:rPr lang="en-US" sz="7200" dirty="0" smtClean="0"/>
              <a:t>receiving housing assistance.</a:t>
            </a:r>
          </a:p>
          <a:p>
            <a:pPr>
              <a:buFont typeface="Wingdings" pitchFamily="2" charset="2"/>
              <a:buChar char="§"/>
            </a:pPr>
            <a:endParaRPr lang="en-US" sz="7200" dirty="0" smtClean="0"/>
          </a:p>
          <a:p>
            <a:pPr>
              <a:buFont typeface="Wingdings" pitchFamily="2" charset="2"/>
              <a:buChar char="§"/>
            </a:pPr>
            <a:endParaRPr lang="en-US" sz="7200" dirty="0" smtClean="0"/>
          </a:p>
          <a:p>
            <a:pPr>
              <a:buFont typeface="Wingdings" pitchFamily="2" charset="2"/>
              <a:buChar char="§"/>
            </a:pPr>
            <a:endParaRPr lang="en-US" sz="9600" dirty="0" smtClean="0"/>
          </a:p>
          <a:p>
            <a:pPr>
              <a:buFont typeface="Wingdings" pitchFamily="2" charset="2"/>
              <a:buChar char="§"/>
            </a:pPr>
            <a:endParaRPr lang="en-US" sz="9600" dirty="0" smtClean="0"/>
          </a:p>
          <a:p>
            <a:pPr>
              <a:buNone/>
            </a:pPr>
            <a:endParaRPr lang="en-US" sz="7600" dirty="0" smtClean="0"/>
          </a:p>
          <a:p>
            <a:pPr>
              <a:buNone/>
            </a:pPr>
            <a:endParaRPr lang="en-US" sz="7600" dirty="0" smtClean="0"/>
          </a:p>
          <a:p>
            <a:pPr lvl="1">
              <a:buFont typeface="Wingdings" pitchFamily="2" charset="2"/>
              <a:buChar char="ü"/>
            </a:pPr>
            <a:endParaRPr lang="en-US" dirty="0" smtClean="0"/>
          </a:p>
          <a:p>
            <a:pPr>
              <a:buNone/>
            </a:pPr>
            <a:r>
              <a:rPr lang="en-US" dirty="0" smtClean="0"/>
              <a:t>	</a:t>
            </a:r>
          </a:p>
          <a:p>
            <a:pPr>
              <a:buNone/>
            </a:pPr>
            <a:endParaRPr lang="en-US" dirty="0" smtClean="0"/>
          </a:p>
          <a:p>
            <a:pPr>
              <a:buNone/>
            </a:pPr>
            <a:r>
              <a:rPr lang="en-US" dirty="0" smtClean="0"/>
              <a:t>	</a:t>
            </a:r>
            <a:endParaRPr lang="en-US" dirty="0"/>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HUD-GREATSCHOOLS PARTNERSHIP </a:t>
            </a:r>
            <a:endParaRPr lang="en-US" dirty="0"/>
          </a:p>
        </p:txBody>
      </p:sp>
      <p:sp>
        <p:nvSpPr>
          <p:cNvPr id="3" name="Content Placeholder 2"/>
          <p:cNvSpPr>
            <a:spLocks noGrp="1"/>
          </p:cNvSpPr>
          <p:nvPr>
            <p:ph sz="quarter" idx="1"/>
          </p:nvPr>
        </p:nvSpPr>
        <p:spPr/>
        <p:txBody>
          <a:bodyPr>
            <a:normAutofit fontScale="92500" lnSpcReduction="20000"/>
          </a:bodyPr>
          <a:lstStyle/>
          <a:p>
            <a:r>
              <a:rPr lang="en-US" b="1" dirty="0" smtClean="0"/>
              <a:t>Objectives:   </a:t>
            </a:r>
            <a:r>
              <a:rPr lang="en-US" dirty="0" smtClean="0"/>
              <a:t>By</a:t>
            </a:r>
            <a:r>
              <a:rPr lang="en-US" b="1" dirty="0" smtClean="0"/>
              <a:t> </a:t>
            </a:r>
            <a:r>
              <a:rPr lang="en-US" dirty="0" smtClean="0"/>
              <a:t>providing HUD-assisted families with access to school-related information, we hope to:</a:t>
            </a:r>
            <a:endParaRPr lang="en-US" b="1" dirty="0" smtClean="0"/>
          </a:p>
          <a:p>
            <a:endParaRPr lang="en-US" b="1" dirty="0" smtClean="0"/>
          </a:p>
          <a:p>
            <a:pPr lvl="1">
              <a:buFont typeface="Wingdings" pitchFamily="2" charset="2"/>
              <a:buChar char="q"/>
            </a:pPr>
            <a:r>
              <a:rPr lang="en-US" dirty="0" smtClean="0"/>
              <a:t>Enable parents to make informed educational choices for their children;</a:t>
            </a:r>
          </a:p>
          <a:p>
            <a:pPr lvl="1">
              <a:buFont typeface="Wingdings" pitchFamily="2" charset="2"/>
              <a:buChar char="q"/>
            </a:pPr>
            <a:endParaRPr lang="en-US" dirty="0" smtClean="0"/>
          </a:p>
          <a:p>
            <a:pPr lvl="1">
              <a:buFont typeface="Wingdings" pitchFamily="2" charset="2"/>
              <a:buChar char="q"/>
            </a:pPr>
            <a:r>
              <a:rPr lang="en-US" dirty="0" smtClean="0"/>
              <a:t>Empower parents to become further involved in their children’s education; and</a:t>
            </a:r>
          </a:p>
          <a:p>
            <a:pPr lvl="1">
              <a:buFont typeface="Wingdings" pitchFamily="2" charset="2"/>
              <a:buChar char="q"/>
            </a:pPr>
            <a:endParaRPr lang="en-US" dirty="0" smtClean="0"/>
          </a:p>
          <a:p>
            <a:pPr lvl="1">
              <a:buFont typeface="Wingdings" pitchFamily="2" charset="2"/>
              <a:buChar char="q"/>
            </a:pPr>
            <a:r>
              <a:rPr lang="en-US" dirty="0" smtClean="0"/>
              <a:t> Increase the number of HUD-assisted households with school-age children who have access to schools scoring at or above the local average.</a:t>
            </a:r>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HUD-GREATSCHOOLS PARTNERSHIP</a:t>
            </a:r>
            <a:endParaRPr lang="en-US" dirty="0"/>
          </a:p>
        </p:txBody>
      </p:sp>
      <p:sp>
        <p:nvSpPr>
          <p:cNvPr id="3" name="Content Placeholder 2"/>
          <p:cNvSpPr>
            <a:spLocks noGrp="1"/>
          </p:cNvSpPr>
          <p:nvPr>
            <p:ph sz="quarter" idx="1"/>
          </p:nvPr>
        </p:nvSpPr>
        <p:spPr/>
        <p:txBody>
          <a:bodyPr>
            <a:normAutofit fontScale="32500" lnSpcReduction="20000"/>
          </a:bodyPr>
          <a:lstStyle/>
          <a:p>
            <a:pPr>
              <a:buNone/>
            </a:pPr>
            <a:r>
              <a:rPr lang="en-US" sz="7400" b="1" u="sng" dirty="0" smtClean="0"/>
              <a:t>Targeted Population</a:t>
            </a:r>
          </a:p>
          <a:p>
            <a:pPr>
              <a:buNone/>
            </a:pPr>
            <a:endParaRPr lang="en-US" b="1" dirty="0" smtClean="0"/>
          </a:p>
          <a:p>
            <a:pPr>
              <a:buFont typeface="Wingdings" pitchFamily="2" charset="2"/>
              <a:buChar char="q"/>
            </a:pPr>
            <a:r>
              <a:rPr lang="en-US" sz="4500" b="1" i="1" dirty="0" smtClean="0"/>
              <a:t>Housing Choice Voucher (HCV) households with school age children  --  </a:t>
            </a:r>
            <a:r>
              <a:rPr lang="en-US" sz="4500" dirty="0" smtClean="0"/>
              <a:t>commonly referred to as Section 8 or HUD-assisted housing in the private market:</a:t>
            </a:r>
          </a:p>
          <a:p>
            <a:pPr>
              <a:buFont typeface="Wingdings" pitchFamily="2" charset="2"/>
              <a:buChar char="q"/>
            </a:pPr>
            <a:endParaRPr lang="en-US" sz="4500" dirty="0" smtClean="0"/>
          </a:p>
          <a:p>
            <a:pPr>
              <a:buNone/>
            </a:pPr>
            <a:r>
              <a:rPr lang="en-US" sz="4500" dirty="0" smtClean="0"/>
              <a:t> -  </a:t>
            </a:r>
            <a:r>
              <a:rPr lang="en-US" sz="4500" b="1" dirty="0" smtClean="0"/>
              <a:t> </a:t>
            </a:r>
            <a:r>
              <a:rPr lang="en-US" sz="4500" dirty="0" smtClean="0"/>
              <a:t>1,916,701 current active households</a:t>
            </a:r>
          </a:p>
          <a:p>
            <a:pPr>
              <a:buNone/>
            </a:pPr>
            <a:r>
              <a:rPr lang="en-US" sz="4500" dirty="0" smtClean="0"/>
              <a:t> -   4,736,522 current active members</a:t>
            </a:r>
          </a:p>
          <a:p>
            <a:pPr>
              <a:buNone/>
            </a:pPr>
            <a:r>
              <a:rPr lang="en-US" sz="4500" dirty="0" smtClean="0"/>
              <a:t>  -  </a:t>
            </a:r>
            <a:r>
              <a:rPr lang="en-US" sz="4500" b="1" dirty="0" smtClean="0"/>
              <a:t>1,639, 557  </a:t>
            </a:r>
            <a:r>
              <a:rPr lang="en-US" sz="4500" dirty="0" smtClean="0"/>
              <a:t>school-age children (ages 5-18)</a:t>
            </a:r>
          </a:p>
          <a:p>
            <a:pPr>
              <a:buNone/>
            </a:pPr>
            <a:endParaRPr lang="en-US" sz="4500" dirty="0" smtClean="0"/>
          </a:p>
          <a:p>
            <a:pPr>
              <a:buFont typeface="Wingdings" pitchFamily="2" charset="2"/>
              <a:buChar char="q"/>
            </a:pPr>
            <a:r>
              <a:rPr lang="en-US" sz="4500" b="1" i="1" dirty="0" smtClean="0"/>
              <a:t>Public Housing households:  </a:t>
            </a:r>
            <a:r>
              <a:rPr lang="en-US" sz="4500" dirty="0" smtClean="0"/>
              <a:t>commonly referred to as families who live in public housing units or non private market housing:</a:t>
            </a:r>
            <a:endParaRPr lang="en-US" sz="4500" b="1" i="1" dirty="0" smtClean="0"/>
          </a:p>
          <a:p>
            <a:pPr>
              <a:buNone/>
            </a:pPr>
            <a:endParaRPr lang="en-US" sz="4500" dirty="0" smtClean="0"/>
          </a:p>
          <a:p>
            <a:pPr>
              <a:buFontTx/>
              <a:buChar char="-"/>
            </a:pPr>
            <a:r>
              <a:rPr lang="en-US" sz="4500" dirty="0" smtClean="0"/>
              <a:t>979,831 current active households</a:t>
            </a:r>
          </a:p>
          <a:p>
            <a:pPr>
              <a:buFontTx/>
              <a:buChar char="-"/>
            </a:pPr>
            <a:r>
              <a:rPr lang="en-US" sz="4500" dirty="0" smtClean="0"/>
              <a:t>2,125,631 current active members</a:t>
            </a:r>
          </a:p>
          <a:p>
            <a:pPr>
              <a:buFontTx/>
              <a:buChar char="-"/>
            </a:pPr>
            <a:r>
              <a:rPr lang="en-US" sz="4500" b="1" dirty="0" smtClean="0"/>
              <a:t>566,379</a:t>
            </a:r>
            <a:r>
              <a:rPr lang="en-US" sz="4500" dirty="0" smtClean="0"/>
              <a:t> school-age children (ages 5-18)  </a:t>
            </a:r>
          </a:p>
          <a:p>
            <a:pPr>
              <a:buFont typeface="Wingdings" pitchFamily="2" charset="2"/>
              <a:buChar char="q"/>
            </a:pPr>
            <a:endParaRPr lang="en-US" sz="4500" dirty="0" smtClean="0"/>
          </a:p>
          <a:p>
            <a:pPr>
              <a:buFont typeface="Wingdings" pitchFamily="2" charset="2"/>
              <a:buChar char="q"/>
            </a:pPr>
            <a:r>
              <a:rPr lang="en-US" sz="4500" dirty="0" smtClean="0"/>
              <a:t>Managed by the nation’s</a:t>
            </a:r>
            <a:r>
              <a:rPr lang="en-US" sz="4500" b="1" dirty="0" smtClean="0"/>
              <a:t> 3,200 PHAs</a:t>
            </a:r>
          </a:p>
          <a:p>
            <a:pPr>
              <a:buNone/>
            </a:pPr>
            <a:endParaRPr lang="en-US" dirty="0" smtClean="0"/>
          </a:p>
          <a:p>
            <a:pPr>
              <a:buNone/>
            </a:pPr>
            <a:endParaRPr lang="en-US" dirty="0" smtClean="0"/>
          </a:p>
          <a:p>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1574A226-8F00-4026-ACBA-97C9A29597F7}" type="slidenum">
              <a:rPr lang="en-US" smtClean="0"/>
              <a:pPr/>
              <a:t>9</a:t>
            </a:fld>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4578</TotalTime>
  <Words>1558</Words>
  <Application>Microsoft Office PowerPoint</Application>
  <PresentationFormat>On-screen Show (4:3)</PresentationFormat>
  <Paragraphs>212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Median</vt:lpstr>
      <vt:lpstr>COORDINATING HOUSING WITH EDUCATION</vt:lpstr>
      <vt:lpstr>HUD-GREATSCHOOLS PARTNERSHIP</vt:lpstr>
      <vt:lpstr>HUD’S COMMITMENT TO IMPROVING EDUCATIONAL OUTCOMES FOR CHILDREN IN POVERTY</vt:lpstr>
      <vt:lpstr>HUD’S COMMITMENT TO IMPROVING EDUCATIONAL OUTCOMES FOR CHILDREN IN POVERTY</vt:lpstr>
      <vt:lpstr>HUD’S COMMITMENT TO IMPROVING EDUCATIONAL OUTCOMES FOR CHILDREN IN POVERTY</vt:lpstr>
      <vt:lpstr>HUD’S COMMITMENT TO IMPROVING EDUCATIONAL OUTCOMES FOR CHILDREN IN POVERTY</vt:lpstr>
      <vt:lpstr>WHAT IS THE HUD-GREATSCHOOLS PARTNERSHIP</vt:lpstr>
      <vt:lpstr>HUD-GREATSCHOOLS PARTNERSHIP </vt:lpstr>
      <vt:lpstr>HUD-GREATSCHOOLS PARTNERSHIP</vt:lpstr>
      <vt:lpstr>HUD-GREATSCHOOLS PARTNERSHIP – TARGETED POPULATION</vt:lpstr>
      <vt:lpstr>The Way it Works</vt:lpstr>
      <vt:lpstr>The Way it Works</vt:lpstr>
      <vt:lpstr>Reaching Families Where They Are </vt:lpstr>
      <vt:lpstr>The Way it Works</vt:lpstr>
      <vt:lpstr>Marketing and Outreach</vt:lpstr>
      <vt:lpstr>Where we are today</vt:lpstr>
      <vt:lpstr>      </vt:lpstr>
      <vt:lpstr>THANK YOU!  </vt:lpstr>
    </vt:vector>
  </TitlesOfParts>
  <Company>Housing and Urban Development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REUNITE</dc:title>
  <dc:creator>Preferred User</dc:creator>
  <cp:lastModifiedBy>test</cp:lastModifiedBy>
  <cp:revision>448</cp:revision>
  <dcterms:created xsi:type="dcterms:W3CDTF">2010-09-01T13:35:32Z</dcterms:created>
  <dcterms:modified xsi:type="dcterms:W3CDTF">2012-02-09T19:50:29Z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