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0" r:id="rId1"/>
  </p:sldMasterIdLst>
  <p:notesMasterIdLst>
    <p:notesMasterId r:id="rId13"/>
  </p:notesMasterIdLst>
  <p:sldIdLst>
    <p:sldId id="279" r:id="rId2"/>
    <p:sldId id="264" r:id="rId3"/>
    <p:sldId id="262" r:id="rId4"/>
    <p:sldId id="263" r:id="rId5"/>
    <p:sldId id="260" r:id="rId6"/>
    <p:sldId id="285" r:id="rId7"/>
    <p:sldId id="268" r:id="rId8"/>
    <p:sldId id="269" r:id="rId9"/>
    <p:sldId id="281" r:id="rId10"/>
    <p:sldId id="282" r:id="rId11"/>
    <p:sldId id="278" r:id="rId1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34790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100" b="1" i="0" u="none" strike="noStrike" cap="none" baseline="0">
                <a:solidFill>
                  <a:schemeClr val="dk1"/>
                </a:solidFill>
                <a:latin typeface="Calibri"/>
                <a:ea typeface="Calibri"/>
                <a:cs typeface="Calibri"/>
                <a:sym typeface="Calibri"/>
              </a:rPr>
              <a:t>Three locations based on police crime data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Del Monte (Between Sanborn &amp; Williams)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Hebbron Heights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Acosta Plaza</a:t>
            </a:r>
          </a:p>
          <a:p>
            <a:pPr marL="0" marR="0" lvl="0" indent="0" algn="l" rtl="0">
              <a:spcBef>
                <a:spcPts val="0"/>
              </a:spcBef>
              <a:buClr>
                <a:schemeClr val="dk1"/>
              </a:buClr>
              <a:buFont typeface="Calibri"/>
              <a:buNone/>
            </a:pPr>
            <a:endParaRPr sz="11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100" b="1" i="0" u="none" strike="noStrike" cap="none" baseline="0">
                <a:solidFill>
                  <a:schemeClr val="dk1"/>
                </a:solidFill>
                <a:latin typeface="Calibri"/>
                <a:ea typeface="Calibri"/>
                <a:cs typeface="Calibri"/>
                <a:sym typeface="Calibri"/>
              </a:rPr>
              <a:t>Three Guiding Principals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Build Relationships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Establish Visibility through Consistency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Connect with as many people as possible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Bi-monthly Meetings pulling together CBO, Education, County and Community leaders</a:t>
            </a: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9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The Salinas Comprehensive Strategy for Community-wide Violence Reduction presents the details of our strategies to reduce and prevent gang and youth violence and is based on four key principles: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744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097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849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2096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9328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3348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7131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1704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5607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4348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8236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3516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3993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4029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8929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5511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4904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076140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uture-futuro.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jose.arreola@ci.salinas.ca.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normAutofit/>
          </a:bodyPr>
          <a:lstStyle/>
          <a:p>
            <a:r>
              <a:rPr lang="en-US" sz="7200" dirty="0" smtClean="0">
                <a:latin typeface="Arial Unicode MS" pitchFamily="34" charset="-128"/>
                <a:ea typeface="Arial Unicode MS" pitchFamily="34" charset="-128"/>
                <a:cs typeface="Arial Unicode MS" pitchFamily="34" charset="-128"/>
              </a:rPr>
              <a:t>Salinas, California </a:t>
            </a:r>
            <a:endParaRPr lang="en-US" sz="7200" dirty="0">
              <a:latin typeface="Arial Unicode MS" pitchFamily="34" charset="-128"/>
              <a:ea typeface="Arial Unicode MS" pitchFamily="34" charset="-128"/>
              <a:cs typeface="Arial Unicode MS" pitchFamily="34" charset="-128"/>
            </a:endParaRPr>
          </a:p>
        </p:txBody>
      </p:sp>
      <p:sp>
        <p:nvSpPr>
          <p:cNvPr id="5" name="Subtitle 4"/>
          <p:cNvSpPr>
            <a:spLocks noGrp="1"/>
          </p:cNvSpPr>
          <p:nvPr>
            <p:ph type="subTitle" idx="1"/>
          </p:nvPr>
        </p:nvSpPr>
        <p:spPr>
          <a:xfrm>
            <a:off x="1066800" y="3124200"/>
            <a:ext cx="7162800" cy="1752600"/>
          </a:xfrm>
        </p:spPr>
        <p:txBody>
          <a:bodyPr/>
          <a:lstStyle/>
          <a:p>
            <a:r>
              <a:rPr lang="en-US" dirty="0" smtClean="0"/>
              <a:t>Addressing the Roots of Violence </a:t>
            </a:r>
            <a:r>
              <a:rPr lang="en-US" dirty="0"/>
              <a:t>T</a:t>
            </a:r>
            <a:r>
              <a:rPr lang="en-US" dirty="0" smtClean="0"/>
              <a:t>hrough a Collective Impact Approach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91000"/>
            <a:ext cx="5588442"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291805"/>
            <a:ext cx="13811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9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00527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88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Font typeface="Arial"/>
              <a:buNone/>
            </a:pPr>
            <a:endParaRPr sz="3200" b="0" i="0" u="sng" strike="noStrike" cap="none" baseline="0" dirty="0">
              <a:solidFill>
                <a:schemeClr val="hlink"/>
              </a:solidFill>
              <a:latin typeface="Calibri"/>
              <a:ea typeface="Calibri"/>
              <a:cs typeface="Calibri"/>
              <a:sym typeface="Calibri"/>
              <a:hlinkClick r:id="rId3"/>
            </a:endParaRPr>
          </a:p>
          <a:p>
            <a:pPr marL="342900" marR="0" lvl="0" indent="-342900" algn="l" rtl="0">
              <a:spcBef>
                <a:spcPts val="640"/>
              </a:spcBef>
              <a:buClr>
                <a:srgbClr val="FFFF00"/>
              </a:buClr>
              <a:buSzPct val="100000"/>
              <a:buFont typeface="Arial"/>
              <a:buChar char="•"/>
            </a:pPr>
            <a:r>
              <a:rPr lang="en-US" sz="3200" b="0" i="0" u="sng" strike="noStrike" cap="none" baseline="0" dirty="0">
                <a:solidFill>
                  <a:schemeClr val="hlink"/>
                </a:solidFill>
                <a:latin typeface="Calibri"/>
                <a:ea typeface="Calibri"/>
                <a:cs typeface="Calibri"/>
                <a:sym typeface="Calibri"/>
                <a:hlinkClick r:id="rId3"/>
              </a:rPr>
              <a:t>www.future-futuro.org</a:t>
            </a: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448056" marR="0" lvl="1" indent="-384556" algn="l" rtl="0">
              <a:spcBef>
                <a:spcPts val="640"/>
              </a:spcBef>
              <a:buClr>
                <a:schemeClr val="dk1"/>
              </a:buClr>
              <a:buSzPct val="80000"/>
              <a:buFont typeface="Noto Symbol"/>
              <a:buChar char="⦿"/>
            </a:pPr>
            <a:r>
              <a:rPr lang="en-US" sz="3200" b="1" i="0" u="none" strike="noStrike" cap="none" baseline="0" dirty="0">
                <a:solidFill>
                  <a:schemeClr val="dk1"/>
                </a:solidFill>
                <a:latin typeface="Calibri"/>
                <a:ea typeface="Calibri"/>
                <a:cs typeface="Calibri"/>
                <a:sym typeface="Calibri"/>
              </a:rPr>
              <a:t>Jose </a:t>
            </a:r>
            <a:r>
              <a:rPr lang="en-US" sz="3200" b="1" i="0" u="none" strike="noStrike" cap="none" baseline="0" dirty="0" err="1">
                <a:solidFill>
                  <a:schemeClr val="dk1"/>
                </a:solidFill>
                <a:latin typeface="Calibri"/>
                <a:ea typeface="Calibri"/>
                <a:cs typeface="Calibri"/>
                <a:sym typeface="Calibri"/>
              </a:rPr>
              <a:t>Arreola</a:t>
            </a:r>
            <a:endParaRPr lang="en-US" sz="3200" b="1" i="0" u="none" strike="noStrike" cap="none" baseline="0" dirty="0">
              <a:solidFill>
                <a:schemeClr val="dk1"/>
              </a:solidFill>
              <a:latin typeface="Calibri"/>
              <a:ea typeface="Calibri"/>
              <a:cs typeface="Calibri"/>
              <a:sym typeface="Calibri"/>
            </a:endParaRPr>
          </a:p>
          <a:p>
            <a:pPr marL="342900" marR="0" lvl="0" indent="-342900" algn="l" rtl="0">
              <a:spcBef>
                <a:spcPts val="480"/>
              </a:spcBef>
              <a:buClr>
                <a:schemeClr val="dk1"/>
              </a:buClr>
              <a:buSzPct val="25000"/>
              <a:buFont typeface="Arial"/>
              <a:buNone/>
            </a:pPr>
            <a:r>
              <a:rPr lang="en-US" sz="2400" b="0" i="0" u="none" strike="noStrike" cap="none" baseline="0" dirty="0">
                <a:solidFill>
                  <a:schemeClr val="dk1"/>
                </a:solidFill>
                <a:latin typeface="Calibri"/>
                <a:ea typeface="Calibri"/>
                <a:cs typeface="Calibri"/>
                <a:sym typeface="Calibri"/>
              </a:rPr>
              <a:t>	Community Safety Division Administrator </a:t>
            </a:r>
          </a:p>
          <a:p>
            <a:pPr marL="342900" marR="0" lvl="0" indent="-342900" algn="l" rtl="0">
              <a:spcBef>
                <a:spcPts val="480"/>
              </a:spcBef>
              <a:buClr>
                <a:schemeClr val="dk1"/>
              </a:buClr>
              <a:buSzPct val="25000"/>
              <a:buFont typeface="Arial"/>
              <a:buNone/>
            </a:pPr>
            <a:r>
              <a:rPr lang="en-US" sz="2400" b="0" i="0" u="none" strike="noStrike" cap="none" baseline="0" dirty="0">
                <a:solidFill>
                  <a:schemeClr val="dk1"/>
                </a:solidFill>
                <a:latin typeface="Calibri"/>
                <a:ea typeface="Calibri"/>
                <a:cs typeface="Calibri"/>
                <a:sym typeface="Calibri"/>
              </a:rPr>
              <a:t>	&amp; CASP Director: </a:t>
            </a:r>
          </a:p>
          <a:p>
            <a:pPr marL="742950" marR="0" lvl="1" indent="-285750" algn="l" rtl="0">
              <a:spcBef>
                <a:spcPts val="560"/>
              </a:spcBef>
              <a:buClr>
                <a:schemeClr val="dk1"/>
              </a:buClr>
              <a:buSzPct val="100000"/>
              <a:buFont typeface="Arial"/>
              <a:buChar char="⦿"/>
            </a:pPr>
            <a:r>
              <a:rPr lang="en-US" sz="2800" b="0" i="0" u="sng" strike="noStrike" cap="none" baseline="0" dirty="0">
                <a:solidFill>
                  <a:schemeClr val="hlink"/>
                </a:solidFill>
                <a:latin typeface="Calibri"/>
                <a:ea typeface="Calibri"/>
                <a:cs typeface="Calibri"/>
                <a:sym typeface="Calibri"/>
                <a:hlinkClick r:id="rId4"/>
              </a:rPr>
              <a:t>jose.arreola@ci.salinas.ca.us</a:t>
            </a:r>
          </a:p>
          <a:p>
            <a:pPr marL="742950" marR="0" lvl="1" indent="-28575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(831) 758-7396</a:t>
            </a:r>
          </a:p>
          <a:p>
            <a:pPr marL="742950" marR="0" lvl="1" indent="-107950" algn="l" rtl="0">
              <a:spcBef>
                <a:spcPts val="560"/>
              </a:spcBef>
              <a:buClr>
                <a:schemeClr val="dk1"/>
              </a:buClr>
              <a:buFont typeface="Arial"/>
              <a:buNone/>
            </a:pPr>
            <a:endParaRPr sz="28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pic>
        <p:nvPicPr>
          <p:cNvPr id="245" name="Shape 245"/>
          <p:cNvPicPr preferRelativeResize="0"/>
          <p:nvPr/>
        </p:nvPicPr>
        <p:blipFill rotWithShape="1">
          <a:blip r:embed="rId5">
            <a:alphaModFix/>
          </a:blip>
          <a:srcRect/>
          <a:stretch/>
        </p:blipFill>
        <p:spPr>
          <a:xfrm>
            <a:off x="685800" y="457200"/>
            <a:ext cx="3962399" cy="1371599"/>
          </a:xfrm>
          <a:prstGeom prst="rect">
            <a:avLst/>
          </a:prstGeom>
          <a:noFill/>
          <a:ln>
            <a:noFill/>
          </a:ln>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44499"/>
            <a:ext cx="13843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6000" b="0" i="0" u="none" strike="noStrike" cap="none" baseline="0" dirty="0" smtClean="0">
                <a:solidFill>
                  <a:schemeClr val="dk1"/>
                </a:solidFill>
                <a:latin typeface="Calibri"/>
                <a:ea typeface="Calibri"/>
                <a:cs typeface="Calibri"/>
                <a:sym typeface="Calibri"/>
              </a:rPr>
              <a:t>What is CASP?</a:t>
            </a:r>
            <a:endParaRPr lang="en-US" sz="6000" b="0" i="0" u="none" strike="noStrike" cap="none" baseline="0" dirty="0">
              <a:solidFill>
                <a:schemeClr val="dk1"/>
              </a:solidFill>
              <a:latin typeface="Calibri"/>
              <a:ea typeface="Calibri"/>
              <a:cs typeface="Calibri"/>
              <a:sym typeface="Calibri"/>
            </a:endParaRPr>
          </a:p>
        </p:txBody>
      </p:sp>
      <p:sp>
        <p:nvSpPr>
          <p:cNvPr id="134" name="Shape 134"/>
          <p:cNvSpPr txBox="1">
            <a:spLocks noGrp="1"/>
          </p:cNvSpPr>
          <p:nvPr>
            <p:ph idx="1"/>
          </p:nvPr>
        </p:nvSpPr>
        <p:spPr>
          <a:xfrm>
            <a:off x="457200" y="1295400"/>
            <a:ext cx="8229600" cy="5159408"/>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100000"/>
              <a:buNone/>
            </a:pPr>
            <a:endParaRPr lang="en-US" i="1" dirty="0" smtClean="0">
              <a:solidFill>
                <a:schemeClr val="dk1"/>
              </a:solidFill>
              <a:latin typeface="Calibri"/>
              <a:ea typeface="Calibri"/>
              <a:cs typeface="Calibri"/>
              <a:sym typeface="Calibri"/>
            </a:endParaRPr>
          </a:p>
          <a:p>
            <a:pPr marL="0" marR="0" lvl="0" indent="0" algn="ctr" rtl="0">
              <a:spcBef>
                <a:spcPts val="0"/>
              </a:spcBef>
              <a:buClr>
                <a:schemeClr val="dk1"/>
              </a:buClr>
              <a:buSzPct val="100000"/>
              <a:buNone/>
            </a:pPr>
            <a:r>
              <a:rPr lang="en-US" i="1" dirty="0" smtClean="0">
                <a:solidFill>
                  <a:schemeClr val="dk1"/>
                </a:solidFill>
                <a:latin typeface="Calibri"/>
                <a:ea typeface="Calibri"/>
                <a:cs typeface="Calibri"/>
                <a:sym typeface="Calibri"/>
              </a:rPr>
              <a:t>A Cross Sector Collective Impact and </a:t>
            </a:r>
          </a:p>
          <a:p>
            <a:pPr marL="0" marR="0" lvl="0" indent="0" algn="ctr" rtl="0">
              <a:spcBef>
                <a:spcPts val="0"/>
              </a:spcBef>
              <a:buClr>
                <a:schemeClr val="dk1"/>
              </a:buClr>
              <a:buSzPct val="100000"/>
              <a:buNone/>
            </a:pPr>
            <a:r>
              <a:rPr lang="en-US" i="1" dirty="0" smtClean="0">
                <a:solidFill>
                  <a:schemeClr val="dk1"/>
                </a:solidFill>
                <a:latin typeface="Calibri"/>
                <a:ea typeface="Calibri"/>
                <a:cs typeface="Calibri"/>
                <a:sym typeface="Calibri"/>
              </a:rPr>
              <a:t>Networking Organization </a:t>
            </a:r>
          </a:p>
          <a:p>
            <a:pPr marL="0" marR="0" lvl="0" indent="0" algn="ctr" rtl="0">
              <a:spcBef>
                <a:spcPts val="0"/>
              </a:spcBef>
              <a:buClr>
                <a:schemeClr val="dk1"/>
              </a:buClr>
              <a:buSzPct val="100000"/>
              <a:buNone/>
            </a:pPr>
            <a:endParaRPr lang="en-US" i="1" dirty="0" smtClean="0">
              <a:solidFill>
                <a:schemeClr val="dk1"/>
              </a:solidFill>
              <a:latin typeface="Calibri"/>
              <a:ea typeface="Calibri"/>
              <a:cs typeface="Calibri"/>
              <a:sym typeface="Calibri"/>
            </a:endParaRPr>
          </a:p>
          <a:p>
            <a:pPr>
              <a:spcBef>
                <a:spcPts val="0"/>
              </a:spcBef>
              <a:buClr>
                <a:schemeClr val="dk1"/>
              </a:buClr>
              <a:buSzPct val="100000"/>
            </a:pPr>
            <a:r>
              <a:rPr lang="en-US" sz="2800" dirty="0" smtClean="0">
                <a:solidFill>
                  <a:schemeClr val="dk1"/>
                </a:solidFill>
                <a:latin typeface="Calibri"/>
                <a:ea typeface="Calibri"/>
                <a:cs typeface="Calibri"/>
                <a:sym typeface="Calibri"/>
              </a:rPr>
              <a:t>T</a:t>
            </a:r>
            <a:r>
              <a:rPr lang="en-US" sz="2800" b="0" i="0" u="none" strike="noStrike" cap="none" baseline="0" dirty="0" smtClean="0">
                <a:solidFill>
                  <a:schemeClr val="dk1"/>
                </a:solidFill>
                <a:latin typeface="Calibri"/>
                <a:ea typeface="Calibri"/>
                <a:cs typeface="Calibri"/>
                <a:sym typeface="Calibri"/>
              </a:rPr>
              <a:t>o </a:t>
            </a:r>
            <a:r>
              <a:rPr lang="en-US" sz="2800" b="0" i="0" u="none" strike="noStrike" cap="none" baseline="0" dirty="0">
                <a:solidFill>
                  <a:schemeClr val="dk1"/>
                </a:solidFill>
                <a:latin typeface="Calibri"/>
                <a:ea typeface="Calibri"/>
                <a:cs typeface="Calibri"/>
                <a:sym typeface="Calibri"/>
              </a:rPr>
              <a:t>build stronger </a:t>
            </a:r>
            <a:r>
              <a:rPr lang="en-US" sz="2800" b="0" i="0" u="none" strike="noStrike" cap="none" baseline="0" dirty="0" smtClean="0">
                <a:solidFill>
                  <a:schemeClr val="dk1"/>
                </a:solidFill>
                <a:latin typeface="Calibri"/>
                <a:ea typeface="Calibri"/>
                <a:cs typeface="Calibri"/>
                <a:sym typeface="Calibri"/>
              </a:rPr>
              <a:t>relationships across</a:t>
            </a:r>
            <a:r>
              <a:rPr lang="en-US" sz="2800" b="0" i="0" u="none" strike="noStrike" cap="none" dirty="0" smtClean="0">
                <a:solidFill>
                  <a:schemeClr val="dk1"/>
                </a:solidFill>
                <a:latin typeface="Calibri"/>
                <a:ea typeface="Calibri"/>
                <a:cs typeface="Calibri"/>
                <a:sym typeface="Calibri"/>
              </a:rPr>
              <a:t> sectors</a:t>
            </a:r>
            <a:r>
              <a:rPr lang="en-US" sz="2800" b="0" i="0" u="none" strike="noStrike" cap="none" baseline="0" dirty="0" smtClean="0">
                <a:solidFill>
                  <a:schemeClr val="dk1"/>
                </a:solidFill>
                <a:latin typeface="Calibri"/>
                <a:ea typeface="Calibri"/>
                <a:cs typeface="Calibri"/>
                <a:sym typeface="Calibri"/>
              </a:rPr>
              <a:t> </a:t>
            </a:r>
            <a:endParaRPr lang="en-US" sz="280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2800" dirty="0" smtClean="0">
                <a:solidFill>
                  <a:schemeClr val="dk1"/>
                </a:solidFill>
                <a:latin typeface="Calibri"/>
                <a:ea typeface="Calibri"/>
                <a:cs typeface="Calibri"/>
                <a:sym typeface="Calibri"/>
              </a:rPr>
              <a:t>To learn and disseminate </a:t>
            </a:r>
            <a:r>
              <a:rPr lang="en-US" sz="2800" dirty="0">
                <a:solidFill>
                  <a:schemeClr val="dk1"/>
                </a:solidFill>
                <a:latin typeface="Calibri"/>
                <a:ea typeface="Calibri"/>
                <a:cs typeface="Calibri"/>
                <a:sym typeface="Calibri"/>
              </a:rPr>
              <a:t>b</a:t>
            </a:r>
            <a:r>
              <a:rPr lang="en-US" sz="2800" dirty="0" smtClean="0">
                <a:solidFill>
                  <a:schemeClr val="dk1"/>
                </a:solidFill>
                <a:latin typeface="Calibri"/>
                <a:ea typeface="Calibri"/>
                <a:cs typeface="Calibri"/>
                <a:sym typeface="Calibri"/>
              </a:rPr>
              <a:t>est practices  </a:t>
            </a:r>
          </a:p>
          <a:p>
            <a:pPr marL="342900" marR="0" lvl="0" indent="-342900" algn="l" rtl="0">
              <a:spcBef>
                <a:spcPts val="640"/>
              </a:spcBef>
              <a:buClr>
                <a:schemeClr val="dk1"/>
              </a:buClr>
              <a:buSzPct val="100000"/>
              <a:buFont typeface="Arial"/>
              <a:buChar char="•"/>
            </a:pPr>
            <a:r>
              <a:rPr lang="en-US" sz="2800" dirty="0" smtClean="0">
                <a:solidFill>
                  <a:schemeClr val="dk1"/>
                </a:solidFill>
                <a:latin typeface="Calibri"/>
                <a:ea typeface="Calibri"/>
                <a:cs typeface="Calibri"/>
                <a:sym typeface="Calibri"/>
              </a:rPr>
              <a:t>Align work across organizations to maximize impact</a:t>
            </a:r>
          </a:p>
          <a:p>
            <a:pPr marL="342900" marR="0" lvl="0" indent="-342900" algn="l" rtl="0">
              <a:spcBef>
                <a:spcPts val="640"/>
              </a:spcBef>
              <a:buClr>
                <a:schemeClr val="dk1"/>
              </a:buClr>
              <a:buSzPct val="100000"/>
              <a:buFont typeface="Arial"/>
              <a:buChar char="•"/>
            </a:pPr>
            <a:r>
              <a:rPr lang="en-US" sz="2800" dirty="0" smtClean="0">
                <a:solidFill>
                  <a:schemeClr val="dk1"/>
                </a:solidFill>
                <a:latin typeface="Calibri"/>
                <a:ea typeface="Calibri"/>
                <a:cs typeface="Calibri"/>
                <a:sym typeface="Calibri"/>
              </a:rPr>
              <a:t>Create and implement a strategic </a:t>
            </a:r>
            <a:r>
              <a:rPr lang="en-US" sz="2800" dirty="0">
                <a:solidFill>
                  <a:schemeClr val="dk1"/>
                </a:solidFill>
                <a:latin typeface="Calibri"/>
                <a:ea typeface="Calibri"/>
                <a:cs typeface="Calibri"/>
                <a:sym typeface="Calibri"/>
              </a:rPr>
              <a:t>p</a:t>
            </a:r>
            <a:r>
              <a:rPr lang="en-US" sz="2800" dirty="0" smtClean="0">
                <a:solidFill>
                  <a:schemeClr val="dk1"/>
                </a:solidFill>
                <a:latin typeface="Calibri"/>
                <a:ea typeface="Calibri"/>
                <a:cs typeface="Calibri"/>
                <a:sym typeface="Calibri"/>
              </a:rPr>
              <a:t>lan on violence reduction</a:t>
            </a:r>
          </a:p>
          <a:p>
            <a:pPr marL="342900" marR="0" lvl="0" indent="-342900" algn="l" rtl="0">
              <a:spcBef>
                <a:spcPts val="640"/>
              </a:spcBef>
              <a:buClr>
                <a:schemeClr val="dk1"/>
              </a:buClr>
              <a:buSzPct val="100000"/>
              <a:buFont typeface="Arial"/>
              <a:buChar char="•"/>
            </a:pPr>
            <a:r>
              <a:rPr lang="en-US" sz="2800" b="0" i="0" u="none" strike="noStrike" cap="none" baseline="0" dirty="0" smtClean="0">
                <a:solidFill>
                  <a:schemeClr val="dk1"/>
                </a:solidFill>
                <a:latin typeface="Calibri"/>
                <a:ea typeface="Calibri"/>
                <a:cs typeface="Calibri"/>
                <a:sym typeface="Calibri"/>
              </a:rPr>
              <a:t>Monitor and share indicators</a:t>
            </a:r>
            <a:r>
              <a:rPr lang="en-US" sz="2800" b="0" i="0" u="none" strike="noStrike" cap="none" dirty="0" smtClean="0">
                <a:solidFill>
                  <a:schemeClr val="dk1"/>
                </a:solidFill>
                <a:latin typeface="Calibri"/>
                <a:ea typeface="Calibri"/>
                <a:cs typeface="Calibri"/>
                <a:sym typeface="Calibri"/>
              </a:rPr>
              <a:t> linked to our plan</a:t>
            </a:r>
            <a:endParaRPr lang="en-US" sz="2800" b="0" i="0" u="none" strike="noStrike" cap="none" baseline="0" dirty="0" smtClean="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xEl>
                                              <p:pRg st="1" end="1"/>
                                            </p:txEl>
                                          </p:spTgt>
                                        </p:tgtEl>
                                        <p:attrNameLst>
                                          <p:attrName>style.visibility</p:attrName>
                                        </p:attrNameLst>
                                      </p:cBhvr>
                                      <p:to>
                                        <p:strVal val="visible"/>
                                      </p:to>
                                    </p:set>
                                    <p:anim calcmode="lin" valueType="num">
                                      <p:cBhvr additive="base">
                                        <p:cTn id="7" dur="500"/>
                                        <p:tgtEl>
                                          <p:spTgt spid="1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4">
                                            <p:txEl>
                                              <p:pRg st="2" end="2"/>
                                            </p:txEl>
                                          </p:spTgt>
                                        </p:tgtEl>
                                        <p:attrNameLst>
                                          <p:attrName>style.visibility</p:attrName>
                                        </p:attrNameLst>
                                      </p:cBhvr>
                                      <p:to>
                                        <p:strVal val="visible"/>
                                      </p:to>
                                    </p:set>
                                    <p:anim calcmode="lin" valueType="num">
                                      <p:cBhvr additive="base">
                                        <p:cTn id="12" dur="500"/>
                                        <p:tgtEl>
                                          <p:spTgt spid="1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4">
                                            <p:txEl>
                                              <p:pRg st="4" end="4"/>
                                            </p:txEl>
                                          </p:spTgt>
                                        </p:tgtEl>
                                        <p:attrNameLst>
                                          <p:attrName>style.visibility</p:attrName>
                                        </p:attrNameLst>
                                      </p:cBhvr>
                                      <p:to>
                                        <p:strVal val="visible"/>
                                      </p:to>
                                    </p:set>
                                    <p:anim calcmode="lin" valueType="num">
                                      <p:cBhvr additive="base">
                                        <p:cTn id="17" dur="500"/>
                                        <p:tgtEl>
                                          <p:spTgt spid="1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4">
                                            <p:txEl>
                                              <p:pRg st="5" end="5"/>
                                            </p:txEl>
                                          </p:spTgt>
                                        </p:tgtEl>
                                        <p:attrNameLst>
                                          <p:attrName>style.visibility</p:attrName>
                                        </p:attrNameLst>
                                      </p:cBhvr>
                                      <p:to>
                                        <p:strVal val="visible"/>
                                      </p:to>
                                    </p:set>
                                    <p:anim calcmode="lin" valueType="num">
                                      <p:cBhvr additive="base">
                                        <p:cTn id="22" dur="500"/>
                                        <p:tgtEl>
                                          <p:spTgt spid="13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4">
                                            <p:txEl>
                                              <p:pRg st="6" end="6"/>
                                            </p:txEl>
                                          </p:spTgt>
                                        </p:tgtEl>
                                        <p:attrNameLst>
                                          <p:attrName>style.visibility</p:attrName>
                                        </p:attrNameLst>
                                      </p:cBhvr>
                                      <p:to>
                                        <p:strVal val="visible"/>
                                      </p:to>
                                    </p:set>
                                    <p:anim calcmode="lin" valueType="num">
                                      <p:cBhvr additive="base">
                                        <p:cTn id="27" dur="500"/>
                                        <p:tgtEl>
                                          <p:spTgt spid="13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4">
                                            <p:txEl>
                                              <p:pRg st="7" end="7"/>
                                            </p:txEl>
                                          </p:spTgt>
                                        </p:tgtEl>
                                        <p:attrNameLst>
                                          <p:attrName>style.visibility</p:attrName>
                                        </p:attrNameLst>
                                      </p:cBhvr>
                                      <p:to>
                                        <p:strVal val="visible"/>
                                      </p:to>
                                    </p:set>
                                    <p:anim calcmode="lin" valueType="num">
                                      <p:cBhvr additive="base">
                                        <p:cTn id="32" dur="500"/>
                                        <p:tgtEl>
                                          <p:spTgt spid="13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4">
                                            <p:txEl>
                                              <p:pRg st="8" end="8"/>
                                            </p:txEl>
                                          </p:spTgt>
                                        </p:tgtEl>
                                        <p:attrNameLst>
                                          <p:attrName>style.visibility</p:attrName>
                                        </p:attrNameLst>
                                      </p:cBhvr>
                                      <p:to>
                                        <p:strVal val="visible"/>
                                      </p:to>
                                    </p:set>
                                    <p:anim calcmode="lin" valueType="num">
                                      <p:cBhvr additive="base">
                                        <p:cTn id="37" dur="500"/>
                                        <p:tgtEl>
                                          <p:spTgt spid="13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52400" y="267493"/>
            <a:ext cx="8763000" cy="139903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6600" b="0" i="0" u="none" strike="noStrike" cap="none" baseline="0">
                <a:solidFill>
                  <a:schemeClr val="dk1"/>
                </a:solidFill>
                <a:latin typeface="Calibri"/>
                <a:ea typeface="Calibri"/>
                <a:cs typeface="Calibri"/>
                <a:sym typeface="Calibri"/>
              </a:rPr>
              <a:t>Four Operating Principals of CASP</a:t>
            </a:r>
          </a:p>
        </p:txBody>
      </p:sp>
      <p:sp>
        <p:nvSpPr>
          <p:cNvPr id="120" name="Shape 120"/>
          <p:cNvSpPr txBox="1">
            <a:spLocks noGrp="1"/>
          </p:cNvSpPr>
          <p:nvPr>
            <p:ph idx="1"/>
          </p:nvPr>
        </p:nvSpPr>
        <p:spPr>
          <a:xfrm>
            <a:off x="152400" y="2209800"/>
            <a:ext cx="8763000" cy="44958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A single operational structure manages action and progress</a:t>
            </a:r>
            <a:r>
              <a:rPr lang="en-US" sz="28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Clr>
                <a:schemeClr val="dk1"/>
              </a:buClr>
              <a:buSzPct val="100000"/>
              <a:buNone/>
            </a:pPr>
            <a:endParaRPr lang="en-US" sz="280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Action is research and data-driven</a:t>
            </a:r>
            <a:r>
              <a:rPr lang="en-US" sz="2800" b="0" i="0" u="none" strike="noStrike" cap="none" baseline="0" dirty="0" smtClean="0">
                <a:solidFill>
                  <a:schemeClr val="dk1"/>
                </a:solidFill>
                <a:latin typeface="Calibri"/>
                <a:ea typeface="Calibri"/>
                <a:cs typeface="Calibri"/>
                <a:sym typeface="Calibri"/>
              </a:rPr>
              <a:t>.</a:t>
            </a:r>
          </a:p>
          <a:p>
            <a:pPr marL="0" marR="0" lvl="0" indent="0" algn="l" rtl="0">
              <a:spcBef>
                <a:spcPts val="640"/>
              </a:spcBef>
              <a:buClr>
                <a:schemeClr val="dk1"/>
              </a:buClr>
              <a:buSzPct val="100000"/>
              <a:buNone/>
            </a:pPr>
            <a:endParaRPr lang="en-US" sz="280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The youth are at the center</a:t>
            </a:r>
            <a:r>
              <a:rPr lang="en-US" sz="2800" b="0" i="0" u="none" strike="noStrike" cap="none" baseline="0" dirty="0" smtClean="0">
                <a:solidFill>
                  <a:schemeClr val="dk1"/>
                </a:solidFill>
                <a:latin typeface="Calibri"/>
                <a:ea typeface="Calibri"/>
                <a:cs typeface="Calibri"/>
                <a:sym typeface="Calibri"/>
              </a:rPr>
              <a:t>.</a:t>
            </a:r>
          </a:p>
          <a:p>
            <a:pPr marL="0" marR="0" lvl="0" indent="0" algn="l" rtl="0">
              <a:spcBef>
                <a:spcPts val="640"/>
              </a:spcBef>
              <a:buClr>
                <a:schemeClr val="dk1"/>
              </a:buClr>
              <a:buSzPct val="100000"/>
              <a:buNone/>
            </a:pPr>
            <a:endParaRPr lang="en-US" sz="280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There is deep and meaningful engagement with the community.</a:t>
            </a:r>
          </a:p>
          <a:p>
            <a:pPr marL="342900" marR="0" lvl="0" indent="-3429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20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2" end="2"/>
                                            </p:txEl>
                                          </p:spTgt>
                                        </p:tgtEl>
                                        <p:attrNameLst>
                                          <p:attrName>style.visibility</p:attrName>
                                        </p:attrNameLst>
                                      </p:cBhvr>
                                      <p:to>
                                        <p:strVal val="visible"/>
                                      </p:to>
                                    </p:set>
                                    <p:animEffect transition="in" filter="fade">
                                      <p:cBhvr>
                                        <p:cTn id="12" dur="2000"/>
                                        <p:tgtEl>
                                          <p:spTgt spid="1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xEl>
                                              <p:pRg st="4" end="4"/>
                                            </p:txEl>
                                          </p:spTgt>
                                        </p:tgtEl>
                                        <p:attrNameLst>
                                          <p:attrName>style.visibility</p:attrName>
                                        </p:attrNameLst>
                                      </p:cBhvr>
                                      <p:to>
                                        <p:strVal val="visible"/>
                                      </p:to>
                                    </p:set>
                                    <p:animEffect transition="in" filter="fade">
                                      <p:cBhvr>
                                        <p:cTn id="17" dur="2000"/>
                                        <p:tgtEl>
                                          <p:spTgt spid="12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xEl>
                                              <p:pRg st="6" end="6"/>
                                            </p:txEl>
                                          </p:spTgt>
                                        </p:tgtEl>
                                        <p:attrNameLst>
                                          <p:attrName>style.visibility</p:attrName>
                                        </p:attrNameLst>
                                      </p:cBhvr>
                                      <p:to>
                                        <p:strVal val="visible"/>
                                      </p:to>
                                    </p:set>
                                    <p:animEffect transition="in" filter="fade">
                                      <p:cBhvr>
                                        <p:cTn id="22" dur="2000"/>
                                        <p:tgtEl>
                                          <p:spTgt spid="1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Professional Learning Communities</a:t>
            </a:r>
            <a:r>
              <a:rPr lang="en-US" sz="3600" b="0" i="0" u="none" strike="noStrike" cap="none" baseline="0" dirty="0" smtClean="0">
                <a:solidFill>
                  <a:schemeClr val="dk1"/>
                </a:solidFill>
                <a:latin typeface="Calibri"/>
                <a:ea typeface="Calibri"/>
                <a:cs typeface="Calibri"/>
                <a:sym typeface="Calibri"/>
              </a:rPr>
              <a:t>:</a:t>
            </a:r>
            <a:br>
              <a:rPr lang="en-US" sz="3600" b="0" i="0" u="none" strike="noStrike" cap="none" baseline="0" dirty="0" smtClean="0">
                <a:solidFill>
                  <a:schemeClr val="dk1"/>
                </a:solidFill>
                <a:latin typeface="Calibri"/>
                <a:ea typeface="Calibri"/>
                <a:cs typeface="Calibri"/>
                <a:sym typeface="Calibri"/>
              </a:rPr>
            </a:br>
            <a:r>
              <a:rPr lang="en-US" sz="3600" b="0" i="0" u="none" strike="noStrike" cap="none" baseline="0" dirty="0" smtClean="0">
                <a:solidFill>
                  <a:schemeClr val="dk1"/>
                </a:solidFill>
                <a:latin typeface="Calibri"/>
                <a:ea typeface="Calibri"/>
                <a:cs typeface="Calibri"/>
                <a:sym typeface="Calibri"/>
              </a:rPr>
              <a:t> </a:t>
            </a:r>
            <a:r>
              <a:rPr lang="en-US" sz="3600" b="0" i="0" u="none" strike="noStrike" cap="none" baseline="0" dirty="0">
                <a:solidFill>
                  <a:schemeClr val="dk1"/>
                </a:solidFill>
                <a:latin typeface="Calibri"/>
                <a:ea typeface="Calibri"/>
                <a:cs typeface="Calibri"/>
                <a:sym typeface="Calibri"/>
              </a:rPr>
              <a:t>Policy and Best Practices</a:t>
            </a:r>
          </a:p>
        </p:txBody>
      </p:sp>
      <p:sp>
        <p:nvSpPr>
          <p:cNvPr id="127" name="Shape 127"/>
          <p:cNvSpPr txBox="1">
            <a:spLocks noGrp="1"/>
          </p:cNvSpPr>
          <p:nvPr>
            <p:ph sz="half" idx="1"/>
          </p:nvPr>
        </p:nvSpPr>
        <p:spPr>
          <a:xfrm>
            <a:off x="457200" y="2057400"/>
            <a:ext cx="4038599" cy="4190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9166"/>
              <a:buFont typeface="Arial"/>
              <a:buChar char="•"/>
            </a:pPr>
            <a:r>
              <a:rPr lang="en-US" sz="2380" b="1" i="0" u="none" strike="noStrike" cap="none" baseline="0" dirty="0">
                <a:solidFill>
                  <a:schemeClr val="dk1"/>
                </a:solidFill>
                <a:latin typeface="Calibri"/>
                <a:ea typeface="Calibri"/>
                <a:cs typeface="Calibri"/>
                <a:sym typeface="Calibri"/>
              </a:rPr>
              <a:t>National: </a:t>
            </a:r>
            <a:r>
              <a:rPr lang="en-US" sz="2380" b="0" i="0" u="none" strike="noStrike" cap="none" baseline="0" dirty="0">
                <a:solidFill>
                  <a:schemeClr val="dk1"/>
                </a:solidFill>
                <a:latin typeface="Calibri"/>
                <a:ea typeface="Calibri"/>
                <a:cs typeface="Calibri"/>
                <a:sym typeface="Calibri"/>
              </a:rPr>
              <a:t>National Forum on youth Violence Prevention</a:t>
            </a:r>
          </a:p>
          <a:p>
            <a:pPr marL="342900" marR="0" lvl="0" indent="-191770" algn="l" rtl="0">
              <a:lnSpc>
                <a:spcPct val="90000"/>
              </a:lnSpc>
              <a:spcBef>
                <a:spcPts val="476"/>
              </a:spcBef>
              <a:buClr>
                <a:schemeClr val="dk1"/>
              </a:buClr>
              <a:buFont typeface="Arial"/>
              <a:buNone/>
            </a:pPr>
            <a:endParaRPr sz="238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476"/>
              </a:spcBef>
              <a:buClr>
                <a:schemeClr val="dk1"/>
              </a:buClr>
              <a:buSzPct val="99166"/>
              <a:buFont typeface="Arial"/>
              <a:buChar char="•"/>
            </a:pPr>
            <a:r>
              <a:rPr lang="en-US" sz="2380" b="1" i="0" u="none" strike="noStrike" cap="none" baseline="0" dirty="0">
                <a:solidFill>
                  <a:schemeClr val="dk1"/>
                </a:solidFill>
                <a:latin typeface="Calibri"/>
                <a:ea typeface="Calibri"/>
                <a:cs typeface="Calibri"/>
                <a:sym typeface="Calibri"/>
              </a:rPr>
              <a:t>State: </a:t>
            </a:r>
            <a:r>
              <a:rPr lang="en-US" sz="2380" b="0" i="0" u="none" strike="noStrike" cap="none" baseline="0" dirty="0">
                <a:solidFill>
                  <a:schemeClr val="dk1"/>
                </a:solidFill>
                <a:latin typeface="Calibri"/>
                <a:ea typeface="Calibri"/>
                <a:cs typeface="Calibri"/>
                <a:sym typeface="Calibri"/>
              </a:rPr>
              <a:t>California Cities Violence Prevention Network</a:t>
            </a:r>
          </a:p>
          <a:p>
            <a:pPr marL="342900" marR="0" lvl="0" indent="-342900" algn="l" rtl="0">
              <a:lnSpc>
                <a:spcPct val="90000"/>
              </a:lnSpc>
              <a:spcBef>
                <a:spcPts val="476"/>
              </a:spcBef>
              <a:buClr>
                <a:schemeClr val="dk1"/>
              </a:buClr>
              <a:buFont typeface="Arial"/>
              <a:buNone/>
            </a:pPr>
            <a:endParaRPr sz="238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476"/>
              </a:spcBef>
              <a:buClr>
                <a:schemeClr val="dk1"/>
              </a:buClr>
              <a:buSzPct val="99166"/>
              <a:buFont typeface="Arial"/>
              <a:buChar char="•"/>
            </a:pPr>
            <a:r>
              <a:rPr lang="en-US" sz="2380" b="1" i="0" u="none" strike="noStrike" cap="none" baseline="0" dirty="0">
                <a:solidFill>
                  <a:schemeClr val="dk1"/>
                </a:solidFill>
                <a:latin typeface="Calibri"/>
                <a:ea typeface="Calibri"/>
                <a:cs typeface="Calibri"/>
                <a:sym typeface="Calibri"/>
              </a:rPr>
              <a:t>Local: </a:t>
            </a:r>
            <a:r>
              <a:rPr lang="en-US" sz="2380" b="0" i="0" u="none" strike="noStrike" cap="none" baseline="0" dirty="0">
                <a:solidFill>
                  <a:schemeClr val="dk1"/>
                </a:solidFill>
                <a:latin typeface="Calibri"/>
                <a:ea typeface="Calibri"/>
                <a:cs typeface="Calibri"/>
                <a:sym typeface="Calibri"/>
              </a:rPr>
              <a:t>Partners with STRYVE operated out of the County Health department</a:t>
            </a:r>
          </a:p>
        </p:txBody>
      </p:sp>
      <p:sp>
        <p:nvSpPr>
          <p:cNvPr id="128" name="Shape 128"/>
          <p:cNvSpPr txBox="1">
            <a:spLocks noGrp="1"/>
          </p:cNvSpPr>
          <p:nvPr>
            <p:ph sz="half" idx="2"/>
          </p:nvPr>
        </p:nvSpPr>
        <p:spPr>
          <a:xfrm>
            <a:off x="4648200" y="2057400"/>
            <a:ext cx="4038599" cy="4190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9166"/>
              <a:buFont typeface="Arial"/>
              <a:buChar char="•"/>
            </a:pPr>
            <a:r>
              <a:rPr lang="en-US" sz="2380" b="1" i="0" u="none" strike="noStrike" cap="none" baseline="0">
                <a:solidFill>
                  <a:schemeClr val="dk1"/>
                </a:solidFill>
                <a:latin typeface="Calibri"/>
                <a:ea typeface="Calibri"/>
                <a:cs typeface="Calibri"/>
                <a:sym typeface="Calibri"/>
              </a:rPr>
              <a:t>Regional</a:t>
            </a:r>
            <a:r>
              <a:rPr lang="en-US" sz="2380" b="1" i="0" u="none" strike="noStrike" cap="none" baseline="0" smtClean="0">
                <a:solidFill>
                  <a:schemeClr val="dk1"/>
                </a:solidFill>
                <a:latin typeface="Calibri"/>
                <a:ea typeface="Calibri"/>
                <a:cs typeface="Calibri"/>
                <a:sym typeface="Calibri"/>
              </a:rPr>
              <a:t>:</a:t>
            </a:r>
            <a:endParaRPr lang="en-US" sz="2380" b="0" i="0" u="none" strike="noStrike" cap="none" baseline="0" dirty="0">
              <a:solidFill>
                <a:schemeClr val="dk1"/>
              </a:solidFill>
              <a:latin typeface="Calibri"/>
              <a:ea typeface="Calibri"/>
              <a:cs typeface="Calibri"/>
              <a:sym typeface="Calibri"/>
            </a:endParaRPr>
          </a:p>
          <a:p>
            <a:pPr marL="742950" marR="0" lvl="1" indent="-285750" algn="l" rtl="0">
              <a:lnSpc>
                <a:spcPct val="90000"/>
              </a:lnSpc>
              <a:spcBef>
                <a:spcPts val="408"/>
              </a:spcBef>
              <a:buClr>
                <a:schemeClr val="dk1"/>
              </a:buClr>
              <a:buSzPct val="102000"/>
              <a:buFont typeface="Arial"/>
              <a:buChar char="–"/>
            </a:pPr>
            <a:r>
              <a:rPr lang="en-US" sz="2040" b="0" i="1" u="none" strike="noStrike" cap="none" baseline="0" dirty="0">
                <a:solidFill>
                  <a:schemeClr val="dk1"/>
                </a:solidFill>
                <a:latin typeface="Calibri"/>
                <a:ea typeface="Calibri"/>
                <a:cs typeface="Calibri"/>
                <a:sym typeface="Calibri"/>
              </a:rPr>
              <a:t>Local Law Enforcement</a:t>
            </a:r>
          </a:p>
          <a:p>
            <a:pPr marL="742950" marR="0" lvl="1" indent="-285750" algn="l" rtl="0">
              <a:lnSpc>
                <a:spcPct val="90000"/>
              </a:lnSpc>
              <a:spcBef>
                <a:spcPts val="408"/>
              </a:spcBef>
              <a:buClr>
                <a:schemeClr val="dk1"/>
              </a:buClr>
              <a:buSzPct val="102000"/>
              <a:buFont typeface="Arial"/>
              <a:buChar char="–"/>
            </a:pPr>
            <a:r>
              <a:rPr lang="en-US" sz="2040" b="0" i="1" u="none" strike="noStrike" cap="none" baseline="0" dirty="0">
                <a:solidFill>
                  <a:schemeClr val="dk1"/>
                </a:solidFill>
                <a:latin typeface="Calibri"/>
                <a:ea typeface="Calibri"/>
                <a:cs typeface="Calibri"/>
                <a:sym typeface="Calibri"/>
              </a:rPr>
              <a:t>4C4P, </a:t>
            </a:r>
          </a:p>
          <a:p>
            <a:pPr marL="742950" marR="0" lvl="1" indent="-285750" algn="l" rtl="0">
              <a:lnSpc>
                <a:spcPct val="90000"/>
              </a:lnSpc>
              <a:spcBef>
                <a:spcPts val="408"/>
              </a:spcBef>
              <a:buClr>
                <a:schemeClr val="dk1"/>
              </a:buClr>
              <a:buSzPct val="102000"/>
              <a:buFont typeface="Arial"/>
              <a:buChar char="–"/>
            </a:pPr>
            <a:r>
              <a:rPr lang="en-US" sz="2040" b="0" i="1" u="none" strike="noStrike" cap="none" baseline="0" dirty="0">
                <a:solidFill>
                  <a:schemeClr val="dk1"/>
                </a:solidFill>
                <a:latin typeface="Calibri"/>
                <a:ea typeface="Calibri"/>
                <a:cs typeface="Calibri"/>
                <a:sym typeface="Calibri"/>
              </a:rPr>
              <a:t>Blue Ribbon Panel,</a:t>
            </a:r>
          </a:p>
          <a:p>
            <a:pPr marL="742950" marR="0" lvl="1" indent="-285750" algn="l" rtl="0">
              <a:lnSpc>
                <a:spcPct val="90000"/>
              </a:lnSpc>
              <a:spcBef>
                <a:spcPts val="408"/>
              </a:spcBef>
              <a:buClr>
                <a:schemeClr val="dk1"/>
              </a:buClr>
              <a:buSzPct val="102000"/>
              <a:buFont typeface="Arial"/>
              <a:buChar char="–"/>
            </a:pPr>
            <a:r>
              <a:rPr lang="en-US" sz="2040" b="0" i="1" u="none" strike="noStrike" cap="none" baseline="0" dirty="0">
                <a:solidFill>
                  <a:schemeClr val="dk1"/>
                </a:solidFill>
                <a:latin typeface="Calibri"/>
                <a:ea typeface="Calibri"/>
                <a:cs typeface="Calibri"/>
                <a:sym typeface="Calibri"/>
              </a:rPr>
              <a:t>City of San Jose Mayor’s Gang Task Force, </a:t>
            </a:r>
          </a:p>
          <a:p>
            <a:pPr marL="742950" marR="0" lvl="1" indent="-285750" algn="l" rtl="0">
              <a:lnSpc>
                <a:spcPct val="90000"/>
              </a:lnSpc>
              <a:spcBef>
                <a:spcPts val="408"/>
              </a:spcBef>
              <a:buClr>
                <a:schemeClr val="dk1"/>
              </a:buClr>
              <a:buSzPct val="102000"/>
              <a:buFont typeface="Arial"/>
              <a:buChar char="–"/>
            </a:pPr>
            <a:r>
              <a:rPr lang="en-US" sz="2040" b="0" i="1" u="none" strike="noStrike" cap="none" baseline="0" dirty="0">
                <a:solidFill>
                  <a:schemeClr val="dk1"/>
                </a:solidFill>
                <a:latin typeface="Calibri"/>
                <a:ea typeface="Calibri"/>
                <a:cs typeface="Calibri"/>
                <a:sym typeface="Calibri"/>
              </a:rPr>
              <a:t>County Gang Prevention Coordinator</a:t>
            </a:r>
          </a:p>
          <a:p>
            <a:pPr marL="342900" marR="0" lvl="0" indent="-342900" algn="l" rtl="0">
              <a:lnSpc>
                <a:spcPct val="90000"/>
              </a:lnSpc>
              <a:spcBef>
                <a:spcPts val="476"/>
              </a:spcBef>
              <a:buClr>
                <a:schemeClr val="dk1"/>
              </a:buClr>
              <a:buFont typeface="Arial"/>
              <a:buNone/>
            </a:pPr>
            <a:endParaRPr sz="238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5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5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5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fade">
                                      <p:cBhvr>
                                        <p:cTn id="22" dur="500"/>
                                        <p:tgtEl>
                                          <p:spTgt spid="1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xEl>
                                              <p:pRg st="4" end="4"/>
                                            </p:txEl>
                                          </p:spTgt>
                                        </p:tgtEl>
                                        <p:attrNameLst>
                                          <p:attrName>style.visibility</p:attrName>
                                        </p:attrNameLst>
                                      </p:cBhvr>
                                      <p:to>
                                        <p:strVal val="visible"/>
                                      </p:to>
                                    </p:set>
                                    <p:animEffect transition="in" filter="fade">
                                      <p:cBhvr>
                                        <p:cTn id="27" dur="500"/>
                                        <p:tgtEl>
                                          <p:spTgt spid="1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
                                            <p:txEl>
                                              <p:pRg st="0" end="0"/>
                                            </p:txEl>
                                          </p:spTgt>
                                        </p:tgtEl>
                                        <p:attrNameLst>
                                          <p:attrName>style.visibility</p:attrName>
                                        </p:attrNameLst>
                                      </p:cBhvr>
                                      <p:to>
                                        <p:strVal val="visible"/>
                                      </p:to>
                                    </p:set>
                                    <p:animEffect transition="in" filter="fade">
                                      <p:cBhvr>
                                        <p:cTn id="32" dur="500"/>
                                        <p:tgtEl>
                                          <p:spTgt spid="12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8">
                                            <p:txEl>
                                              <p:pRg st="1" end="1"/>
                                            </p:txEl>
                                          </p:spTgt>
                                        </p:tgtEl>
                                        <p:attrNameLst>
                                          <p:attrName>style.visibility</p:attrName>
                                        </p:attrNameLst>
                                      </p:cBhvr>
                                      <p:to>
                                        <p:strVal val="visible"/>
                                      </p:to>
                                    </p:set>
                                    <p:animEffect transition="in" filter="fade">
                                      <p:cBhvr>
                                        <p:cTn id="37" dur="500"/>
                                        <p:tgtEl>
                                          <p:spTgt spid="12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8">
                                            <p:txEl>
                                              <p:pRg st="2" end="2"/>
                                            </p:txEl>
                                          </p:spTgt>
                                        </p:tgtEl>
                                        <p:attrNameLst>
                                          <p:attrName>style.visibility</p:attrName>
                                        </p:attrNameLst>
                                      </p:cBhvr>
                                      <p:to>
                                        <p:strVal val="visible"/>
                                      </p:to>
                                    </p:set>
                                    <p:animEffect transition="in" filter="fade">
                                      <p:cBhvr>
                                        <p:cTn id="42" dur="500"/>
                                        <p:tgtEl>
                                          <p:spTgt spid="12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8">
                                            <p:txEl>
                                              <p:pRg st="3" end="3"/>
                                            </p:txEl>
                                          </p:spTgt>
                                        </p:tgtEl>
                                        <p:attrNameLst>
                                          <p:attrName>style.visibility</p:attrName>
                                        </p:attrNameLst>
                                      </p:cBhvr>
                                      <p:to>
                                        <p:strVal val="visible"/>
                                      </p:to>
                                    </p:set>
                                    <p:animEffect transition="in" filter="fade">
                                      <p:cBhvr>
                                        <p:cTn id="47" dur="500"/>
                                        <p:tgtEl>
                                          <p:spTgt spid="12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8">
                                            <p:txEl>
                                              <p:pRg st="4" end="4"/>
                                            </p:txEl>
                                          </p:spTgt>
                                        </p:tgtEl>
                                        <p:attrNameLst>
                                          <p:attrName>style.visibility</p:attrName>
                                        </p:attrNameLst>
                                      </p:cBhvr>
                                      <p:to>
                                        <p:strVal val="visible"/>
                                      </p:to>
                                    </p:set>
                                    <p:animEffect transition="in" filter="fade">
                                      <p:cBhvr>
                                        <p:cTn id="52" dur="500"/>
                                        <p:tgtEl>
                                          <p:spTgt spid="12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8">
                                            <p:txEl>
                                              <p:pRg st="5" end="5"/>
                                            </p:txEl>
                                          </p:spTgt>
                                        </p:tgtEl>
                                        <p:attrNameLst>
                                          <p:attrName>style.visibility</p:attrName>
                                        </p:attrNameLst>
                                      </p:cBhvr>
                                      <p:to>
                                        <p:strVal val="visible"/>
                                      </p:to>
                                    </p:set>
                                    <p:animEffect transition="in" filter="fade">
                                      <p:cBhvr>
                                        <p:cTn id="57" dur="500"/>
                                        <p:tgtEl>
                                          <p:spTgt spid="1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6600" b="0" i="0" u="none" strike="noStrike" cap="none" baseline="0">
                <a:solidFill>
                  <a:schemeClr val="dk1"/>
                </a:solidFill>
                <a:latin typeface="Calibri"/>
                <a:ea typeface="Calibri"/>
                <a:cs typeface="Calibri"/>
                <a:sym typeface="Calibri"/>
              </a:rPr>
              <a:t>CASP History</a:t>
            </a:r>
          </a:p>
        </p:txBody>
      </p:sp>
      <p:sp>
        <p:nvSpPr>
          <p:cNvPr id="108" name="Shape 108"/>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In March 2008, the Children’s Council of Monterey County established the Violence Prevention (VP) Subcommittee. </a:t>
            </a:r>
          </a:p>
          <a:p>
            <a:pPr marL="342900" marR="0" lvl="0" indent="-342900" algn="l" rtl="0">
              <a:lnSpc>
                <a:spcPct val="80000"/>
              </a:lnSpc>
              <a:spcBef>
                <a:spcPts val="40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The VP Subcommittee met regularly since April 2008 and focused specifically on ways to reduce gang violence. </a:t>
            </a:r>
          </a:p>
          <a:p>
            <a:pPr marL="0" marR="0" lvl="0" indent="0" algn="l" rtl="0">
              <a:lnSpc>
                <a:spcPct val="80000"/>
              </a:lnSpc>
              <a:spcBef>
                <a:spcPts val="40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Also in 2008 then Salinas Mayor created the Community Safety Alliance.</a:t>
            </a:r>
          </a:p>
          <a:p>
            <a:pPr marL="342900" marR="0" lvl="0" indent="-342900" algn="l" rtl="0">
              <a:lnSpc>
                <a:spcPct val="80000"/>
              </a:lnSpc>
              <a:spcBef>
                <a:spcPts val="40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buClr>
                <a:schemeClr val="dk1"/>
              </a:buClr>
              <a:buSzPct val="100000"/>
              <a:buFont typeface="Arial"/>
              <a:buChar char="•"/>
            </a:pPr>
            <a:r>
              <a:rPr lang="en-US" sz="2000" b="0" i="0" u="none" strike="noStrike" cap="none" baseline="0" dirty="0">
                <a:solidFill>
                  <a:schemeClr val="dk1"/>
                </a:solidFill>
                <a:latin typeface="Calibri"/>
                <a:ea typeface="Calibri"/>
                <a:cs typeface="Calibri"/>
                <a:sym typeface="Calibri"/>
              </a:rPr>
              <a:t>In late November, 2008, members agreed to formally join with the Community Safety Alliance of the city of Salinas to further unify efforts to promote peace and safety under the name of </a:t>
            </a:r>
            <a:r>
              <a:rPr lang="en-US" sz="2000" b="1" i="0" u="none" strike="noStrike" cap="none" baseline="0" dirty="0">
                <a:solidFill>
                  <a:schemeClr val="dk1"/>
                </a:solidFill>
                <a:latin typeface="Calibri"/>
                <a:ea typeface="Calibri"/>
                <a:cs typeface="Calibri"/>
                <a:sym typeface="Calibri"/>
              </a:rPr>
              <a:t>Community Alliance for Safety and Peace.</a:t>
            </a:r>
          </a:p>
          <a:p>
            <a:pPr marL="742950" marR="0" lvl="1" indent="-285750" algn="l" rtl="0">
              <a:lnSpc>
                <a:spcPct val="80000"/>
              </a:lnSpc>
              <a:spcBef>
                <a:spcPts val="350"/>
              </a:spcBef>
              <a:buClr>
                <a:schemeClr val="dk1"/>
              </a:buClr>
              <a:buSzPct val="97222"/>
              <a:buFont typeface="Arial"/>
              <a:buChar char="–"/>
            </a:pPr>
            <a:r>
              <a:rPr lang="en-US" sz="1750" b="0" i="0" u="none" strike="noStrike" cap="none" baseline="0" dirty="0">
                <a:solidFill>
                  <a:schemeClr val="dk1"/>
                </a:solidFill>
                <a:latin typeface="Calibri"/>
                <a:ea typeface="Calibri"/>
                <a:cs typeface="Calibri"/>
                <a:sym typeface="Calibri"/>
              </a:rPr>
              <a:t>Shortly after the Community Safety Division was created and was charged with staffing CASP.</a:t>
            </a:r>
          </a:p>
          <a:p>
            <a:pPr marL="342900" marR="0" lvl="0" indent="-215900" algn="l" rtl="0">
              <a:lnSpc>
                <a:spcPct val="80000"/>
              </a:lnSpc>
              <a:spcBef>
                <a:spcPts val="40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20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20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fade">
                                      <p:cBhvr>
                                        <p:cTn id="17" dur="20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2000"/>
                                        <p:tgtEl>
                                          <p:spTgt spid="1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Effect transition="in" filter="fade">
                                      <p:cBhvr>
                                        <p:cTn id="27" dur="2000"/>
                                        <p:tgtEl>
                                          <p:spTgt spid="1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2000"/>
                                        <p:tgtEl>
                                          <p:spTgt spid="1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xEl>
                                              <p:pRg st="6" end="6"/>
                                            </p:txEl>
                                          </p:spTgt>
                                        </p:tgtEl>
                                        <p:attrNameLst>
                                          <p:attrName>style.visibility</p:attrName>
                                        </p:attrNameLst>
                                      </p:cBhvr>
                                      <p:to>
                                        <p:strVal val="visible"/>
                                      </p:to>
                                    </p:set>
                                    <p:animEffect transition="in" filter="fade">
                                      <p:cBhvr>
                                        <p:cTn id="37" dur="2000"/>
                                        <p:tgtEl>
                                          <p:spTgt spid="1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xEl>
                                              <p:pRg st="7" end="7"/>
                                            </p:txEl>
                                          </p:spTgt>
                                        </p:tgtEl>
                                        <p:attrNameLst>
                                          <p:attrName>style.visibility</p:attrName>
                                        </p:attrNameLst>
                                      </p:cBhvr>
                                      <p:to>
                                        <p:strVal val="visible"/>
                                      </p:to>
                                    </p:set>
                                    <p:animEffect transition="in" filter="fade">
                                      <p:cBhvr>
                                        <p:cTn id="42" dur="2000"/>
                                        <p:tgtEl>
                                          <p:spTgt spid="10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
                                            <p:txEl>
                                              <p:pRg st="8" end="8"/>
                                            </p:txEl>
                                          </p:spTgt>
                                        </p:tgtEl>
                                        <p:attrNameLst>
                                          <p:attrName>style.visibility</p:attrName>
                                        </p:attrNameLst>
                                      </p:cBhvr>
                                      <p:to>
                                        <p:strVal val="visible"/>
                                      </p:to>
                                    </p:set>
                                    <p:animEffect transition="in" filter="fade">
                                      <p:cBhvr>
                                        <p:cTn id="47" dur="2000"/>
                                        <p:tgtEl>
                                          <p:spTgt spid="10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Partner Initiatives</a:t>
            </a:r>
            <a:endParaRPr lang="en-US" dirty="0"/>
          </a:p>
        </p:txBody>
      </p:sp>
      <p:sp>
        <p:nvSpPr>
          <p:cNvPr id="6" name="Content Placeholder 5"/>
          <p:cNvSpPr>
            <a:spLocks noGrp="1"/>
          </p:cNvSpPr>
          <p:nvPr>
            <p:ph sz="half" idx="2"/>
          </p:nvPr>
        </p:nvSpPr>
        <p:spPr/>
        <p:txBody>
          <a:bodyPr/>
          <a:lstStyle/>
          <a:p>
            <a:r>
              <a:rPr lang="en-US" dirty="0" smtClean="0"/>
              <a:t>Strategic Plan</a:t>
            </a:r>
          </a:p>
          <a:p>
            <a:r>
              <a:rPr lang="en-US" dirty="0" smtClean="0"/>
              <a:t>Funding</a:t>
            </a:r>
          </a:p>
          <a:p>
            <a:r>
              <a:rPr lang="en-US" dirty="0" smtClean="0"/>
              <a:t>Networking</a:t>
            </a:r>
          </a:p>
          <a:p>
            <a:pPr lvl="1"/>
            <a:r>
              <a:rPr lang="en-US" dirty="0" smtClean="0"/>
              <a:t>Shared learning</a:t>
            </a:r>
          </a:p>
          <a:p>
            <a:pPr lvl="1"/>
            <a:r>
              <a:rPr lang="en-US" dirty="0" smtClean="0"/>
              <a:t>Creating relationships across cities</a:t>
            </a:r>
          </a:p>
          <a:p>
            <a:r>
              <a:rPr lang="en-US" dirty="0" smtClean="0"/>
              <a:t>Technical Assistance </a:t>
            </a:r>
          </a:p>
          <a:p>
            <a:pPr lvl="1"/>
            <a:r>
              <a:rPr lang="en-US" dirty="0" smtClean="0"/>
              <a:t>Sustainability</a:t>
            </a:r>
          </a:p>
          <a:p>
            <a:pPr lvl="1"/>
            <a:r>
              <a:rPr lang="en-US" dirty="0" smtClean="0"/>
              <a:t>Faith Community</a:t>
            </a:r>
          </a:p>
          <a:p>
            <a:pPr lvl="1"/>
            <a:r>
              <a:rPr lang="en-US" dirty="0" smtClean="0"/>
              <a:t>Resource development</a:t>
            </a:r>
          </a:p>
          <a:p>
            <a:endParaRPr lang="en-US" dirty="0"/>
          </a:p>
        </p:txBody>
      </p:sp>
      <p:sp>
        <p:nvSpPr>
          <p:cNvPr id="8" name="Content Placeholder 7"/>
          <p:cNvSpPr>
            <a:spLocks noGrp="1"/>
          </p:cNvSpPr>
          <p:nvPr>
            <p:ph sz="quarter" idx="4"/>
          </p:nvPr>
        </p:nvSpPr>
        <p:spPr/>
        <p:txBody>
          <a:bodyPr>
            <a:normAutofit fontScale="92500" lnSpcReduction="10000"/>
          </a:bodyPr>
          <a:lstStyle/>
          <a:p>
            <a:pPr>
              <a:lnSpc>
                <a:spcPct val="90000"/>
              </a:lnSpc>
            </a:pPr>
            <a:r>
              <a:rPr lang="en-US" u="sng" dirty="0"/>
              <a:t>Goal:</a:t>
            </a:r>
            <a:r>
              <a:rPr lang="en-US" dirty="0"/>
              <a:t>  To prevent youth violence in Salinas, using a public health approach.</a:t>
            </a:r>
          </a:p>
          <a:p>
            <a:pPr>
              <a:lnSpc>
                <a:spcPct val="90000"/>
              </a:lnSpc>
              <a:spcBef>
                <a:spcPts val="1200"/>
              </a:spcBef>
            </a:pPr>
            <a:r>
              <a:rPr lang="en-US" u="sng" dirty="0"/>
              <a:t>Project Outcomes: </a:t>
            </a:r>
            <a:r>
              <a:rPr lang="en-US" dirty="0"/>
              <a:t>  </a:t>
            </a:r>
            <a:r>
              <a:rPr lang="en-US" b="1" dirty="0"/>
              <a:t>↑</a:t>
            </a:r>
            <a:r>
              <a:rPr lang="en-US" dirty="0"/>
              <a:t> capacity of Health Department and Coalition (CASP) to prevent youth violence</a:t>
            </a:r>
          </a:p>
          <a:p>
            <a:pPr>
              <a:lnSpc>
                <a:spcPct val="90000"/>
              </a:lnSpc>
            </a:pPr>
            <a:r>
              <a:rPr lang="en-US" u="sng" dirty="0"/>
              <a:t>Process</a:t>
            </a:r>
            <a:r>
              <a:rPr lang="en-US" dirty="0"/>
              <a:t>:  Identify risk/protective factors, develop a comprehensive plan, implement evidence based strategies, evaluate and create a sustainability plan.</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5876"/>
            <a:ext cx="403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104" y="1219200"/>
            <a:ext cx="1765258" cy="96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163637"/>
            <a:ext cx="9699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293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381000"/>
            <a:ext cx="7543800" cy="139903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5400" b="0" i="0" u="none" strike="noStrike" cap="none" baseline="0">
                <a:solidFill>
                  <a:schemeClr val="dk1"/>
                </a:solidFill>
                <a:latin typeface="Calibri"/>
                <a:ea typeface="Calibri"/>
                <a:cs typeface="Calibri"/>
                <a:sym typeface="Calibri"/>
              </a:rPr>
              <a:t>Salinas Night Walks </a:t>
            </a:r>
          </a:p>
        </p:txBody>
      </p:sp>
      <p:pic>
        <p:nvPicPr>
          <p:cNvPr id="163" name="Shape 163"/>
          <p:cNvPicPr preferRelativeResize="0"/>
          <p:nvPr/>
        </p:nvPicPr>
        <p:blipFill rotWithShape="1">
          <a:blip r:embed="rId3">
            <a:alphaModFix/>
          </a:blip>
          <a:srcRect/>
          <a:stretch/>
        </p:blipFill>
        <p:spPr>
          <a:xfrm>
            <a:off x="270687" y="1524000"/>
            <a:ext cx="8568511" cy="510539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Community Leadership Academies</a:t>
            </a:r>
          </a:p>
        </p:txBody>
      </p:sp>
      <p:pic>
        <p:nvPicPr>
          <p:cNvPr id="169" name="Shape 169"/>
          <p:cNvPicPr preferRelativeResize="0">
            <a:picLocks noGrp="1"/>
          </p:cNvPicPr>
          <p:nvPr>
            <p:ph idx="1"/>
          </p:nvPr>
        </p:nvPicPr>
        <p:blipFill rotWithShape="1">
          <a:blip r:embed="rId3">
            <a:alphaModFix/>
          </a:blip>
          <a:stretch/>
        </p:blipFill>
        <p:spPr>
          <a:xfrm>
            <a:off x="1554691" y="1600200"/>
            <a:ext cx="6034617" cy="4525963"/>
          </a:xfrm>
          <a:prstGeom prst="rect">
            <a:avLst/>
          </a:prstGeom>
          <a:noFill/>
          <a:ln>
            <a:noFill/>
          </a:ln>
        </p:spPr>
      </p:pic>
      <p:pic>
        <p:nvPicPr>
          <p:cNvPr id="170" name="Shape 170"/>
          <p:cNvPicPr preferRelativeResize="0"/>
          <p:nvPr/>
        </p:nvPicPr>
        <p:blipFill rotWithShape="1">
          <a:blip r:embed="rId4">
            <a:alphaModFix/>
          </a:blip>
          <a:srcRect/>
          <a:stretch/>
        </p:blipFill>
        <p:spPr>
          <a:xfrm>
            <a:off x="6934200" y="1219200"/>
            <a:ext cx="1940149" cy="3603073"/>
          </a:xfrm>
          <a:prstGeom prst="rect">
            <a:avLst/>
          </a:prstGeom>
          <a:noFill/>
          <a:ln>
            <a:noFill/>
          </a:ln>
        </p:spPr>
      </p:pic>
      <p:pic>
        <p:nvPicPr>
          <p:cNvPr id="171" name="Shape 171"/>
          <p:cNvPicPr preferRelativeResize="0"/>
          <p:nvPr/>
        </p:nvPicPr>
        <p:blipFill rotWithShape="1">
          <a:blip r:embed="rId5">
            <a:alphaModFix/>
          </a:blip>
          <a:srcRect/>
          <a:stretch/>
        </p:blipFill>
        <p:spPr>
          <a:xfrm>
            <a:off x="228600" y="2909886"/>
            <a:ext cx="2514599" cy="3771901"/>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Partner Initiatives</a:t>
            </a:r>
            <a:endParaRPr lang="en-US" dirty="0"/>
          </a:p>
        </p:txBody>
      </p:sp>
      <p:sp>
        <p:nvSpPr>
          <p:cNvPr id="6" name="Content Placeholder 5"/>
          <p:cNvSpPr>
            <a:spLocks noGrp="1"/>
          </p:cNvSpPr>
          <p:nvPr>
            <p:ph sz="half" idx="2"/>
          </p:nvPr>
        </p:nvSpPr>
        <p:spPr>
          <a:xfrm>
            <a:off x="457200" y="1219200"/>
            <a:ext cx="4040188" cy="5257800"/>
          </a:xfrm>
        </p:spPr>
        <p:txBody>
          <a:bodyPr>
            <a:normAutofit/>
          </a:bodyPr>
          <a:lstStyle/>
          <a:p>
            <a:pPr marL="0" indent="0" algn="ctr">
              <a:buNone/>
            </a:pPr>
            <a:endParaRPr lang="en-US" sz="2000" b="1" dirty="0" smtClean="0"/>
          </a:p>
          <a:p>
            <a:pPr marL="0" indent="0" algn="ctr">
              <a:buNone/>
            </a:pPr>
            <a:r>
              <a:rPr lang="en-US" sz="2000" b="1" dirty="0" smtClean="0"/>
              <a:t>School Climate Leadership Team</a:t>
            </a:r>
          </a:p>
          <a:p>
            <a:pPr marL="0" indent="0" algn="ctr">
              <a:buNone/>
            </a:pPr>
            <a:r>
              <a:rPr lang="en-US" sz="2000" dirty="0" smtClean="0"/>
              <a:t>Preventing </a:t>
            </a:r>
            <a:r>
              <a:rPr lang="en-US" sz="2000" dirty="0"/>
              <a:t>Youth Violence through </a:t>
            </a:r>
            <a:r>
              <a:rPr lang="en-US" sz="2000" dirty="0" smtClean="0"/>
              <a:t>PBIS</a:t>
            </a:r>
            <a:r>
              <a:rPr lang="en-US" sz="2000" dirty="0"/>
              <a:t> </a:t>
            </a:r>
            <a:r>
              <a:rPr lang="en-US" sz="2000" dirty="0" smtClean="0"/>
              <a:t>An </a:t>
            </a:r>
            <a:r>
              <a:rPr lang="en-US" sz="2000" dirty="0"/>
              <a:t>Interagency Eﬀort to Transform Schools and </a:t>
            </a:r>
            <a:r>
              <a:rPr lang="en-US" sz="2000" dirty="0" smtClean="0"/>
              <a:t>Communities</a:t>
            </a:r>
          </a:p>
          <a:p>
            <a:pPr marL="0" indent="0" algn="ctr">
              <a:buNone/>
            </a:pPr>
            <a:endParaRPr lang="en-US" sz="2000" dirty="0"/>
          </a:p>
          <a:p>
            <a:pPr marL="0" indent="0" algn="ctr">
              <a:buNone/>
            </a:pPr>
            <a:endParaRPr lang="en-US" sz="2000" dirty="0"/>
          </a:p>
          <a:p>
            <a:pPr marL="0" indent="0" algn="ctr">
              <a:buNone/>
            </a:pPr>
            <a:endParaRPr lang="en-US" sz="1600" dirty="0" smtClean="0"/>
          </a:p>
          <a:p>
            <a:pPr marL="0" indent="0" algn="ctr">
              <a:buNone/>
            </a:pPr>
            <a:endParaRPr lang="en-US" sz="1600" dirty="0"/>
          </a:p>
          <a:p>
            <a:pPr marL="0" indent="0" algn="ctr">
              <a:buNone/>
            </a:pPr>
            <a:endParaRPr lang="en-US" sz="1600" dirty="0" smtClean="0"/>
          </a:p>
          <a:p>
            <a:pPr marL="0" indent="0" algn="ctr">
              <a:buNone/>
            </a:pPr>
            <a:endParaRPr lang="en-US" sz="1600" dirty="0"/>
          </a:p>
          <a:p>
            <a:pPr marL="0" indent="0" algn="ctr">
              <a:buNone/>
            </a:pPr>
            <a:endParaRPr lang="en-US" sz="1600" dirty="0" smtClean="0"/>
          </a:p>
          <a:p>
            <a:pPr marL="0" indent="0" algn="ctr">
              <a:buNone/>
            </a:pPr>
            <a:endParaRPr lang="en-US" sz="1600" dirty="0"/>
          </a:p>
          <a:p>
            <a:pPr marL="0" indent="0" algn="ctr">
              <a:buNone/>
            </a:pPr>
            <a:r>
              <a:rPr lang="en-US" sz="1600" dirty="0" smtClean="0"/>
              <a:t>Funded </a:t>
            </a:r>
            <a:r>
              <a:rPr lang="en-US" sz="1600" dirty="0"/>
              <a:t>by the Department of </a:t>
            </a:r>
            <a:r>
              <a:rPr lang="en-US" sz="1600" dirty="0" smtClean="0"/>
              <a:t>Education</a:t>
            </a:r>
            <a:r>
              <a:rPr lang="en-US" sz="1600" dirty="0"/>
              <a:t>, the Oﬃce of Juvenile </a:t>
            </a:r>
            <a:r>
              <a:rPr lang="en-US" sz="1600" dirty="0" smtClean="0"/>
              <a:t>Justice </a:t>
            </a:r>
            <a:r>
              <a:rPr lang="en-US" sz="1600" dirty="0"/>
              <a:t>Delinquency </a:t>
            </a:r>
            <a:r>
              <a:rPr lang="en-US" sz="1600" dirty="0" smtClean="0"/>
              <a:t>Prevention </a:t>
            </a:r>
            <a:r>
              <a:rPr lang="en-US" sz="1600" dirty="0"/>
              <a:t>Program and Substance Abuse Mental Health </a:t>
            </a:r>
            <a:r>
              <a:rPr lang="en-US" sz="1600" dirty="0" smtClean="0"/>
              <a:t>Administration</a:t>
            </a:r>
            <a:endParaRPr lang="en-US" sz="1600" dirty="0"/>
          </a:p>
          <a:p>
            <a:endParaRPr lang="en-US" dirty="0"/>
          </a:p>
        </p:txBody>
      </p:sp>
      <p:sp>
        <p:nvSpPr>
          <p:cNvPr id="8" name="Content Placeholder 7"/>
          <p:cNvSpPr>
            <a:spLocks noGrp="1"/>
          </p:cNvSpPr>
          <p:nvPr>
            <p:ph sz="quarter" idx="4"/>
          </p:nvPr>
        </p:nvSpPr>
        <p:spPr>
          <a:xfrm>
            <a:off x="4645025" y="1371600"/>
            <a:ext cx="4041775" cy="4754563"/>
          </a:xfrm>
        </p:spPr>
        <p:txBody>
          <a:bodyPr>
            <a:normAutofit/>
          </a:bodyPr>
          <a:lstStyle/>
          <a:p>
            <a:pPr marL="0" indent="0" algn="ctr">
              <a:buNone/>
            </a:pPr>
            <a:endParaRPr lang="en-US" b="1" dirty="0" smtClean="0"/>
          </a:p>
          <a:p>
            <a:pPr marL="0" indent="0" algn="ctr">
              <a:buNone/>
            </a:pPr>
            <a:r>
              <a:rPr lang="en-US" b="1" dirty="0" smtClean="0"/>
              <a:t>My Brother’s Keeper Initiative</a:t>
            </a:r>
          </a:p>
          <a:p>
            <a:pPr marL="0" indent="0" algn="ctr">
              <a:buNone/>
            </a:pPr>
            <a:endParaRPr lang="en-US" b="1" dirty="0"/>
          </a:p>
          <a:p>
            <a:r>
              <a:rPr lang="en-US" sz="2000" dirty="0" smtClean="0"/>
              <a:t>A summit is planned for        March 2016 </a:t>
            </a:r>
          </a:p>
          <a:p>
            <a:r>
              <a:rPr lang="en-US" sz="2000" dirty="0" smtClean="0"/>
              <a:t>The summit will be co-hosted by </a:t>
            </a:r>
          </a:p>
          <a:p>
            <a:pPr lvl="1"/>
            <a:r>
              <a:rPr lang="en-US" dirty="0" smtClean="0"/>
              <a:t>The City of Salinas</a:t>
            </a:r>
          </a:p>
          <a:p>
            <a:pPr lvl="1"/>
            <a:r>
              <a:rPr lang="en-US" dirty="0" smtClean="0"/>
              <a:t>Building Healthy Communities</a:t>
            </a:r>
          </a:p>
          <a:p>
            <a:pPr lvl="1"/>
            <a:r>
              <a:rPr lang="en-US" dirty="0" smtClean="0"/>
              <a:t>MILPA</a:t>
            </a:r>
          </a:p>
          <a:p>
            <a:pPr lvl="1"/>
            <a:r>
              <a:rPr lang="en-US" dirty="0" smtClean="0"/>
              <a:t>County of Monterey </a:t>
            </a:r>
            <a:endParaRPr 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041" y="3124200"/>
            <a:ext cx="2846387"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788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TotalTime>
  <Words>492</Words>
  <Application>Microsoft Office PowerPoint</Application>
  <PresentationFormat>On-screen Show (4:3)</PresentationFormat>
  <Paragraphs>99</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 Unicode MS</vt:lpstr>
      <vt:lpstr>Arial</vt:lpstr>
      <vt:lpstr>Calibri</vt:lpstr>
      <vt:lpstr>Noto Symbol</vt:lpstr>
      <vt:lpstr>Office Theme</vt:lpstr>
      <vt:lpstr>Salinas, California </vt:lpstr>
      <vt:lpstr>What is CASP?</vt:lpstr>
      <vt:lpstr>Four Operating Principals of CASP</vt:lpstr>
      <vt:lpstr>Professional Learning Communities:  Policy and Best Practices</vt:lpstr>
      <vt:lpstr>CASP History</vt:lpstr>
      <vt:lpstr>Key Partner Initiatives</vt:lpstr>
      <vt:lpstr>Salinas Night Walks </vt:lpstr>
      <vt:lpstr>Community Leadership Academies</vt:lpstr>
      <vt:lpstr>Key Partner Initiatives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Salinas, California</dc:title>
  <dc:creator>User</dc:creator>
  <cp:lastModifiedBy>Edwards, Marshall</cp:lastModifiedBy>
  <cp:revision>12</cp:revision>
  <dcterms:modified xsi:type="dcterms:W3CDTF">2015-11-17T16:36:14Z</dcterms:modified>
</cp:coreProperties>
</file>