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18" r:id="rId2"/>
    <p:sldId id="333" r:id="rId3"/>
    <p:sldId id="337" r:id="rId4"/>
    <p:sldId id="323" r:id="rId5"/>
    <p:sldId id="320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n Hanusa" initials="E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33" autoAdjust="0"/>
    <p:restoredTop sz="81599" autoAdjust="0"/>
  </p:normalViewPr>
  <p:slideViewPr>
    <p:cSldViewPr>
      <p:cViewPr varScale="1">
        <p:scale>
          <a:sx n="85" d="100"/>
          <a:sy n="85" d="100"/>
        </p:scale>
        <p:origin x="-36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956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r">
              <a:defRPr sz="1300"/>
            </a:lvl1pPr>
          </a:lstStyle>
          <a:p>
            <a:fld id="{B1A92D46-84BE-4AB8-B852-E557CA5FAAAC}" type="datetimeFigureOut">
              <a:rPr lang="en-US" smtClean="0"/>
              <a:pPr/>
              <a:t>9/5/2012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r">
              <a:defRPr sz="1300"/>
            </a:lvl1pPr>
          </a:lstStyle>
          <a:p>
            <a:fld id="{9533536E-A524-4B32-8253-7D7FF509E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618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/>
          <a:lstStyle>
            <a:lvl1pPr algn="r">
              <a:defRPr sz="13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8" tIns="46580" rIns="93158" bIns="4658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58" tIns="46580" rIns="93158" bIns="465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58" tIns="46580" rIns="93158" bIns="46580" rtlCol="0" anchor="b"/>
          <a:lstStyle>
            <a:lvl1pPr algn="r">
              <a:defRPr sz="1300"/>
            </a:lvl1pPr>
          </a:lstStyle>
          <a:p>
            <a:fld id="{C48DDF72-1301-4645-BF1F-1AE047298E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10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DDF72-1301-4645-BF1F-1AE047298E2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68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261">
              <a:defRPr/>
            </a:pPr>
            <a:r>
              <a:rPr lang="en-US" dirty="0" smtClean="0">
                <a:effectLst/>
              </a:rPr>
              <a:t>NGI Purpose</a:t>
            </a:r>
          </a:p>
          <a:p>
            <a:pPr defTabSz="881261">
              <a:defRPr/>
            </a:pPr>
            <a:endParaRPr lang="en-US" dirty="0" smtClean="0">
              <a:effectLst/>
            </a:endParaRPr>
          </a:p>
          <a:p>
            <a:pPr defTabSz="881261">
              <a:defRPr/>
            </a:pPr>
            <a:r>
              <a:rPr lang="en-US" dirty="0" smtClean="0"/>
              <a:t>To advance the understanding and application of promising and evidence-based prevention, intervention, treatment, and aftercare programs and services for girls involved or at risk of system involvement.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DDF72-1301-4645-BF1F-1AE047298E2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188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580">
              <a:spcAft>
                <a:spcPts val="611"/>
              </a:spcAft>
            </a:pPr>
            <a:r>
              <a:rPr lang="en-US" sz="2900" b="1" dirty="0"/>
              <a:t>Procedures</a:t>
            </a:r>
          </a:p>
          <a:p>
            <a:pPr defTabSz="931580">
              <a:spcAft>
                <a:spcPts val="611"/>
              </a:spcAft>
            </a:pPr>
            <a:r>
              <a:rPr lang="en-US" sz="2900" b="1" dirty="0">
                <a:solidFill>
                  <a:srgbClr val="000000"/>
                </a:solidFill>
                <a:latin typeface="Calibri" pitchFamily="34" charset="0"/>
              </a:rPr>
              <a:t>20 Facilitators conducted listening sessions across the country</a:t>
            </a:r>
          </a:p>
          <a:p>
            <a:pPr defTabSz="931580">
              <a:spcAft>
                <a:spcPts val="611"/>
              </a:spcAft>
            </a:pPr>
            <a:endParaRPr lang="en-US" sz="2900" b="1" dirty="0">
              <a:solidFill>
                <a:srgbClr val="000000"/>
              </a:solidFill>
              <a:latin typeface="Calibri" pitchFamily="34" charset="0"/>
            </a:endParaRPr>
          </a:p>
          <a:p>
            <a:pPr defTabSz="881261">
              <a:defRPr/>
            </a:pPr>
            <a:r>
              <a:rPr lang="en-US" sz="2300" b="1" dirty="0">
                <a:latin typeface="Calibri" pitchFamily="34" charset="0"/>
              </a:rPr>
              <a:t>Listening sessions were conducted in urban, rural, suburban and tribal communities with staff, parents/caregiver and girls :</a:t>
            </a:r>
          </a:p>
          <a:p>
            <a:pPr marL="169827" indent="-169827" defTabSz="881261">
              <a:lnSpc>
                <a:spcPct val="120000"/>
              </a:lnSpc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Northeast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Southeast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South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Midwest</a:t>
            </a:r>
          </a:p>
          <a:p>
            <a:pPr marL="165237" indent="-16523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Northwest</a:t>
            </a:r>
          </a:p>
          <a:p>
            <a:pPr marL="165237" indent="-16523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Southwest</a:t>
            </a:r>
          </a:p>
          <a:p>
            <a:pPr marL="165237" indent="-165237" defTabSz="881261">
              <a:buFontTx/>
              <a:buChar char="•"/>
              <a:defRPr/>
            </a:pPr>
            <a:r>
              <a:rPr lang="en-US" dirty="0" smtClean="0">
                <a:latin typeface="Calibri" pitchFamily="34" charset="0"/>
              </a:rPr>
              <a:t>West</a:t>
            </a:r>
          </a:p>
          <a:p>
            <a:pPr marL="1491718" lvl="3" indent="-169827" defTabSz="881261">
              <a:buFontTx/>
              <a:buChar char="•"/>
              <a:defRPr/>
            </a:pPr>
            <a:endParaRPr lang="en-US" dirty="0" smtClean="0">
              <a:latin typeface="Calibri" pitchFamily="34" charset="0"/>
            </a:endParaRPr>
          </a:p>
          <a:p>
            <a:pPr defTabSz="881261">
              <a:spcAft>
                <a:spcPts val="578"/>
              </a:spcAft>
              <a:defRPr/>
            </a:pPr>
            <a:r>
              <a:rPr lang="en-US" sz="2300" dirty="0">
                <a:latin typeface="Calibri" pitchFamily="34" charset="0"/>
              </a:rPr>
              <a:t/>
            </a:r>
            <a:br>
              <a:rPr lang="en-US" sz="2300" dirty="0">
                <a:latin typeface="Calibri" pitchFamily="34" charset="0"/>
              </a:rPr>
            </a:br>
            <a:r>
              <a:rPr lang="en-US" sz="2300" b="1" dirty="0"/>
              <a:t>Locations within these regions were selected using the following key indicators:</a:t>
            </a:r>
            <a:endParaRPr lang="en-US" dirty="0"/>
          </a:p>
          <a:p>
            <a:pPr marL="169827" indent="-169827" defTabSz="881261">
              <a:buFontTx/>
              <a:buChar char="•"/>
              <a:defRPr/>
            </a:pPr>
            <a:r>
              <a:rPr lang="en-US" dirty="0"/>
              <a:t>High poverty 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/>
              <a:t>Foreign born 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/>
              <a:t>Rural households 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/>
              <a:t>Infant death rate </a:t>
            </a:r>
          </a:p>
          <a:p>
            <a:pPr marL="169827" indent="-169827" defTabSz="881261">
              <a:buFontTx/>
              <a:buChar char="•"/>
              <a:defRPr/>
            </a:pPr>
            <a:r>
              <a:rPr lang="en-US" dirty="0"/>
              <a:t>High school dropout </a:t>
            </a:r>
          </a:p>
          <a:p>
            <a:pPr marL="169827" indent="-169827" defTabSz="881261">
              <a:lnSpc>
                <a:spcPct val="110000"/>
              </a:lnSpc>
              <a:buFontTx/>
              <a:buChar char="•"/>
            </a:pPr>
            <a:r>
              <a:rPr lang="en-US" dirty="0" smtClean="0">
                <a:latin typeface="Calibri" pitchFamily="34" charset="0"/>
              </a:rPr>
              <a:t>Child victimization </a:t>
            </a:r>
          </a:p>
          <a:p>
            <a:pPr marL="169827" indent="-169827" defTabSz="881261">
              <a:lnSpc>
                <a:spcPct val="110000"/>
              </a:lnSpc>
              <a:buFontTx/>
              <a:buChar char="•"/>
            </a:pPr>
            <a:r>
              <a:rPr lang="en-US" dirty="0" smtClean="0">
                <a:latin typeface="Calibri" pitchFamily="34" charset="0"/>
              </a:rPr>
              <a:t>Children in foster care </a:t>
            </a:r>
          </a:p>
          <a:p>
            <a:pPr marL="169827" indent="-169827" defTabSz="881261">
              <a:lnSpc>
                <a:spcPct val="110000"/>
              </a:lnSpc>
              <a:buFontTx/>
              <a:buChar char="•"/>
            </a:pPr>
            <a:r>
              <a:rPr lang="en-US" dirty="0" smtClean="0">
                <a:latin typeface="Calibri" pitchFamily="34" charset="0"/>
              </a:rPr>
              <a:t>Adult crime </a:t>
            </a:r>
          </a:p>
          <a:p>
            <a:pPr marL="169827" indent="-169827" defTabSz="881261">
              <a:lnSpc>
                <a:spcPct val="110000"/>
              </a:lnSpc>
              <a:buFontTx/>
              <a:buChar char="•"/>
            </a:pPr>
            <a:r>
              <a:rPr lang="en-US" dirty="0" smtClean="0">
                <a:latin typeface="Calibri" pitchFamily="34" charset="0"/>
              </a:rPr>
              <a:t>High proportion of girls’ incarceration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DDF72-1301-4645-BF1F-1AE047298E2D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The complete Voices from the Field: NGI Listening</a:t>
            </a:r>
            <a:r>
              <a:rPr lang="en-US" baseline="0" dirty="0" smtClean="0"/>
              <a:t> Session Report and Executive Summary has been provided in the Member’s materials.</a:t>
            </a:r>
          </a:p>
          <a:p>
            <a:endParaRPr lang="en-US" baseline="0" dirty="0" smtClean="0"/>
          </a:p>
          <a:p>
            <a:pPr marL="220316" lvl="1" indent="-220316" defTabSz="94246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sz="1900" dirty="0"/>
              <a:t>Provide a clearinghouse of information that is responsive to these unique and universal needs</a:t>
            </a:r>
            <a:endParaRPr lang="en-US" sz="1900" dirty="0">
              <a:latin typeface="Calibri" pitchFamily="34" charset="0"/>
            </a:endParaRPr>
          </a:p>
          <a:p>
            <a:pPr marL="220316" lvl="1" indent="-220316" defTabSz="94246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sz="1900" dirty="0"/>
              <a:t>Address the silos of child welfare, education, mental health, public health, recreation, etc.</a:t>
            </a:r>
            <a:endParaRPr lang="en-US" sz="1900" dirty="0">
              <a:latin typeface="Calibri" pitchFamily="34" charset="0"/>
            </a:endParaRPr>
          </a:p>
          <a:p>
            <a:pPr marL="220316" lvl="1" indent="-220316" defTabSz="942460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•"/>
            </a:pPr>
            <a:r>
              <a:rPr lang="en-US" sz="1900" dirty="0"/>
              <a:t>Involve schools, families, and gatekeepers in awareness efforts and provide specialized training for these groups</a:t>
            </a:r>
          </a:p>
          <a:p>
            <a:pPr marL="275394" lvl="1" indent="-275394" defTabSz="1285173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Include the voices of parents/caregivers and girls in the research and theory building about what works for girls </a:t>
            </a:r>
          </a:p>
          <a:p>
            <a:pPr marL="275394" lvl="1" indent="-275394" defTabSz="1285173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Develop standards of care to guide programming</a:t>
            </a:r>
          </a:p>
          <a:p>
            <a:endParaRPr lang="en-US" dirty="0" smtClean="0"/>
          </a:p>
        </p:txBody>
      </p:sp>
      <p:sp>
        <p:nvSpPr>
          <p:cNvPr id="4" name="Header Placeholder 3"/>
          <p:cNvSpPr txBox="1">
            <a:spLocks noGrp="1"/>
          </p:cNvSpPr>
          <p:nvPr/>
        </p:nvSpPr>
        <p:spPr>
          <a:xfrm>
            <a:off x="0" y="0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/>
          <a:lstStyle/>
          <a:p>
            <a:pPr>
              <a:defRPr/>
            </a:pPr>
            <a:endParaRPr lang="en-US" sz="1300" dirty="0"/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>
          <a:xfrm>
            <a:off x="0" y="8829967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 anchor="b"/>
          <a:lstStyle/>
          <a:p>
            <a:pPr>
              <a:defRPr/>
            </a:pPr>
            <a:endParaRPr lang="en-US" sz="1300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 anchor="b"/>
          <a:lstStyle/>
          <a:p>
            <a:pPr algn="r">
              <a:defRPr/>
            </a:pPr>
            <a:fld id="{BEDD7167-566A-49A1-AD69-DDB62F391ECE}" type="slidenum">
              <a:rPr lang="en-US" sz="1300"/>
              <a:pPr algn="r">
                <a:defRPr/>
              </a:pPr>
              <a:t>4</a:t>
            </a:fld>
            <a:endParaRPr lang="en-US" sz="13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Provide funding for piloting of family-focused interventions</a:t>
            </a:r>
          </a:p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Provide funding for piloting of training models that include parents, girls, and professionals and create a format for states and jurisdictions/long-term sustainability</a:t>
            </a:r>
          </a:p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Conduct research to track the profile of girls entering the juvenile justice system and monitor changes over time </a:t>
            </a:r>
          </a:p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Research effective strategies to engage mothers/families/caregivers in the day-to-day treatment milieu</a:t>
            </a:r>
          </a:p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Conduct research to increase understanding of the impact of social media and girls’ involvement in the juvenile justice system</a:t>
            </a:r>
          </a:p>
          <a:p>
            <a:pPr marL="220316" lvl="1" indent="-220316" defTabSz="856782">
              <a:lnSpc>
                <a:spcPct val="90000"/>
              </a:lnSpc>
              <a:spcBef>
                <a:spcPct val="0"/>
              </a:spcBef>
              <a:spcAft>
                <a:spcPts val="1157"/>
              </a:spcAft>
              <a:buChar char="••"/>
            </a:pPr>
            <a:r>
              <a:rPr lang="en-US" sz="1900" dirty="0"/>
              <a:t>Evaluate policies and practices across agencies and systems that can be streamlined while maintaining confidentiality</a:t>
            </a:r>
          </a:p>
          <a:p>
            <a:endParaRPr lang="en-US" dirty="0" smtClean="0"/>
          </a:p>
        </p:txBody>
      </p:sp>
      <p:sp>
        <p:nvSpPr>
          <p:cNvPr id="4" name="Header Placeholder 3"/>
          <p:cNvSpPr txBox="1">
            <a:spLocks noGrp="1"/>
          </p:cNvSpPr>
          <p:nvPr/>
        </p:nvSpPr>
        <p:spPr>
          <a:xfrm>
            <a:off x="0" y="0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/>
          <a:lstStyle/>
          <a:p>
            <a:pPr>
              <a:defRPr/>
            </a:pPr>
            <a:endParaRPr lang="en-US" sz="1300" dirty="0"/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>
          <a:xfrm>
            <a:off x="0" y="8829967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 anchor="b"/>
          <a:lstStyle/>
          <a:p>
            <a:pPr>
              <a:defRPr/>
            </a:pPr>
            <a:endParaRPr lang="en-US" sz="1300" dirty="0"/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>
          <a:xfrm>
            <a:off x="3970938" y="8829967"/>
            <a:ext cx="3037840" cy="464820"/>
          </a:xfrm>
          <a:prstGeom prst="rect">
            <a:avLst/>
          </a:prstGeom>
          <a:noFill/>
        </p:spPr>
        <p:txBody>
          <a:bodyPr lIns="93158" tIns="46580" rIns="93158" bIns="46580" anchor="b"/>
          <a:lstStyle/>
          <a:p>
            <a:pPr algn="r">
              <a:defRPr/>
            </a:pPr>
            <a:fld id="{114FD846-BBE8-41BB-AB70-1912FBCC776E}" type="slidenum">
              <a:rPr lang="en-US" sz="1300"/>
              <a:pPr algn="r">
                <a:defRPr/>
              </a:pPr>
              <a:t>5</a:t>
            </a:fld>
            <a:endParaRPr lang="en-US" sz="13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9" name="Picture 8" descr="OJJDPLogo_1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14400"/>
            <a:ext cx="568407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133600"/>
            <a:ext cx="7162800" cy="151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1D5CD3-D2FF-4260-B0AA-C5DE06D2BD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7" name="Picture 6" descr="NGIlogoforPPT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943600" y="6324600"/>
            <a:ext cx="2736409" cy="39361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50000"/>
            </a:schemeClr>
          </a:soli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JJDPLogo_1lin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6072919"/>
            <a:ext cx="3200400" cy="557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991970"/>
            <a:ext cx="3276600" cy="69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NGIlogoforPP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" y="2819400"/>
            <a:ext cx="8033774" cy="1155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www.nationalgirlsinstitute.org</a:t>
            </a:r>
            <a:endParaRPr lang="en-US" dirty="0"/>
          </a:p>
        </p:txBody>
      </p:sp>
      <p:pic>
        <p:nvPicPr>
          <p:cNvPr id="4" name="Picture 3" descr="NGI-HOM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2398" y="1066800"/>
            <a:ext cx="6984802" cy="545081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885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fill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143000"/>
            <a:ext cx="7015916" cy="5400610"/>
          </a:xfrm>
          <a:prstGeom prst="rect">
            <a:avLst/>
          </a:prstGeom>
          <a:effectLst>
            <a:outerShdw blurRad="215900" dist="165100" dir="5220000" algn="ctr" rotWithShape="0">
              <a:schemeClr val="tx1">
                <a:lumMod val="65000"/>
                <a:lumOff val="35000"/>
              </a:schemeClr>
            </a:out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152400"/>
            <a:ext cx="8229600" cy="1177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Sessions Distribution</a:t>
            </a:r>
          </a:p>
        </p:txBody>
      </p:sp>
    </p:spTree>
    <p:extLst>
      <p:ext uri="{BB962C8B-B14F-4D97-AF65-F5344CB8AC3E}">
        <p14:creationId xmlns:p14="http://schemas.microsoft.com/office/powerpoint/2010/main" val="115081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77925"/>
          </a:xfrm>
        </p:spPr>
        <p:txBody>
          <a:bodyPr>
            <a:normAutofit fontScale="90000"/>
          </a:bodyPr>
          <a:lstStyle/>
          <a:p>
            <a:r>
              <a:rPr lang="en-US" sz="4000" i="1" dirty="0" smtClean="0">
                <a:effectLst/>
              </a:rPr>
              <a:t>Voices from the Field</a:t>
            </a:r>
            <a:br>
              <a:rPr lang="en-US" sz="4000" i="1" dirty="0" smtClean="0">
                <a:effectLst/>
              </a:rPr>
            </a:br>
            <a:r>
              <a:rPr lang="en-US" sz="4000" dirty="0">
                <a:effectLst/>
              </a:rPr>
              <a:t>R</a:t>
            </a:r>
            <a:r>
              <a:rPr lang="en-US" sz="4000" dirty="0" smtClean="0">
                <a:effectLst/>
              </a:rPr>
              <a:t>ecommendations</a:t>
            </a:r>
          </a:p>
        </p:txBody>
      </p:sp>
      <p:grpSp>
        <p:nvGrpSpPr>
          <p:cNvPr id="2" name="Group 3"/>
          <p:cNvGrpSpPr/>
          <p:nvPr/>
        </p:nvGrpSpPr>
        <p:grpSpPr>
          <a:xfrm>
            <a:off x="749843" y="1580316"/>
            <a:ext cx="7708357" cy="4515684"/>
            <a:chOff x="749843" y="1580316"/>
            <a:chExt cx="7384063" cy="4207140"/>
          </a:xfrm>
        </p:grpSpPr>
        <p:sp>
          <p:nvSpPr>
            <p:cNvPr id="5" name="Freeform 4"/>
            <p:cNvSpPr/>
            <p:nvPr/>
          </p:nvSpPr>
          <p:spPr>
            <a:xfrm>
              <a:off x="967563" y="1580316"/>
              <a:ext cx="7166343" cy="477084"/>
            </a:xfrm>
            <a:custGeom>
              <a:avLst/>
              <a:gdLst>
                <a:gd name="connsiteX0" fmla="*/ 0 w 7166343"/>
                <a:gd name="connsiteY0" fmla="*/ 111932 h 671580"/>
                <a:gd name="connsiteX1" fmla="*/ 32784 w 7166343"/>
                <a:gd name="connsiteY1" fmla="*/ 32784 h 671580"/>
                <a:gd name="connsiteX2" fmla="*/ 111932 w 7166343"/>
                <a:gd name="connsiteY2" fmla="*/ 0 h 671580"/>
                <a:gd name="connsiteX3" fmla="*/ 7054411 w 7166343"/>
                <a:gd name="connsiteY3" fmla="*/ 0 h 671580"/>
                <a:gd name="connsiteX4" fmla="*/ 7133559 w 7166343"/>
                <a:gd name="connsiteY4" fmla="*/ 32784 h 671580"/>
                <a:gd name="connsiteX5" fmla="*/ 7166343 w 7166343"/>
                <a:gd name="connsiteY5" fmla="*/ 111932 h 671580"/>
                <a:gd name="connsiteX6" fmla="*/ 7166343 w 7166343"/>
                <a:gd name="connsiteY6" fmla="*/ 559648 h 671580"/>
                <a:gd name="connsiteX7" fmla="*/ 7133559 w 7166343"/>
                <a:gd name="connsiteY7" fmla="*/ 638796 h 671580"/>
                <a:gd name="connsiteX8" fmla="*/ 7054411 w 7166343"/>
                <a:gd name="connsiteY8" fmla="*/ 671580 h 671580"/>
                <a:gd name="connsiteX9" fmla="*/ 111932 w 7166343"/>
                <a:gd name="connsiteY9" fmla="*/ 671580 h 671580"/>
                <a:gd name="connsiteX10" fmla="*/ 32784 w 7166343"/>
                <a:gd name="connsiteY10" fmla="*/ 638796 h 671580"/>
                <a:gd name="connsiteX11" fmla="*/ 0 w 7166343"/>
                <a:gd name="connsiteY11" fmla="*/ 559648 h 671580"/>
                <a:gd name="connsiteX12" fmla="*/ 0 w 7166343"/>
                <a:gd name="connsiteY12" fmla="*/ 111932 h 671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66343" h="671580">
                  <a:moveTo>
                    <a:pt x="0" y="111932"/>
                  </a:moveTo>
                  <a:cubicBezTo>
                    <a:pt x="0" y="82246"/>
                    <a:pt x="11793" y="53775"/>
                    <a:pt x="32784" y="32784"/>
                  </a:cubicBezTo>
                  <a:cubicBezTo>
                    <a:pt x="53775" y="11793"/>
                    <a:pt x="82246" y="0"/>
                    <a:pt x="111932" y="0"/>
                  </a:cubicBezTo>
                  <a:lnTo>
                    <a:pt x="7054411" y="0"/>
                  </a:lnTo>
                  <a:cubicBezTo>
                    <a:pt x="7084097" y="0"/>
                    <a:pt x="7112568" y="11793"/>
                    <a:pt x="7133559" y="32784"/>
                  </a:cubicBezTo>
                  <a:cubicBezTo>
                    <a:pt x="7154550" y="53775"/>
                    <a:pt x="7166343" y="82246"/>
                    <a:pt x="7166343" y="111932"/>
                  </a:cubicBezTo>
                  <a:lnTo>
                    <a:pt x="7166343" y="559648"/>
                  </a:lnTo>
                  <a:cubicBezTo>
                    <a:pt x="7166343" y="589334"/>
                    <a:pt x="7154550" y="617805"/>
                    <a:pt x="7133559" y="638796"/>
                  </a:cubicBezTo>
                  <a:cubicBezTo>
                    <a:pt x="7112568" y="659787"/>
                    <a:pt x="7084097" y="671580"/>
                    <a:pt x="7054411" y="671580"/>
                  </a:cubicBezTo>
                  <a:lnTo>
                    <a:pt x="111932" y="671580"/>
                  </a:lnTo>
                  <a:cubicBezTo>
                    <a:pt x="82246" y="671580"/>
                    <a:pt x="53775" y="659787"/>
                    <a:pt x="32784" y="638796"/>
                  </a:cubicBezTo>
                  <a:cubicBezTo>
                    <a:pt x="11793" y="617805"/>
                    <a:pt x="0" y="589334"/>
                    <a:pt x="0" y="559648"/>
                  </a:cubicBezTo>
                  <a:lnTo>
                    <a:pt x="0" y="111932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9464" tIns="139464" rIns="139464" bIns="139464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b="1" kern="1200" dirty="0" smtClean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749843" y="2251896"/>
              <a:ext cx="7384063" cy="3535560"/>
            </a:xfrm>
            <a:custGeom>
              <a:avLst/>
              <a:gdLst>
                <a:gd name="connsiteX0" fmla="*/ 0 w 7166343"/>
                <a:gd name="connsiteY0" fmla="*/ 0 h 3535560"/>
                <a:gd name="connsiteX1" fmla="*/ 7166343 w 7166343"/>
                <a:gd name="connsiteY1" fmla="*/ 0 h 3535560"/>
                <a:gd name="connsiteX2" fmla="*/ 7166343 w 7166343"/>
                <a:gd name="connsiteY2" fmla="*/ 3535560 h 3535560"/>
                <a:gd name="connsiteX3" fmla="*/ 0 w 7166343"/>
                <a:gd name="connsiteY3" fmla="*/ 3535560 h 3535560"/>
                <a:gd name="connsiteX4" fmla="*/ 0 w 7166343"/>
                <a:gd name="connsiteY4" fmla="*/ 0 h 3535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66343" h="3535560">
                  <a:moveTo>
                    <a:pt x="0" y="0"/>
                  </a:moveTo>
                  <a:lnTo>
                    <a:pt x="7166343" y="0"/>
                  </a:lnTo>
                  <a:lnTo>
                    <a:pt x="7166343" y="3535560"/>
                  </a:lnTo>
                  <a:lnTo>
                    <a:pt x="0" y="35355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31" tIns="35560" rIns="199136" bIns="35560" numCol="1" spcCol="1270" anchor="t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800" dirty="0" smtClean="0">
                  <a:latin typeface="+mj-lt"/>
                </a:rPr>
                <a:t>Establish an information </a:t>
              </a:r>
              <a:r>
                <a:rPr lang="en-US" sz="2800" kern="1200" dirty="0" smtClean="0">
                  <a:latin typeface="+mj-lt"/>
                </a:rPr>
                <a:t>clearinghouse </a:t>
              </a:r>
            </a:p>
            <a:p>
              <a:pPr marL="228600" lvl="1" indent="-228600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800" kern="1200" dirty="0" smtClean="0">
                  <a:latin typeface="+mj-lt"/>
                </a:rPr>
                <a:t>Address “silo-</a:t>
              </a:r>
              <a:r>
                <a:rPr lang="en-US" sz="2800" kern="1200" dirty="0" err="1" smtClean="0">
                  <a:latin typeface="+mj-lt"/>
                </a:rPr>
                <a:t>ing</a:t>
              </a:r>
              <a:r>
                <a:rPr lang="en-US" sz="2800" kern="1200" dirty="0" smtClean="0">
                  <a:latin typeface="+mj-lt"/>
                </a:rPr>
                <a:t>” across child welfare, </a:t>
              </a:r>
              <a:r>
                <a:rPr lang="en-US" sz="2800" dirty="0"/>
                <a:t>public </a:t>
              </a:r>
              <a:r>
                <a:rPr lang="en-US" sz="2800" dirty="0" smtClean="0"/>
                <a:t>&amp; mental health</a:t>
              </a:r>
              <a:r>
                <a:rPr lang="en-US" sz="2800" dirty="0"/>
                <a:t>, </a:t>
              </a:r>
              <a:r>
                <a:rPr lang="en-US" sz="2800" kern="1200" dirty="0" smtClean="0">
                  <a:latin typeface="+mj-lt"/>
                </a:rPr>
                <a:t>education, recreation, etc.</a:t>
              </a:r>
              <a:endParaRPr lang="en-US" sz="2800" kern="1200" dirty="0" smtClean="0">
                <a:latin typeface="Calibri" pitchFamily="34" charset="0"/>
              </a:endParaRP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800" kern="1200" dirty="0" smtClean="0">
                  <a:latin typeface="+mj-lt"/>
                </a:rPr>
                <a:t>Involve schools, families, and gatekeepers in raising awareness &amp; </a:t>
              </a:r>
              <a:r>
                <a:rPr lang="en-US" sz="2800" kern="1200" smtClean="0">
                  <a:latin typeface="+mj-lt"/>
                </a:rPr>
                <a:t>provide specialized training</a:t>
              </a:r>
              <a:endParaRPr lang="en-US" sz="2800" dirty="0">
                <a:latin typeface="+mj-lt"/>
              </a:endParaRP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800" dirty="0" smtClean="0">
                  <a:latin typeface="+mj-lt"/>
                </a:rPr>
                <a:t>Include voices of parents/caregivers and girls i</a:t>
              </a:r>
              <a:r>
                <a:rPr lang="en-US" sz="2800" dirty="0" smtClean="0"/>
                <a:t>n research &amp; theory </a:t>
              </a:r>
              <a:r>
                <a:rPr lang="en-US" sz="2800" dirty="0"/>
                <a:t>building about what works </a:t>
              </a:r>
              <a:endParaRPr lang="en-US" sz="2800" dirty="0" smtClean="0"/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r>
                <a:rPr lang="en-US" sz="2800" dirty="0" smtClean="0"/>
                <a:t>Develop </a:t>
              </a:r>
              <a:r>
                <a:rPr lang="en-US" sz="2800" dirty="0"/>
                <a:t>standards of care to guide programming</a:t>
              </a: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endParaRPr lang="en-US" sz="2000" kern="1200" dirty="0" smtClean="0">
                <a:latin typeface="+mj-lt"/>
              </a:endParaRPr>
            </a:p>
            <a:p>
              <a:pPr marL="0" lvl="1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</a:pPr>
              <a:endParaRPr lang="en-US" sz="2000" kern="1200" dirty="0" smtClean="0">
                <a:latin typeface="+mj-lt"/>
              </a:endParaRPr>
            </a:p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•"/>
              </a:pPr>
              <a:endParaRPr lang="en-US" sz="2000" kern="1200" dirty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>
          <a:xfrm>
            <a:off x="457200" y="228600"/>
            <a:ext cx="8229600" cy="1177925"/>
          </a:xfrm>
        </p:spPr>
        <p:txBody>
          <a:bodyPr>
            <a:normAutofit fontScale="90000"/>
          </a:bodyPr>
          <a:lstStyle/>
          <a:p>
            <a:r>
              <a:rPr lang="en-US" sz="4000" i="1" dirty="0" smtClean="0">
                <a:effectLst/>
              </a:rPr>
              <a:t>Voices from the Field</a:t>
            </a:r>
            <a:br>
              <a:rPr lang="en-US" sz="4000" i="1" dirty="0" smtClean="0">
                <a:effectLst/>
              </a:rPr>
            </a:br>
            <a:r>
              <a:rPr lang="en-US" sz="4000" dirty="0" smtClean="0">
                <a:effectLst/>
              </a:rPr>
              <a:t>Recommendations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701750" y="1371600"/>
            <a:ext cx="7985050" cy="4661130"/>
            <a:chOff x="701750" y="1371600"/>
            <a:chExt cx="7985050" cy="4661130"/>
          </a:xfrm>
        </p:grpSpPr>
        <p:sp>
          <p:nvSpPr>
            <p:cNvPr id="6" name="Freeform 5"/>
            <p:cNvSpPr/>
            <p:nvPr/>
          </p:nvSpPr>
          <p:spPr>
            <a:xfrm>
              <a:off x="701750" y="1371600"/>
              <a:ext cx="7985050" cy="532350"/>
            </a:xfrm>
            <a:custGeom>
              <a:avLst/>
              <a:gdLst>
                <a:gd name="connsiteX0" fmla="*/ 0 w 7985050"/>
                <a:gd name="connsiteY0" fmla="*/ 88727 h 532350"/>
                <a:gd name="connsiteX1" fmla="*/ 25988 w 7985050"/>
                <a:gd name="connsiteY1" fmla="*/ 25988 h 532350"/>
                <a:gd name="connsiteX2" fmla="*/ 88728 w 7985050"/>
                <a:gd name="connsiteY2" fmla="*/ 1 h 532350"/>
                <a:gd name="connsiteX3" fmla="*/ 7896323 w 7985050"/>
                <a:gd name="connsiteY3" fmla="*/ 0 h 532350"/>
                <a:gd name="connsiteX4" fmla="*/ 7959062 w 7985050"/>
                <a:gd name="connsiteY4" fmla="*/ 25988 h 532350"/>
                <a:gd name="connsiteX5" fmla="*/ 7985049 w 7985050"/>
                <a:gd name="connsiteY5" fmla="*/ 88728 h 532350"/>
                <a:gd name="connsiteX6" fmla="*/ 7985050 w 7985050"/>
                <a:gd name="connsiteY6" fmla="*/ 443623 h 532350"/>
                <a:gd name="connsiteX7" fmla="*/ 7959062 w 7985050"/>
                <a:gd name="connsiteY7" fmla="*/ 506362 h 532350"/>
                <a:gd name="connsiteX8" fmla="*/ 7896323 w 7985050"/>
                <a:gd name="connsiteY8" fmla="*/ 532350 h 532350"/>
                <a:gd name="connsiteX9" fmla="*/ 88727 w 7985050"/>
                <a:gd name="connsiteY9" fmla="*/ 532350 h 532350"/>
                <a:gd name="connsiteX10" fmla="*/ 25988 w 7985050"/>
                <a:gd name="connsiteY10" fmla="*/ 506362 h 532350"/>
                <a:gd name="connsiteX11" fmla="*/ 1 w 7985050"/>
                <a:gd name="connsiteY11" fmla="*/ 443622 h 532350"/>
                <a:gd name="connsiteX12" fmla="*/ 0 w 7985050"/>
                <a:gd name="connsiteY12" fmla="*/ 88727 h 53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85050" h="532350">
                  <a:moveTo>
                    <a:pt x="0" y="88727"/>
                  </a:moveTo>
                  <a:cubicBezTo>
                    <a:pt x="0" y="65195"/>
                    <a:pt x="9348" y="42627"/>
                    <a:pt x="25988" y="25988"/>
                  </a:cubicBezTo>
                  <a:cubicBezTo>
                    <a:pt x="42628" y="9348"/>
                    <a:pt x="65196" y="1"/>
                    <a:pt x="88728" y="1"/>
                  </a:cubicBezTo>
                  <a:lnTo>
                    <a:pt x="7896323" y="0"/>
                  </a:lnTo>
                  <a:cubicBezTo>
                    <a:pt x="7919855" y="0"/>
                    <a:pt x="7942423" y="9348"/>
                    <a:pt x="7959062" y="25988"/>
                  </a:cubicBezTo>
                  <a:cubicBezTo>
                    <a:pt x="7975702" y="42628"/>
                    <a:pt x="7985049" y="65196"/>
                    <a:pt x="7985049" y="88728"/>
                  </a:cubicBezTo>
                  <a:cubicBezTo>
                    <a:pt x="7985049" y="207026"/>
                    <a:pt x="7985050" y="325325"/>
                    <a:pt x="7985050" y="443623"/>
                  </a:cubicBezTo>
                  <a:cubicBezTo>
                    <a:pt x="7985050" y="467155"/>
                    <a:pt x="7975702" y="489723"/>
                    <a:pt x="7959062" y="506362"/>
                  </a:cubicBezTo>
                  <a:cubicBezTo>
                    <a:pt x="7942422" y="523002"/>
                    <a:pt x="7919854" y="532350"/>
                    <a:pt x="7896323" y="532350"/>
                  </a:cubicBezTo>
                  <a:lnTo>
                    <a:pt x="88727" y="532350"/>
                  </a:lnTo>
                  <a:cubicBezTo>
                    <a:pt x="65195" y="532350"/>
                    <a:pt x="42627" y="523002"/>
                    <a:pt x="25988" y="506362"/>
                  </a:cubicBezTo>
                  <a:cubicBezTo>
                    <a:pt x="9348" y="489722"/>
                    <a:pt x="0" y="467154"/>
                    <a:pt x="1" y="443622"/>
                  </a:cubicBezTo>
                  <a:cubicBezTo>
                    <a:pt x="1" y="325324"/>
                    <a:pt x="0" y="207025"/>
                    <a:pt x="0" y="88727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9807" tIns="109807" rIns="109807" bIns="109807" numCol="1" spcCol="1270" anchor="ctr" anchorCtr="0">
              <a:noAutofit/>
            </a:bodyPr>
            <a:lstStyle/>
            <a:p>
              <a:pPr lvl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200" b="1" kern="12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701750" y="1942410"/>
              <a:ext cx="7985050" cy="4090320"/>
            </a:xfrm>
            <a:custGeom>
              <a:avLst/>
              <a:gdLst>
                <a:gd name="connsiteX0" fmla="*/ 0 w 7985050"/>
                <a:gd name="connsiteY0" fmla="*/ 0 h 4090320"/>
                <a:gd name="connsiteX1" fmla="*/ 7985050 w 7985050"/>
                <a:gd name="connsiteY1" fmla="*/ 0 h 4090320"/>
                <a:gd name="connsiteX2" fmla="*/ 7985050 w 7985050"/>
                <a:gd name="connsiteY2" fmla="*/ 4090320 h 4090320"/>
                <a:gd name="connsiteX3" fmla="*/ 0 w 7985050"/>
                <a:gd name="connsiteY3" fmla="*/ 4090320 h 4090320"/>
                <a:gd name="connsiteX4" fmla="*/ 0 w 7985050"/>
                <a:gd name="connsiteY4" fmla="*/ 0 h 409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050" h="4090320">
                  <a:moveTo>
                    <a:pt x="0" y="0"/>
                  </a:moveTo>
                  <a:lnTo>
                    <a:pt x="7985050" y="0"/>
                  </a:lnTo>
                  <a:lnTo>
                    <a:pt x="7985050" y="4090320"/>
                  </a:lnTo>
                  <a:lnTo>
                    <a:pt x="0" y="409032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3525" tIns="33020" rIns="184912" bIns="3302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Provide pilot funding for family-focused interventions</a:t>
              </a:r>
              <a:endParaRPr lang="en-US" sz="2400" kern="1200" dirty="0">
                <a:latin typeface="+mj-lt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Fund training that includes parents, girls &amp; professionals and enhances sustainability for states, jurisdictions</a:t>
              </a:r>
              <a:endParaRPr lang="en-US" sz="2400" kern="1200" dirty="0">
                <a:latin typeface="+mj-lt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Track the profile of girls entering the JJ system &amp; monitor over time </a:t>
              </a:r>
              <a:endParaRPr lang="en-US" sz="2400" kern="1200" dirty="0">
                <a:latin typeface="+mj-lt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Identify effective strategies to engage families/caregivers in treatment</a:t>
              </a:r>
              <a:endParaRPr lang="en-US" sz="2400" kern="1200" dirty="0">
                <a:latin typeface="+mj-lt"/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Research impact of social media on girls’ JJ involvement 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•"/>
              </a:pPr>
              <a:r>
                <a:rPr lang="en-US" sz="2400" kern="1200" dirty="0" smtClean="0">
                  <a:latin typeface="+mj-lt"/>
                </a:rPr>
                <a:t>Evaluate how to streamline/coordinate policies &amp; practices across systems -- while maintaining confidentiality</a:t>
              </a:r>
              <a:endParaRPr lang="en-US" sz="2400" kern="1200" dirty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2993</TotalTime>
  <Words>402</Words>
  <Application>Microsoft Office PowerPoint</Application>
  <PresentationFormat>On-screen Show (4:3)</PresentationFormat>
  <Paragraphs>59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www.nationalgirlsinstitute.org</vt:lpstr>
      <vt:lpstr>PowerPoint Presentation</vt:lpstr>
      <vt:lpstr>Voices from the Field Recommendations</vt:lpstr>
      <vt:lpstr>Voices from the Field Recommendations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Beth Daniel</dc:creator>
  <cp:lastModifiedBy>test</cp:lastModifiedBy>
  <cp:revision>130</cp:revision>
  <cp:lastPrinted>2012-09-05T17:57:46Z</cp:lastPrinted>
  <dcterms:created xsi:type="dcterms:W3CDTF">2011-09-23T19:22:34Z</dcterms:created>
  <dcterms:modified xsi:type="dcterms:W3CDTF">2012-09-06T13:01:10Z</dcterms:modified>
</cp:coreProperties>
</file>