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8" r:id="rId3"/>
    <p:sldId id="259" r:id="rId4"/>
    <p:sldId id="27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9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boccanfuso" initials="cb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543" autoAdjust="0"/>
  </p:normalViewPr>
  <p:slideViewPr>
    <p:cSldViewPr snapToGrid="0" snapToObjects="1">
      <p:cViewPr varScale="1">
        <p:scale>
          <a:sx n="54" d="100"/>
          <a:sy n="54" d="100"/>
        </p:scale>
        <p:origin x="-7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EA55E-92BC-4097-B8CE-59AF5C46A3C7}" type="datetimeFigureOut">
              <a:rPr lang="en-US" smtClean="0"/>
              <a:pPr/>
              <a:t>5/20/2011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D7F54-A247-4B36-BD9B-314F574791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77E93A-C667-45D0-8EEB-AA9C8C6A6530}" type="datetimeFigureOut">
              <a:rPr lang="en-US" smtClean="0"/>
              <a:pPr/>
              <a:t>5/20/2011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21041-1DD3-485A-8E12-53940A1B8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1041-1DD3-485A-8E12-53940A1B8E20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3000"/>
            <a:ext cx="7772400" cy="118745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32548E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850900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0" name="Picture 9" descr="Child Trends EPS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686" y="1057343"/>
            <a:ext cx="3302629" cy="969406"/>
          </a:xfrm>
          <a:prstGeom prst="rect">
            <a:avLst/>
          </a:prstGeom>
        </p:spPr>
      </p:pic>
      <p:sp>
        <p:nvSpPr>
          <p:cNvPr id="25" name="Content Placeholder 24"/>
          <p:cNvSpPr>
            <a:spLocks noGrp="1"/>
          </p:cNvSpPr>
          <p:nvPr>
            <p:ph sz="quarter" idx="10"/>
          </p:nvPr>
        </p:nvSpPr>
        <p:spPr>
          <a:xfrm>
            <a:off x="2228850" y="6032500"/>
            <a:ext cx="4686300" cy="533400"/>
          </a:xfrm>
        </p:spPr>
        <p:txBody>
          <a:bodyPr>
            <a:normAutofit/>
          </a:bodyPr>
          <a:lstStyle>
            <a:lvl1pPr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2"/>
          </p:nvPr>
        </p:nvSpPr>
        <p:spPr>
          <a:xfrm>
            <a:off x="3238500" y="4965700"/>
            <a:ext cx="2667000" cy="914400"/>
          </a:xfrm>
        </p:spPr>
        <p:txBody>
          <a:bodyPr>
            <a:noAutofit/>
          </a:bodyPr>
          <a:lstStyle>
            <a:lvl1pPr algn="ctr">
              <a:lnSpc>
                <a:spcPts val="2100"/>
              </a:lnSpc>
              <a:buNone/>
              <a:defRPr sz="2000" baseline="0">
                <a:solidFill>
                  <a:srgbClr val="4E884D"/>
                </a:solidFill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3795"/>
            <a:ext cx="8127402" cy="761616"/>
          </a:xfrm>
        </p:spPr>
        <p:txBody>
          <a:bodyPr anchor="t">
            <a:normAutofit/>
          </a:bodyPr>
          <a:lstStyle>
            <a:lvl1pPr algn="l">
              <a:defRPr sz="3000" b="1">
                <a:solidFill>
                  <a:srgbClr val="32548E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5411"/>
            <a:ext cx="8127402" cy="4200751"/>
          </a:xfrm>
        </p:spPr>
        <p:txBody>
          <a:bodyPr/>
          <a:lstStyle>
            <a:lvl1pPr>
              <a:defRPr sz="2400" b="1"/>
            </a:lvl1pPr>
            <a:lvl2pPr>
              <a:defRPr sz="2400"/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4" name="Group 22"/>
          <p:cNvGrpSpPr/>
          <p:nvPr/>
        </p:nvGrpSpPr>
        <p:grpSpPr>
          <a:xfrm>
            <a:off x="165100" y="6217280"/>
            <a:ext cx="8840836" cy="511505"/>
            <a:chOff x="0" y="6217280"/>
            <a:chExt cx="8840836" cy="511505"/>
          </a:xfrm>
        </p:grpSpPr>
        <p:sp>
          <p:nvSpPr>
            <p:cNvPr id="24" name="Footer Placeholder 4"/>
            <p:cNvSpPr txBox="1">
              <a:spLocks/>
            </p:cNvSpPr>
            <p:nvPr/>
          </p:nvSpPr>
          <p:spPr>
            <a:xfrm>
              <a:off x="0" y="6300160"/>
              <a:ext cx="424904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lvl1pPr algn="r">
                <a:defRPr sz="1200">
                  <a:solidFill>
                    <a:schemeClr val="tx1">
                      <a:tint val="75000"/>
                    </a:schemeClr>
                  </a:solidFill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DC3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fld id="{065768ED-2292-0747-A5CD-BFD299102B62}" type="slidenum">
                <a:rPr kumimoji="0" lang="en-US" sz="1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3A8D76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‹#›</a:t>
              </a:fld>
              <a:endPara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A8D76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5" name="Picture 24" descr="Child Trends EPS Logo.jpg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098210" y="6217280"/>
              <a:ext cx="1742626" cy="511505"/>
            </a:xfrm>
            <a:prstGeom prst="rect">
              <a:avLst/>
            </a:prstGeom>
          </p:spPr>
        </p:pic>
        <p:sp>
          <p:nvSpPr>
            <p:cNvPr id="26" name="Footer Placeholder 4"/>
            <p:cNvSpPr txBox="1">
              <a:spLocks/>
            </p:cNvSpPr>
            <p:nvPr userDrawn="1"/>
          </p:nvSpPr>
          <p:spPr>
            <a:xfrm>
              <a:off x="514350" y="6300160"/>
              <a:ext cx="5969000" cy="365124"/>
            </a:xfrm>
            <a:prstGeom prst="rect">
              <a:avLst/>
            </a:prstGeom>
          </p:spPr>
          <p:txBody>
            <a:bodyPr vert="horz" lIns="91440" tIns="45720" rIns="91440" bIns="45720" rtlCol="0" anchor="b"/>
            <a:lstStyle>
              <a:lvl1pPr algn="r">
                <a:defRPr sz="1200">
                  <a:solidFill>
                    <a:schemeClr val="tx1">
                      <a:tint val="75000"/>
                    </a:schemeClr>
                  </a:solidFill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DC3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Evidence Based, Non-Punitive Alternatives to Zero Tolerance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tint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C. Boccanfuso, K.A. Moore</a:t>
              </a:r>
              <a:endPara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DC3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27" name="Straight Connector 26"/>
            <p:cNvCxnSpPr/>
            <p:nvPr userDrawn="1"/>
          </p:nvCxnSpPr>
          <p:spPr>
            <a:xfrm rot="5400000">
              <a:off x="313448" y="6485814"/>
              <a:ext cx="284328" cy="158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387" y="884237"/>
            <a:ext cx="8131791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0388" y="1577975"/>
            <a:ext cx="5384800" cy="37687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5464969"/>
            <a:ext cx="8082784" cy="752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5" name="Group 23"/>
          <p:cNvGrpSpPr/>
          <p:nvPr/>
        </p:nvGrpSpPr>
        <p:grpSpPr>
          <a:xfrm>
            <a:off x="165100" y="6217280"/>
            <a:ext cx="8840836" cy="511505"/>
            <a:chOff x="0" y="6217280"/>
            <a:chExt cx="8840836" cy="511505"/>
          </a:xfrm>
        </p:grpSpPr>
        <p:sp>
          <p:nvSpPr>
            <p:cNvPr id="25" name="Footer Placeholder 4"/>
            <p:cNvSpPr txBox="1">
              <a:spLocks/>
            </p:cNvSpPr>
            <p:nvPr/>
          </p:nvSpPr>
          <p:spPr>
            <a:xfrm>
              <a:off x="0" y="6300160"/>
              <a:ext cx="424904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lvl1pPr algn="r">
                <a:defRPr sz="1200">
                  <a:solidFill>
                    <a:schemeClr val="tx1">
                      <a:tint val="75000"/>
                    </a:schemeClr>
                  </a:solidFill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DC3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fld id="{065768ED-2292-0747-A5CD-BFD299102B62}" type="slidenum">
                <a:rPr kumimoji="0" lang="en-US" sz="1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3A8D76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‹#›</a:t>
              </a:fld>
              <a:endPara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A8D76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6" name="Picture 25" descr="Child Trends EPS Logo.jpg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098210" y="6217280"/>
              <a:ext cx="1742626" cy="511505"/>
            </a:xfrm>
            <a:prstGeom prst="rect">
              <a:avLst/>
            </a:prstGeom>
          </p:spPr>
        </p:pic>
        <p:sp>
          <p:nvSpPr>
            <p:cNvPr id="27" name="Footer Placeholder 4"/>
            <p:cNvSpPr txBox="1">
              <a:spLocks/>
            </p:cNvSpPr>
            <p:nvPr userDrawn="1"/>
          </p:nvSpPr>
          <p:spPr>
            <a:xfrm>
              <a:off x="514350" y="6300160"/>
              <a:ext cx="5969000" cy="365124"/>
            </a:xfrm>
            <a:prstGeom prst="rect">
              <a:avLst/>
            </a:prstGeom>
          </p:spPr>
          <p:txBody>
            <a:bodyPr vert="horz" lIns="91440" tIns="45720" rIns="91440" bIns="45720" rtlCol="0" anchor="b"/>
            <a:lstStyle>
              <a:lvl1pPr algn="r">
                <a:defRPr sz="1200">
                  <a:solidFill>
                    <a:schemeClr val="tx1">
                      <a:tint val="75000"/>
                    </a:schemeClr>
                  </a:solidFill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DC3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Title of presentation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tint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Authors’ Names </a:t>
              </a:r>
              <a:endPara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DC3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28" name="Straight Connector 27"/>
            <p:cNvCxnSpPr/>
            <p:nvPr userDrawn="1"/>
          </p:nvCxnSpPr>
          <p:spPr>
            <a:xfrm rot="5400000">
              <a:off x="313448" y="6485814"/>
              <a:ext cx="284328" cy="158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457200" y="2146300"/>
            <a:ext cx="6318250" cy="3545701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5600" y="5692001"/>
            <a:ext cx="6318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Chart Source</a:t>
            </a:r>
            <a:r>
              <a:rPr lang="en-US" sz="1200" baseline="0" dirty="0" smtClean="0"/>
              <a:t> and Notes</a:t>
            </a:r>
            <a:endParaRPr lang="en-US" sz="1200" dirty="0"/>
          </a:p>
        </p:txBody>
      </p:sp>
      <p:grpSp>
        <p:nvGrpSpPr>
          <p:cNvPr id="3" name="Group 8"/>
          <p:cNvGrpSpPr/>
          <p:nvPr/>
        </p:nvGrpSpPr>
        <p:grpSpPr>
          <a:xfrm>
            <a:off x="165100" y="6217280"/>
            <a:ext cx="8840836" cy="511505"/>
            <a:chOff x="0" y="6217280"/>
            <a:chExt cx="8840836" cy="511505"/>
          </a:xfrm>
        </p:grpSpPr>
        <p:sp>
          <p:nvSpPr>
            <p:cNvPr id="10" name="Footer Placeholder 4"/>
            <p:cNvSpPr txBox="1">
              <a:spLocks/>
            </p:cNvSpPr>
            <p:nvPr/>
          </p:nvSpPr>
          <p:spPr>
            <a:xfrm>
              <a:off x="0" y="6300160"/>
              <a:ext cx="424904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lvl1pPr algn="r">
                <a:defRPr sz="1200">
                  <a:solidFill>
                    <a:schemeClr val="tx1">
                      <a:tint val="75000"/>
                    </a:schemeClr>
                  </a:solidFill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DC3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fld id="{065768ED-2292-0747-A5CD-BFD299102B62}" type="slidenum">
                <a:rPr kumimoji="0" lang="en-US" sz="1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3A8D76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‹#›</a:t>
              </a:fld>
              <a:endPara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A8D76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1" name="Picture 10" descr="Child Trends EPS Logo.jpg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098210" y="6217280"/>
              <a:ext cx="1742626" cy="511505"/>
            </a:xfrm>
            <a:prstGeom prst="rect">
              <a:avLst/>
            </a:prstGeom>
          </p:spPr>
        </p:pic>
        <p:sp>
          <p:nvSpPr>
            <p:cNvPr id="12" name="Footer Placeholder 4"/>
            <p:cNvSpPr txBox="1">
              <a:spLocks/>
            </p:cNvSpPr>
            <p:nvPr userDrawn="1"/>
          </p:nvSpPr>
          <p:spPr>
            <a:xfrm>
              <a:off x="514350" y="6300160"/>
              <a:ext cx="5969000" cy="365124"/>
            </a:xfrm>
            <a:prstGeom prst="rect">
              <a:avLst/>
            </a:prstGeom>
          </p:spPr>
          <p:txBody>
            <a:bodyPr vert="horz" lIns="91440" tIns="45720" rIns="91440" bIns="45720" rtlCol="0" anchor="b"/>
            <a:lstStyle>
              <a:lvl1pPr algn="r">
                <a:defRPr sz="1200">
                  <a:solidFill>
                    <a:schemeClr val="tx1">
                      <a:tint val="75000"/>
                    </a:schemeClr>
                  </a:solidFill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DC3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Title of presentation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tint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Authors’ Names </a:t>
              </a:r>
              <a:endPara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DC3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3" name="Straight Connector 12"/>
            <p:cNvCxnSpPr/>
            <p:nvPr userDrawn="1"/>
          </p:nvCxnSpPr>
          <p:spPr>
            <a:xfrm rot="5400000">
              <a:off x="313448" y="6485814"/>
              <a:ext cx="284328" cy="158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3967"/>
            <a:ext cx="7874000" cy="67773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" y="1926000"/>
            <a:ext cx="2895600" cy="1917700"/>
          </a:xfr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7200" y="4161200"/>
            <a:ext cx="2895600" cy="1917700"/>
          </a:xfr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06800" y="1811700"/>
            <a:ext cx="302920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Caption</a:t>
            </a:r>
            <a:r>
              <a:rPr lang="en-US" sz="1600" baseline="0" dirty="0" smtClean="0">
                <a:solidFill>
                  <a:schemeClr val="bg1">
                    <a:lumMod val="50000"/>
                  </a:schemeClr>
                </a:solidFill>
              </a:rPr>
              <a:t> for the photo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06800" y="4034200"/>
            <a:ext cx="302920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Caption</a:t>
            </a:r>
            <a:r>
              <a:rPr lang="en-US" sz="1600" baseline="0" dirty="0" smtClean="0">
                <a:solidFill>
                  <a:schemeClr val="bg1">
                    <a:lumMod val="50000"/>
                  </a:schemeClr>
                </a:solidFill>
              </a:rPr>
              <a:t> for the photo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" name="Group 16"/>
          <p:cNvGrpSpPr/>
          <p:nvPr/>
        </p:nvGrpSpPr>
        <p:grpSpPr>
          <a:xfrm>
            <a:off x="165100" y="6217280"/>
            <a:ext cx="8840836" cy="511505"/>
            <a:chOff x="0" y="6217280"/>
            <a:chExt cx="8840836" cy="511505"/>
          </a:xfrm>
        </p:grpSpPr>
        <p:sp>
          <p:nvSpPr>
            <p:cNvPr id="18" name="Footer Placeholder 4"/>
            <p:cNvSpPr txBox="1">
              <a:spLocks/>
            </p:cNvSpPr>
            <p:nvPr/>
          </p:nvSpPr>
          <p:spPr>
            <a:xfrm>
              <a:off x="0" y="6300160"/>
              <a:ext cx="424904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lvl1pPr algn="r">
                <a:defRPr sz="1200">
                  <a:solidFill>
                    <a:schemeClr val="tx1">
                      <a:tint val="75000"/>
                    </a:schemeClr>
                  </a:solidFill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DC3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fld id="{065768ED-2292-0747-A5CD-BFD299102B62}" type="slidenum">
                <a:rPr kumimoji="0" lang="en-US" sz="1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3A8D76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‹#›</a:t>
              </a:fld>
              <a:endPara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A8D76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9" name="Picture 18" descr="Child Trends EPS Logo.jpg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098210" y="6217280"/>
              <a:ext cx="1742626" cy="511505"/>
            </a:xfrm>
            <a:prstGeom prst="rect">
              <a:avLst/>
            </a:prstGeom>
          </p:spPr>
        </p:pic>
        <p:sp>
          <p:nvSpPr>
            <p:cNvPr id="20" name="Footer Placeholder 4"/>
            <p:cNvSpPr txBox="1">
              <a:spLocks/>
            </p:cNvSpPr>
            <p:nvPr userDrawn="1"/>
          </p:nvSpPr>
          <p:spPr>
            <a:xfrm>
              <a:off x="514350" y="6300160"/>
              <a:ext cx="5969000" cy="365124"/>
            </a:xfrm>
            <a:prstGeom prst="rect">
              <a:avLst/>
            </a:prstGeom>
          </p:spPr>
          <p:txBody>
            <a:bodyPr vert="horz" lIns="91440" tIns="45720" rIns="91440" bIns="45720" rtlCol="0" anchor="b"/>
            <a:lstStyle>
              <a:lvl1pPr algn="r">
                <a:defRPr sz="1200">
                  <a:solidFill>
                    <a:schemeClr val="tx1">
                      <a:tint val="75000"/>
                    </a:schemeClr>
                  </a:solidFill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DC3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Title of presentation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tint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Authors’ Names </a:t>
              </a:r>
              <a:endPara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DC3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21" name="Straight Connector 20"/>
            <p:cNvCxnSpPr/>
            <p:nvPr userDrawn="1"/>
          </p:nvCxnSpPr>
          <p:spPr>
            <a:xfrm rot="5400000">
              <a:off x="313448" y="6485814"/>
              <a:ext cx="284328" cy="158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165100" y="6217280"/>
            <a:ext cx="8840836" cy="511505"/>
            <a:chOff x="0" y="6217280"/>
            <a:chExt cx="8840836" cy="511505"/>
          </a:xfrm>
        </p:grpSpPr>
        <p:sp>
          <p:nvSpPr>
            <p:cNvPr id="12" name="Footer Placeholder 4"/>
            <p:cNvSpPr txBox="1">
              <a:spLocks/>
            </p:cNvSpPr>
            <p:nvPr/>
          </p:nvSpPr>
          <p:spPr>
            <a:xfrm>
              <a:off x="0" y="6300160"/>
              <a:ext cx="424904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lvl1pPr algn="r">
                <a:defRPr sz="1200">
                  <a:solidFill>
                    <a:schemeClr val="tx1">
                      <a:tint val="75000"/>
                    </a:schemeClr>
                  </a:solidFill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DC3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fld id="{065768ED-2292-0747-A5CD-BFD299102B62}" type="slidenum">
                <a:rPr kumimoji="0" lang="en-US" sz="1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3A8D76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‹#›</a:t>
              </a:fld>
              <a:endPara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A8D76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3" name="Picture 12" descr="Child Trends EPS Logo.jpg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098210" y="6217280"/>
              <a:ext cx="1742626" cy="511505"/>
            </a:xfrm>
            <a:prstGeom prst="rect">
              <a:avLst/>
            </a:prstGeom>
          </p:spPr>
        </p:pic>
        <p:sp>
          <p:nvSpPr>
            <p:cNvPr id="14" name="Footer Placeholder 4"/>
            <p:cNvSpPr txBox="1">
              <a:spLocks/>
            </p:cNvSpPr>
            <p:nvPr userDrawn="1"/>
          </p:nvSpPr>
          <p:spPr>
            <a:xfrm>
              <a:off x="514350" y="6300160"/>
              <a:ext cx="5969000" cy="365124"/>
            </a:xfrm>
            <a:prstGeom prst="rect">
              <a:avLst/>
            </a:prstGeom>
          </p:spPr>
          <p:txBody>
            <a:bodyPr vert="horz" lIns="91440" tIns="45720" rIns="91440" bIns="45720" rtlCol="0" anchor="b"/>
            <a:lstStyle>
              <a:lvl1pPr algn="r">
                <a:defRPr sz="1200">
                  <a:solidFill>
                    <a:schemeClr val="tx1">
                      <a:tint val="75000"/>
                    </a:schemeClr>
                  </a:solidFill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DC3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Title of presentation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tint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Authors’ Names </a:t>
              </a:r>
              <a:endPara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DC3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 userDrawn="1"/>
          </p:nvCxnSpPr>
          <p:spPr>
            <a:xfrm rot="5400000">
              <a:off x="313448" y="6485814"/>
              <a:ext cx="284328" cy="158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7FFB6-057B-7140-8D49-C7F432F47D70}" type="datetimeFigureOut">
              <a:rPr lang="en-US" smtClean="0"/>
              <a:pPr/>
              <a:t>5/20/2011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35FD4C-A631-814E-82F7-BAA7BDFDB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33966"/>
            <a:ext cx="7874000" cy="8836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7587"/>
            <a:ext cx="7874000" cy="3951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7" name="Picture 6" descr="header for v3.jpg"/>
          <p:cNvPicPr>
            <a:picLocks noChangeAspect="1"/>
          </p:cNvPicPr>
          <p:nvPr/>
        </p:nvPicPr>
        <p:blipFill>
          <a:blip r:embed="rId10"/>
          <a:srcRect l="1471" t="3251" r="2273"/>
          <a:stretch>
            <a:fillRect/>
          </a:stretch>
        </p:blipFill>
        <p:spPr>
          <a:xfrm>
            <a:off x="0" y="0"/>
            <a:ext cx="9144000" cy="113396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rgbClr val="32548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trends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acebook.com/childtrends" TargetMode="External"/><Relationship Id="rId4" Type="http://schemas.openxmlformats.org/officeDocument/2006/relationships/hyperlink" Target="http://www.twitter.com/childtrends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kmoore@childtrends.or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trends.org/" TargetMode="External"/><Relationship Id="rId7" Type="http://schemas.openxmlformats.org/officeDocument/2006/relationships/hyperlink" Target="http://www.character.org/" TargetMode="External"/><Relationship Id="rId2" Type="http://schemas.openxmlformats.org/officeDocument/2006/relationships/hyperlink" Target="http://www.childtrends.org/Files/Child_Trends-2011_03_01_RB_AltToZeroToleranc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asel.org/" TargetMode="External"/><Relationship Id="rId5" Type="http://schemas.openxmlformats.org/officeDocument/2006/relationships/hyperlink" Target="http://ies.ed.gov/ncee/wwc/" TargetMode="External"/><Relationship Id="rId4" Type="http://schemas.openxmlformats.org/officeDocument/2006/relationships/hyperlink" Target="http://www.childtrends.org/Links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trends.org/link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257425"/>
            <a:ext cx="7772400" cy="1343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Multiple Responses, Promising Results: Evidence Based, Non-Punitive Alternatives to Zero Tolerance</a:t>
            </a:r>
            <a:endParaRPr lang="en-US" sz="27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600450"/>
            <a:ext cx="6400800" cy="1626458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sz="2800" dirty="0" smtClean="0"/>
              <a:t>Dr. Chris Boccanfuso</a:t>
            </a:r>
          </a:p>
          <a:p>
            <a:r>
              <a:rPr lang="en-US" sz="2800" dirty="0" smtClean="0"/>
              <a:t>Dr. Kristin Anderson Moore</a:t>
            </a:r>
          </a:p>
          <a:p>
            <a:r>
              <a:rPr lang="en-US" sz="2800" dirty="0" smtClean="0"/>
              <a:t>Megan Kuhfeld</a:t>
            </a:r>
          </a:p>
          <a:p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371600" y="6101080"/>
            <a:ext cx="6663690" cy="533400"/>
          </a:xfrm>
        </p:spPr>
        <p:txBody>
          <a:bodyPr anchor="ctr">
            <a:noAutofit/>
          </a:bodyPr>
          <a:lstStyle/>
          <a:p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hlinkClick r:id="rId3"/>
              </a:rPr>
              <a:t>www.childtrends.org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sym typeface="Wingdings"/>
              </a:rPr>
              <a:t>  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hlinkClick r:id="rId4"/>
              </a:rPr>
              <a:t>Twitter/</a:t>
            </a:r>
            <a:r>
              <a:rPr lang="en-US" sz="1400" dirty="0" err="1" smtClean="0">
                <a:solidFill>
                  <a:schemeClr val="bg1">
                    <a:lumMod val="75000"/>
                  </a:schemeClr>
                </a:solidFill>
                <a:hlinkClick r:id="rId4"/>
              </a:rPr>
              <a:t>childtrends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sym typeface="Wingdings"/>
              </a:rPr>
              <a:t>  </a:t>
            </a:r>
            <a:r>
              <a:rPr lang="en-US" sz="1400" u="sng" dirty="0" smtClean="0">
                <a:solidFill>
                  <a:schemeClr val="bg1">
                    <a:lumMod val="75000"/>
                  </a:schemeClr>
                </a:solidFill>
                <a:hlinkClick r:id="rId5"/>
              </a:rPr>
              <a:t>www.facebook.com/childtrends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: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28850" y="5078627"/>
            <a:ext cx="4686300" cy="801473"/>
          </a:xfrm>
        </p:spPr>
        <p:txBody>
          <a:bodyPr/>
          <a:lstStyle/>
          <a:p>
            <a:endParaRPr lang="en-US" sz="2800" dirty="0" smtClean="0">
              <a:solidFill>
                <a:srgbClr val="32548E"/>
              </a:solidFill>
              <a:latin typeface="+mj-lt"/>
              <a:ea typeface="+mj-ea"/>
              <a:cs typeface="+mj-cs"/>
            </a:endParaRPr>
          </a:p>
          <a:p>
            <a:r>
              <a:rPr lang="en-US" sz="2800" dirty="0" smtClean="0">
                <a:solidFill>
                  <a:srgbClr val="32548E"/>
                </a:solidFill>
                <a:latin typeface="+mj-lt"/>
                <a:ea typeface="+mj-ea"/>
                <a:cs typeface="+mj-cs"/>
              </a:rPr>
              <a:t>Child Trends</a:t>
            </a:r>
            <a:endParaRPr lang="en-US" sz="2800" dirty="0">
              <a:solidFill>
                <a:srgbClr val="32548E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700" dirty="0" smtClean="0"/>
              <a:t>What Works: Targeted Behavioral Supports for At-Risk Students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7299"/>
            <a:ext cx="8127402" cy="3978863"/>
          </a:xfrm>
        </p:spPr>
        <p:txBody>
          <a:bodyPr/>
          <a:lstStyle/>
          <a:p>
            <a:r>
              <a:rPr lang="en-US" dirty="0" smtClean="0"/>
              <a:t>Experimental evaluations of several targeted behavioral support programs found that many of these programs: </a:t>
            </a:r>
          </a:p>
          <a:p>
            <a:pPr lvl="1"/>
            <a:r>
              <a:rPr lang="en-US" dirty="0" smtClean="0"/>
              <a:t>Build social and emotional competencies</a:t>
            </a:r>
          </a:p>
          <a:p>
            <a:pPr lvl="1"/>
            <a:r>
              <a:rPr lang="en-US" dirty="0" smtClean="0"/>
              <a:t>Reduce the likelihood of drug and alcohol abuse</a:t>
            </a:r>
          </a:p>
          <a:p>
            <a:pPr lvl="1"/>
            <a:r>
              <a:rPr lang="en-US" dirty="0" smtClean="0"/>
              <a:t>Improve student behavior</a:t>
            </a:r>
          </a:p>
          <a:p>
            <a:pPr lvl="1"/>
            <a:r>
              <a:rPr lang="en-US" dirty="0" smtClean="0"/>
              <a:t>Reduce the number of repeat offenses, suspensions, and expulsions</a:t>
            </a:r>
          </a:p>
          <a:p>
            <a:pPr marL="342900" lvl="1" indent="-342900">
              <a:buFont typeface="Arial"/>
              <a:buChar char="•"/>
            </a:pPr>
            <a:r>
              <a:rPr lang="en-US" b="1" dirty="0" smtClean="0"/>
              <a:t>See Child Trends’ LINKS database for rigorous evaluations of targeted behavioral support programs programs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181706" y="6269995"/>
            <a:ext cx="31000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Citations: 13,15,22,23,39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700" dirty="0" smtClean="0"/>
              <a:t>What Works: Multi-Tiered Approaches to Discipline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Multi-tiered approaches to discipline incorporate both </a:t>
            </a:r>
            <a:r>
              <a:rPr lang="en-US" u="sng" dirty="0" smtClean="0"/>
              <a:t>preventative approaches</a:t>
            </a:r>
            <a:r>
              <a:rPr lang="en-US" dirty="0" smtClean="0"/>
              <a:t> and </a:t>
            </a:r>
            <a:r>
              <a:rPr lang="en-US" u="sng" dirty="0" smtClean="0"/>
              <a:t>targeted behavioral supports</a:t>
            </a:r>
          </a:p>
          <a:p>
            <a:r>
              <a:rPr lang="en-US" dirty="0" smtClean="0"/>
              <a:t>Lowest tier aimed at all students</a:t>
            </a:r>
          </a:p>
          <a:p>
            <a:pPr lvl="1"/>
            <a:r>
              <a:rPr lang="en-US" dirty="0" smtClean="0"/>
              <a:t>Defining and teaching expectations for behavior</a:t>
            </a:r>
          </a:p>
          <a:p>
            <a:pPr lvl="1"/>
            <a:r>
              <a:rPr lang="en-US" dirty="0" smtClean="0"/>
              <a:t>Rewarding positive behavior</a:t>
            </a:r>
          </a:p>
          <a:p>
            <a:pPr lvl="1"/>
            <a:r>
              <a:rPr lang="en-US" dirty="0" smtClean="0"/>
              <a:t>In some cases, teach character education or social-emotional learning principles (e.g., empathy, communication skills)</a:t>
            </a:r>
          </a:p>
          <a:p>
            <a:pPr marL="342900" lvl="1" indent="-342900">
              <a:buFont typeface="Arial"/>
              <a:buChar char="•"/>
            </a:pPr>
            <a:r>
              <a:rPr lang="en-US" b="1" dirty="0" smtClean="0"/>
              <a:t>Upper tier(s) are targeted behavioral supports for students exhibiting problem behaviors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4181706" y="6269995"/>
            <a:ext cx="31000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Citations: 7,28,38,40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dirty="0" smtClean="0"/>
              <a:t>What Works: Multi-Tiered Approaches to Discipline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Several of these programs have been extensively researched, particularly Positive Behavioral Interventions and Supports (PBIS)</a:t>
            </a:r>
          </a:p>
          <a:p>
            <a:r>
              <a:rPr lang="en-US" dirty="0" smtClean="0"/>
              <a:t>Evaluations of multi-tiered approaches have found that these programs:</a:t>
            </a:r>
          </a:p>
          <a:p>
            <a:pPr lvl="1"/>
            <a:r>
              <a:rPr lang="en-US" sz="2100" dirty="0" smtClean="0"/>
              <a:t>Improve social behavior and social skills</a:t>
            </a:r>
          </a:p>
          <a:p>
            <a:pPr lvl="1"/>
            <a:r>
              <a:rPr lang="en-US" sz="2100" dirty="0" smtClean="0"/>
              <a:t>Reduce referrals for discipline problems </a:t>
            </a:r>
          </a:p>
          <a:p>
            <a:pPr lvl="1"/>
            <a:r>
              <a:rPr lang="en-US" sz="2100" dirty="0" smtClean="0"/>
              <a:t>Reduce aggressive behavior</a:t>
            </a:r>
          </a:p>
          <a:p>
            <a:pPr lvl="1"/>
            <a:r>
              <a:rPr lang="en-US" sz="2100" dirty="0" smtClean="0"/>
              <a:t>Improve academic outcomes</a:t>
            </a:r>
          </a:p>
          <a:p>
            <a:pPr lvl="1"/>
            <a:r>
              <a:rPr lang="en-US" sz="2100" dirty="0" smtClean="0"/>
              <a:t>Have lasting impacts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706" y="6269995"/>
            <a:ext cx="31000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Citations: 4,8-10,20,29,30,32,33,37,40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dirty="0" smtClean="0"/>
              <a:t>Putting it all Together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Disciplinary measures have a place in promoting a safe, supportive educational environment</a:t>
            </a:r>
          </a:p>
          <a:p>
            <a:r>
              <a:rPr lang="en-US" dirty="0" smtClean="0"/>
              <a:t>However, there is </a:t>
            </a:r>
            <a:r>
              <a:rPr lang="en-US" u="sng" dirty="0" smtClean="0"/>
              <a:t>zero</a:t>
            </a:r>
            <a:r>
              <a:rPr lang="en-US" dirty="0" smtClean="0"/>
              <a:t> evidence that zero tolerance policies contribute to such an environment</a:t>
            </a:r>
          </a:p>
          <a:p>
            <a:r>
              <a:rPr lang="en-US" dirty="0" smtClean="0"/>
              <a:t>Non-experimental research suggests that zero tolerance is harmful to students, even those who are not subjected to zero tolerance punishment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dirty="0" smtClean="0"/>
              <a:t>Putting it all Together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evidence based, non-punitive alternatives to zero tolerance improve student behavior, school safety, and in some cases academic performance:</a:t>
            </a:r>
          </a:p>
          <a:p>
            <a:pPr lvl="1"/>
            <a:r>
              <a:rPr lang="en-US" dirty="0" smtClean="0"/>
              <a:t>Character Education and Social Emotional Learning</a:t>
            </a:r>
          </a:p>
          <a:p>
            <a:pPr lvl="1"/>
            <a:r>
              <a:rPr lang="en-US" dirty="0" smtClean="0"/>
              <a:t>Targeted Behavioral Supports</a:t>
            </a:r>
          </a:p>
          <a:p>
            <a:pPr lvl="1"/>
            <a:r>
              <a:rPr lang="en-US" dirty="0" smtClean="0"/>
              <a:t>Multi-Tiered Approaches to Discipline</a:t>
            </a:r>
          </a:p>
          <a:p>
            <a:pPr marL="342900" lvl="1" indent="-342900">
              <a:buFont typeface="Arial"/>
              <a:buChar char="•"/>
            </a:pPr>
            <a:r>
              <a:rPr lang="en-US" b="1" dirty="0" smtClean="0"/>
              <a:t>These programs are more prevalent at the elementary level</a:t>
            </a:r>
          </a:p>
          <a:p>
            <a:pPr marL="342900" lvl="1" indent="-342900">
              <a:buFont typeface="Arial"/>
              <a:buChar char="•"/>
            </a:pPr>
            <a:r>
              <a:rPr lang="en-US" b="1" dirty="0" smtClean="0"/>
              <a:t>The number of non-punitive alternatives that are evidence-based is just the </a:t>
            </a:r>
            <a:r>
              <a:rPr lang="en-US" b="1" u="sng" dirty="0" smtClean="0"/>
              <a:t>tip of the iceberg</a:t>
            </a:r>
            <a:r>
              <a:rPr lang="en-US" b="1" dirty="0" smtClean="0"/>
              <a:t>; many promising programs have not been evaluated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dirty="0" smtClean="0"/>
              <a:t>Questions?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Please contact Dr. Kristin A. Moore with any questions about our Zero Tolerance findings</a:t>
            </a:r>
          </a:p>
          <a:p>
            <a:pPr>
              <a:buNone/>
            </a:pPr>
            <a:endParaRPr lang="en-US" dirty="0" smtClean="0">
              <a:hlinkClick r:id="rId2"/>
            </a:endParaRPr>
          </a:p>
          <a:p>
            <a:pPr algn="ctr">
              <a:buNone/>
            </a:pPr>
            <a:r>
              <a:rPr lang="en-US" dirty="0" smtClean="0"/>
              <a:t>Kristin A. Moore, PhD</a:t>
            </a:r>
          </a:p>
          <a:p>
            <a:pPr algn="ctr">
              <a:buNone/>
            </a:pPr>
            <a:r>
              <a:rPr lang="en-US" dirty="0" smtClean="0"/>
              <a:t>Senior Scholar, Child Trends</a:t>
            </a:r>
          </a:p>
          <a:p>
            <a:pPr algn="ctr">
              <a:buNone/>
            </a:pPr>
            <a:r>
              <a:rPr lang="en-US" dirty="0" smtClean="0"/>
              <a:t>4301 Connecticut Avenue, NW Suite 350</a:t>
            </a:r>
          </a:p>
          <a:p>
            <a:pPr algn="ctr">
              <a:buNone/>
            </a:pPr>
            <a:r>
              <a:rPr lang="en-US" dirty="0" smtClean="0"/>
              <a:t>Washington, DC 20008</a:t>
            </a:r>
          </a:p>
          <a:p>
            <a:pPr algn="ctr">
              <a:buNone/>
            </a:pPr>
            <a:r>
              <a:rPr lang="en-US" dirty="0" smtClean="0"/>
              <a:t>Phone: 202-572-6002</a:t>
            </a:r>
          </a:p>
          <a:p>
            <a:pPr algn="ctr">
              <a:buNone/>
            </a:pPr>
            <a:r>
              <a:rPr lang="en-US" dirty="0" smtClean="0">
                <a:hlinkClick r:id="rId2"/>
              </a:rPr>
              <a:t>kmoore@childtrends.org</a:t>
            </a: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dirty="0" smtClean="0"/>
              <a:t>Resources on Alternatives to Zero Tolerance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7155"/>
            <a:ext cx="8127402" cy="4359007"/>
          </a:xfrm>
        </p:spPr>
        <p:txBody>
          <a:bodyPr>
            <a:normAutofit/>
          </a:bodyPr>
          <a:lstStyle/>
          <a:p>
            <a:pPr marL="342900" lvl="1" indent="-342900">
              <a:buFont typeface="Arial"/>
              <a:buChar char="•"/>
            </a:pPr>
            <a:r>
              <a:rPr lang="en-US" sz="2200" b="1" i="1" dirty="0" smtClean="0"/>
              <a:t>Multiple Responses, Promising Results: Evidence Based, Non-Punitive Alternatives to Zero Tolerance </a:t>
            </a:r>
            <a:r>
              <a:rPr lang="en-US" sz="2200" b="1" dirty="0" smtClean="0">
                <a:hlinkClick r:id="rId2"/>
              </a:rPr>
              <a:t>http://www.childtrends.org/Files//Child_Trends-2011_03_01_RB_AltToZeroTolerance.pdf</a:t>
            </a:r>
            <a:endParaRPr lang="en-US" sz="2200" b="1" dirty="0" smtClean="0"/>
          </a:p>
          <a:p>
            <a:pPr marL="342900" lvl="1" indent="-342900">
              <a:buFont typeface="Arial"/>
              <a:buChar char="•"/>
            </a:pPr>
            <a:r>
              <a:rPr lang="en-US" sz="2200" b="1" dirty="0" smtClean="0"/>
              <a:t>Child Trends’ website </a:t>
            </a:r>
            <a:r>
              <a:rPr lang="en-US" sz="2200" b="1" dirty="0" smtClean="0">
                <a:hlinkClick r:id="rId3"/>
              </a:rPr>
              <a:t>www.childtrends.org</a:t>
            </a:r>
            <a:endParaRPr lang="en-US" sz="2200" b="1" dirty="0" smtClean="0"/>
          </a:p>
          <a:p>
            <a:pPr marL="342900" lvl="1" indent="-342900">
              <a:buFont typeface="Arial"/>
              <a:buChar char="•"/>
            </a:pPr>
            <a:r>
              <a:rPr lang="en-US" sz="2200" b="1" dirty="0" smtClean="0"/>
              <a:t>Child Trends’ LINKS database of Evidence Based Practices </a:t>
            </a:r>
            <a:r>
              <a:rPr lang="en-US" sz="2200" b="1" dirty="0" smtClean="0">
                <a:hlinkClick r:id="rId4"/>
              </a:rPr>
              <a:t>http://www.childtrends.org/Links/</a:t>
            </a:r>
            <a:endParaRPr lang="en-US" sz="2200" b="1" dirty="0" smtClean="0"/>
          </a:p>
          <a:p>
            <a:pPr marL="342900" lvl="1" indent="-342900">
              <a:buFont typeface="Arial"/>
              <a:buChar char="•"/>
            </a:pPr>
            <a:r>
              <a:rPr lang="en-US" sz="2200" b="1" dirty="0" smtClean="0"/>
              <a:t>What Works Clearinghouse </a:t>
            </a:r>
            <a:r>
              <a:rPr lang="en-US" sz="2200" b="1" dirty="0" smtClean="0">
                <a:hlinkClick r:id="rId5"/>
              </a:rPr>
              <a:t>http://ies.ed.gov/ncee/wwc/</a:t>
            </a:r>
            <a:endParaRPr lang="en-US" sz="2200" b="1" dirty="0" smtClean="0"/>
          </a:p>
          <a:p>
            <a:pPr marL="342900" lvl="1" indent="-342900">
              <a:buFont typeface="Arial"/>
              <a:buChar char="•"/>
            </a:pPr>
            <a:r>
              <a:rPr lang="en-US" sz="2200" b="1" dirty="0" smtClean="0"/>
              <a:t>Collaborative for Academic Social and Emotional Learning (CASEL) </a:t>
            </a:r>
            <a:r>
              <a:rPr lang="en-US" sz="2200" b="1" dirty="0" smtClean="0">
                <a:hlinkClick r:id="rId6"/>
              </a:rPr>
              <a:t>www.casel.org</a:t>
            </a:r>
            <a:endParaRPr lang="en-US" sz="2200" b="1" dirty="0" smtClean="0"/>
          </a:p>
          <a:p>
            <a:pPr marL="342900" lvl="1" indent="-342900">
              <a:buFont typeface="Arial"/>
              <a:buChar char="•"/>
            </a:pPr>
            <a:r>
              <a:rPr lang="en-US" sz="2200" b="1" dirty="0" smtClean="0"/>
              <a:t>Character Education Partnership </a:t>
            </a:r>
            <a:r>
              <a:rPr lang="en-US" sz="2200" b="1" dirty="0" smtClean="0">
                <a:hlinkClick r:id="rId7"/>
              </a:rPr>
              <a:t>www.character.org</a:t>
            </a:r>
            <a:endParaRPr lang="en-US" sz="2200" b="1" dirty="0" smtClean="0"/>
          </a:p>
          <a:p>
            <a:pPr marL="342900" lvl="1" indent="-342900">
              <a:buFont typeface="Arial"/>
              <a:buChar char="•"/>
            </a:pPr>
            <a:endParaRPr lang="en-US" sz="2100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4800" dirty="0" smtClean="0"/>
              <a:t>1</a:t>
            </a:r>
            <a:r>
              <a:rPr lang="en-US" sz="6400" dirty="0" smtClean="0"/>
              <a:t> </a:t>
            </a:r>
            <a:r>
              <a:rPr lang="en-US" sz="4800" dirty="0" smtClean="0"/>
              <a:t>American Psychological Association Zero Tolerance Task Force. (2008). Are zero tolerance policies effective in the schools?: An evidentiary review and recommendations. </a:t>
            </a:r>
            <a:r>
              <a:rPr lang="en-US" sz="4800" i="1" dirty="0" smtClean="0"/>
              <a:t>American Psychologist, 63(9), 852-862. </a:t>
            </a:r>
          </a:p>
          <a:p>
            <a:pPr>
              <a:buNone/>
            </a:pPr>
            <a:r>
              <a:rPr lang="en-US" sz="4800" dirty="0" smtClean="0"/>
              <a:t>2 Bacon, T. P. (2003). </a:t>
            </a:r>
            <a:r>
              <a:rPr lang="en-US" sz="4800" i="1" dirty="0" smtClean="0"/>
              <a:t>Technical report: The effects of the Too Good for Violence prevention program on student behaviors and protective factors. Tampa, FL: C. E. Mendez Foundation, Inc. . </a:t>
            </a:r>
          </a:p>
          <a:p>
            <a:pPr>
              <a:buNone/>
            </a:pPr>
            <a:r>
              <a:rPr lang="en-US" sz="4800" dirty="0" smtClean="0"/>
              <a:t>3 Balfanz, R., &amp; Boccanfuso, C. (2007). </a:t>
            </a:r>
            <a:r>
              <a:rPr lang="en-US" sz="4800" i="1" dirty="0" smtClean="0"/>
              <a:t>Falling off the Path to Graduation: Middle Grade Indicators in Boston. Baltimore, MD: Everyone Graduates Center (copies available upon request). </a:t>
            </a:r>
          </a:p>
          <a:p>
            <a:pPr>
              <a:buNone/>
            </a:pPr>
            <a:r>
              <a:rPr lang="en-US" sz="4800" dirty="0" smtClean="0"/>
              <a:t>4 Barrett, S., Bradshaw, C., &amp; Lewis-Palmer, T. (2008). Maryland state-wide PBIS initiative: Systems, evaluation, and next steps. </a:t>
            </a:r>
            <a:r>
              <a:rPr lang="en-US" sz="4800" i="1" dirty="0" smtClean="0"/>
              <a:t>Journal of Positive Behavior Interventions, 10, 105-114. </a:t>
            </a:r>
          </a:p>
          <a:p>
            <a:pPr>
              <a:buNone/>
            </a:pPr>
            <a:r>
              <a:rPr lang="en-US" sz="4800" dirty="0" smtClean="0"/>
              <a:t>5 Berkowitz, M. W., &amp; Bier, M. C. (2005). </a:t>
            </a:r>
            <a:r>
              <a:rPr lang="en-US" sz="4800" i="1" dirty="0" smtClean="0"/>
              <a:t>What works in charter education: A research driven guide for educators: Charter Education Partnership. </a:t>
            </a:r>
          </a:p>
          <a:p>
            <a:pPr>
              <a:buNone/>
            </a:pPr>
            <a:r>
              <a:rPr lang="en-US" sz="4800" dirty="0" smtClean="0"/>
              <a:t>6 </a:t>
            </a:r>
            <a:r>
              <a:rPr lang="en-US" sz="4800" dirty="0" err="1" smtClean="0"/>
              <a:t>Blankstein</a:t>
            </a:r>
            <a:r>
              <a:rPr lang="en-US" sz="4800" dirty="0" smtClean="0"/>
              <a:t>, A. (1999, October 26). Parents, school officials talk about violence at Grant High; Hundreds pack auditorium at campus where tensions flared between Armenian and Latino students. Principal vows ‗Zero Tolerance‘ for fighting</a:t>
            </a:r>
            <a:r>
              <a:rPr lang="en-US" sz="4800" i="1" dirty="0" smtClean="0"/>
              <a:t>. Los Angeles Times, p. B2. </a:t>
            </a:r>
          </a:p>
          <a:p>
            <a:pPr>
              <a:buNone/>
            </a:pPr>
            <a:r>
              <a:rPr lang="en-US" sz="4800" dirty="0" smtClean="0"/>
              <a:t>7 Bradley, R., Doolittle, J., Lopez, F., Smith, J., &amp; </a:t>
            </a:r>
            <a:r>
              <a:rPr lang="en-US" sz="4800" dirty="0" err="1" smtClean="0"/>
              <a:t>Sugai</a:t>
            </a:r>
            <a:r>
              <a:rPr lang="en-US" sz="4800" dirty="0" smtClean="0"/>
              <a:t>, G. (2007). </a:t>
            </a:r>
            <a:r>
              <a:rPr lang="en-US" sz="4800" i="1" dirty="0" smtClean="0"/>
              <a:t>Discipline: Improved understanding and implementation. Paper presented at the OSEP Part B Regulations Regional Implementation Meeting: Building the Legacy IDEA 2004, Washington, DC. </a:t>
            </a:r>
          </a:p>
          <a:p>
            <a:pPr>
              <a:buNone/>
            </a:pPr>
            <a:r>
              <a:rPr lang="en-US" sz="4800" dirty="0" smtClean="0"/>
              <a:t>8 Bradshaw, C., </a:t>
            </a:r>
            <a:r>
              <a:rPr lang="en-US" sz="4800" dirty="0" err="1" smtClean="0"/>
              <a:t>Koth</a:t>
            </a:r>
            <a:r>
              <a:rPr lang="en-US" sz="4800" dirty="0" smtClean="0"/>
              <a:t>, C., </a:t>
            </a:r>
            <a:r>
              <a:rPr lang="en-US" sz="4800" dirty="0" err="1" smtClean="0"/>
              <a:t>Bevans</a:t>
            </a:r>
            <a:r>
              <a:rPr lang="en-US" sz="4800" dirty="0" smtClean="0"/>
              <a:t>, K., </a:t>
            </a:r>
            <a:r>
              <a:rPr lang="en-US" sz="4800" dirty="0" err="1" smtClean="0"/>
              <a:t>Ialongo</a:t>
            </a:r>
            <a:r>
              <a:rPr lang="en-US" sz="4800" dirty="0" smtClean="0"/>
              <a:t>, N., &amp; Leaf, P. (2008). The impact of school-wide positive behavioral interventions and supports (PBIS) on the organizational health of elementary schools. </a:t>
            </a:r>
            <a:r>
              <a:rPr lang="en-US" sz="4800" i="1" dirty="0" smtClean="0"/>
              <a:t>School Psychology Quarterly, 23, 462-473. </a:t>
            </a:r>
          </a:p>
          <a:p>
            <a:pPr>
              <a:buNone/>
            </a:pPr>
            <a:r>
              <a:rPr lang="en-US" sz="4800" dirty="0" smtClean="0"/>
              <a:t>9 Bradshaw, C., Mitchell, M., &amp; Leaf, P. (2010). Examining the effects of school-wide positive behavioral interventions and supports on student outcomes: Results from a randomized controlled effectiveness trial in elementary schools. </a:t>
            </a:r>
            <a:r>
              <a:rPr lang="en-US" sz="4800" i="1" dirty="0" smtClean="0"/>
              <a:t>Journal of Positive Behavior Interventions, 12(3), 133-148. </a:t>
            </a:r>
          </a:p>
          <a:p>
            <a:pPr>
              <a:buNone/>
            </a:pPr>
            <a:r>
              <a:rPr lang="en-US" sz="4800" dirty="0" smtClean="0"/>
              <a:t>10 Bradshaw, C. P., </a:t>
            </a:r>
            <a:r>
              <a:rPr lang="en-US" sz="4800" dirty="0" err="1" smtClean="0"/>
              <a:t>Koth</a:t>
            </a:r>
            <a:r>
              <a:rPr lang="en-US" sz="4800" dirty="0" smtClean="0"/>
              <a:t>, C. W., Thornton, L. A., &amp; Leaf, P. J. (2009). Altering school climate through school-wide Positive Behavioral Interventions and Supports: Findings from a group-randomized effectiveness trial. </a:t>
            </a:r>
            <a:r>
              <a:rPr lang="en-US" sz="4800" i="1" dirty="0" smtClean="0"/>
              <a:t>Prevention Science, 10(2), 100-115. </a:t>
            </a:r>
          </a:p>
          <a:p>
            <a:pPr>
              <a:buNone/>
            </a:pPr>
            <a:r>
              <a:rPr lang="en-US" sz="4800" dirty="0" smtClean="0"/>
              <a:t>11 Bryk, A., &amp; Schneider, B. (2002). </a:t>
            </a:r>
            <a:r>
              <a:rPr lang="en-US" sz="4800" i="1" dirty="0" smtClean="0"/>
              <a:t>Trust in Schools: A Core Resource for Improvement. New York, NY: Russell Sage Foundation. </a:t>
            </a:r>
          </a:p>
          <a:p>
            <a:pPr>
              <a:buNone/>
            </a:pPr>
            <a:endParaRPr lang="en-US" sz="4800" i="1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4778"/>
            <a:ext cx="8127402" cy="420075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4800" dirty="0" smtClean="0"/>
              <a:t>12 </a:t>
            </a:r>
            <a:r>
              <a:rPr lang="en-US" sz="4800" dirty="0" err="1" smtClean="0"/>
              <a:t>Cauffman</a:t>
            </a:r>
            <a:r>
              <a:rPr lang="en-US" sz="4800" dirty="0" smtClean="0"/>
              <a:t>, E., &amp; Steinberg, L. (2000). (</a:t>
            </a:r>
            <a:r>
              <a:rPr lang="en-US" sz="4800" dirty="0" err="1" smtClean="0"/>
              <a:t>Im</a:t>
            </a:r>
            <a:r>
              <a:rPr lang="en-US" sz="4800" dirty="0" smtClean="0"/>
              <a:t>)maturity of judgment in adolescence: Why adolescents may be less culpable than adults. </a:t>
            </a:r>
            <a:r>
              <a:rPr lang="en-US" sz="4800" i="1" dirty="0" smtClean="0"/>
              <a:t>Behavioral Sciences and the Law, 18, 741-760. </a:t>
            </a:r>
          </a:p>
          <a:p>
            <a:pPr>
              <a:buNone/>
            </a:pPr>
            <a:r>
              <a:rPr lang="en-US" sz="4800" dirty="0" smtClean="0"/>
              <a:t>13 Child Trends. (2007). Cognitive-Behavioral Training Program for Behaviorally Disordered Adolescents. </a:t>
            </a:r>
            <a:r>
              <a:rPr lang="en-US" sz="4800" i="1" dirty="0" smtClean="0"/>
              <a:t>LINKS Database Retrieved October 5, 2010, from http://www.childtrends.org/Lifecourse/programs/CogBehTraining.htm </a:t>
            </a:r>
          </a:p>
          <a:p>
            <a:pPr>
              <a:buNone/>
            </a:pPr>
            <a:r>
              <a:rPr lang="en-US" sz="4800" dirty="0" smtClean="0"/>
              <a:t>14 Child Trends. (2007). PeaceBuilders. </a:t>
            </a:r>
            <a:r>
              <a:rPr lang="en-US" sz="4800" i="1" dirty="0" smtClean="0"/>
              <a:t>LINKS Database Retrieved October 5, 2010, from http://www.childtrends.org/Lifecourse/programs/peacebuilders.htm </a:t>
            </a:r>
          </a:p>
          <a:p>
            <a:pPr>
              <a:buNone/>
            </a:pPr>
            <a:r>
              <a:rPr lang="en-US" sz="4800" dirty="0" smtClean="0"/>
              <a:t>15 Child Trends. (2007). Reconnecting Youth. </a:t>
            </a:r>
            <a:r>
              <a:rPr lang="en-US" sz="4800" i="1" dirty="0" smtClean="0"/>
              <a:t>LINKS Database Retrieved October 5, 2010, from http://www.childtrends.org/Lifecourse/programs/ReconnectingYouth.htm </a:t>
            </a:r>
          </a:p>
          <a:p>
            <a:pPr>
              <a:buNone/>
            </a:pPr>
            <a:r>
              <a:rPr lang="en-US" sz="4800" dirty="0" smtClean="0"/>
              <a:t>16 Child Trends. (2010). Positive Action Program. </a:t>
            </a:r>
            <a:r>
              <a:rPr lang="en-US" sz="4800" i="1" dirty="0" smtClean="0"/>
              <a:t>LINKS Database Retrieved October 5, 2010, from http://www.childtrends.org/Lifecourse/programs/pap.htm </a:t>
            </a:r>
          </a:p>
          <a:p>
            <a:pPr>
              <a:buNone/>
            </a:pPr>
            <a:r>
              <a:rPr lang="en-US" sz="4800" dirty="0" smtClean="0"/>
              <a:t>17 Civil Rights Project, &amp; Advancement Project. (2000). </a:t>
            </a:r>
            <a:r>
              <a:rPr lang="en-US" sz="4800" i="1" dirty="0" smtClean="0"/>
              <a:t>Opportunities Suspended: The Devastating Consequences of Zero Tolerance and School Discipline Policies. Paper presented at the National Summit on Zero Tolerance </a:t>
            </a:r>
          </a:p>
          <a:p>
            <a:pPr>
              <a:buNone/>
            </a:pPr>
            <a:r>
              <a:rPr lang="en-US" sz="4800" dirty="0" smtClean="0"/>
              <a:t>18 Davis, J. E., &amp; Jordan, W. T. (1994). The effects of school context, structure, and experiences on African American males in middle and high school. </a:t>
            </a:r>
            <a:r>
              <a:rPr lang="en-US" sz="4800" i="1" dirty="0" smtClean="0"/>
              <a:t>Journal of Negro Education, 63, 570-587. </a:t>
            </a:r>
          </a:p>
          <a:p>
            <a:pPr>
              <a:buNone/>
            </a:pPr>
            <a:r>
              <a:rPr lang="en-US" sz="4800" dirty="0" smtClean="0"/>
              <a:t>19 DeVoe, J. F., Peter, K., Kaufman, P., Ruddy, S.A., Miller, A.K., </a:t>
            </a:r>
            <a:r>
              <a:rPr lang="en-US" sz="4800" dirty="0" err="1" smtClean="0"/>
              <a:t>Planty</a:t>
            </a:r>
            <a:r>
              <a:rPr lang="en-US" sz="4800" dirty="0" smtClean="0"/>
              <a:t>, M., Snyder, T.D., </a:t>
            </a:r>
            <a:r>
              <a:rPr lang="en-US" sz="4800" dirty="0" err="1" smtClean="0"/>
              <a:t>Duhart</a:t>
            </a:r>
            <a:r>
              <a:rPr lang="en-US" sz="4800" dirty="0" smtClean="0"/>
              <a:t>, D.T., &amp; Rand, M.R. (2002). </a:t>
            </a:r>
            <a:r>
              <a:rPr lang="en-US" sz="4800" i="1" dirty="0" smtClean="0"/>
              <a:t>Indicators of School Crime and Safety. Washington, DC: U.S. Departments of Education and Justice. </a:t>
            </a:r>
          </a:p>
          <a:p>
            <a:pPr>
              <a:buNone/>
            </a:pPr>
            <a:r>
              <a:rPr lang="en-US" sz="4800" dirty="0" smtClean="0"/>
              <a:t>20 Doolittle, J. (2006). </a:t>
            </a:r>
            <a:r>
              <a:rPr lang="en-US" sz="4800" i="1" dirty="0" smtClean="0"/>
              <a:t>Sustainability of positive supports in schools (unpublished dissertation). University of Oregon, Eugene, Oregon. </a:t>
            </a:r>
          </a:p>
          <a:p>
            <a:pPr>
              <a:buNone/>
            </a:pPr>
            <a:r>
              <a:rPr lang="en-US" sz="4800" dirty="0" smtClean="0"/>
              <a:t>21 Durlak, J. A., &amp; Weissberg, R. P. (2007). </a:t>
            </a:r>
            <a:r>
              <a:rPr lang="en-US" sz="4800" i="1" dirty="0" smtClean="0"/>
              <a:t>The impact of after-school programs that promote personal and social skills. Chicago, IL: Collaborative for Academic, Social, and Emotional Learning. </a:t>
            </a:r>
          </a:p>
          <a:p>
            <a:pPr>
              <a:buNone/>
            </a:pPr>
            <a:r>
              <a:rPr lang="en-US" sz="4800" dirty="0" smtClean="0"/>
              <a:t>22 </a:t>
            </a:r>
            <a:r>
              <a:rPr lang="en-US" sz="4800" dirty="0" err="1" smtClean="0"/>
              <a:t>Eggert</a:t>
            </a:r>
            <a:r>
              <a:rPr lang="en-US" sz="4800" dirty="0" smtClean="0"/>
              <a:t>, L. L., Thompson, E. A., </a:t>
            </a:r>
            <a:r>
              <a:rPr lang="en-US" sz="4800" dirty="0" err="1" smtClean="0"/>
              <a:t>Herting</a:t>
            </a:r>
            <a:r>
              <a:rPr lang="en-US" sz="4800" dirty="0" smtClean="0"/>
              <a:t>, J. R., &amp; Nicholas, L. J. (1995). Reducing suicide potential among high-risk youth: Tests of a school-based prevention program. </a:t>
            </a:r>
            <a:r>
              <a:rPr lang="en-US" sz="4800" i="1" dirty="0" smtClean="0"/>
              <a:t>Suicide &amp; Life-Threatening Behavior, 25, 276-296. </a:t>
            </a:r>
          </a:p>
          <a:p>
            <a:pPr>
              <a:buNone/>
            </a:pPr>
            <a:r>
              <a:rPr lang="en-US" sz="4800" dirty="0" smtClean="0"/>
              <a:t>23 </a:t>
            </a:r>
            <a:r>
              <a:rPr lang="en-US" sz="4800" dirty="0" err="1" smtClean="0"/>
              <a:t>Eggert</a:t>
            </a:r>
            <a:r>
              <a:rPr lang="en-US" sz="4800" dirty="0" smtClean="0"/>
              <a:t>, L. L., Thompson, E. A., </a:t>
            </a:r>
            <a:r>
              <a:rPr lang="en-US" sz="4800" dirty="0" err="1" smtClean="0"/>
              <a:t>Herting</a:t>
            </a:r>
            <a:r>
              <a:rPr lang="en-US" sz="4800" dirty="0" smtClean="0"/>
              <a:t>, J. R., Nicholas, L. J., &amp; Dickers, B. G. (1994). Preventing adolescent drug abuse and high school dropout through an intensive social network development program. </a:t>
            </a:r>
            <a:r>
              <a:rPr lang="en-US" sz="4800" i="1" dirty="0" smtClean="0"/>
              <a:t>American Journal of Health Promotion, 8, 202-215. 11 </a:t>
            </a:r>
          </a:p>
          <a:p>
            <a:r>
              <a:rPr lang="en-US" sz="1400" b="0" dirty="0" smtClean="0"/>
              <a:t>, DC.</a:t>
            </a:r>
          </a:p>
          <a:p>
            <a:endParaRPr lang="en-US" sz="1400" b="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sz="1200" dirty="0" smtClean="0"/>
              <a:t>24 Flannery, D. J., </a:t>
            </a:r>
            <a:r>
              <a:rPr lang="en-US" sz="1200" dirty="0" err="1" smtClean="0"/>
              <a:t>Vazsonyi</a:t>
            </a:r>
            <a:r>
              <a:rPr lang="en-US" sz="1200" dirty="0" smtClean="0"/>
              <a:t>, A. T., </a:t>
            </a:r>
            <a:r>
              <a:rPr lang="en-US" sz="1200" dirty="0" err="1" smtClean="0"/>
              <a:t>Liau</a:t>
            </a:r>
            <a:r>
              <a:rPr lang="en-US" sz="1200" dirty="0" smtClean="0"/>
              <a:t>, A. K., Guo, S., Powell, K. E., </a:t>
            </a:r>
            <a:r>
              <a:rPr lang="en-US" sz="1200" dirty="0" err="1" smtClean="0"/>
              <a:t>Atha</a:t>
            </a:r>
            <a:r>
              <a:rPr lang="en-US" sz="1200" dirty="0" smtClean="0"/>
              <a:t>, H., et al. (2003). Initial behavior outcomes for the PeaceBuilders universal school-based prevention program. </a:t>
            </a:r>
            <a:r>
              <a:rPr lang="en-US" sz="1200" i="1" dirty="0" smtClean="0"/>
              <a:t>Developmental Psychology</a:t>
            </a:r>
            <a:r>
              <a:rPr lang="en-US" sz="1200" dirty="0" smtClean="0"/>
              <a:t>, 39(2), 292-308. </a:t>
            </a:r>
          </a:p>
          <a:p>
            <a:pPr>
              <a:lnSpc>
                <a:spcPct val="80000"/>
              </a:lnSpc>
              <a:buNone/>
            </a:pPr>
            <a:r>
              <a:rPr lang="en-US" sz="1200" dirty="0" smtClean="0"/>
              <a:t>25 Gardner, M., &amp; Steinberg, L. (2005). Peer influence on risk taking, risk preference, and risky decision making in adolescence and adulthood: An experimental study. Developmental Psychology, 41, 625-635. </a:t>
            </a:r>
          </a:p>
          <a:p>
            <a:pPr>
              <a:lnSpc>
                <a:spcPct val="80000"/>
              </a:lnSpc>
              <a:buNone/>
            </a:pPr>
            <a:r>
              <a:rPr lang="en-US" sz="1200" dirty="0" smtClean="0"/>
              <a:t>26 </a:t>
            </a:r>
            <a:r>
              <a:rPr lang="en-US" sz="1200" dirty="0" err="1" smtClean="0"/>
              <a:t>Grisso</a:t>
            </a:r>
            <a:r>
              <a:rPr lang="en-US" sz="1200" dirty="0" smtClean="0"/>
              <a:t>, T., Steinberg, L., </a:t>
            </a:r>
            <a:r>
              <a:rPr lang="en-US" sz="1200" dirty="0" err="1" smtClean="0"/>
              <a:t>Woolard</a:t>
            </a:r>
            <a:r>
              <a:rPr lang="en-US" sz="1200" dirty="0" smtClean="0"/>
              <a:t>, J., </a:t>
            </a:r>
            <a:r>
              <a:rPr lang="en-US" sz="1200" dirty="0" err="1" smtClean="0"/>
              <a:t>Cauffman</a:t>
            </a:r>
            <a:r>
              <a:rPr lang="en-US" sz="1200" dirty="0" smtClean="0"/>
              <a:t>, E., Scott, E., Graham, S., &amp; et al. (2003). Juveniles‘ competence to stand trial: A comparison of adolescents‘ and adults‘ capacities as trial defendants. </a:t>
            </a:r>
            <a:r>
              <a:rPr lang="en-US" sz="1200" i="1" dirty="0" smtClean="0"/>
              <a:t>Law and Human Behavior Therapy</a:t>
            </a:r>
            <a:r>
              <a:rPr lang="en-US" sz="1200" dirty="0" smtClean="0"/>
              <a:t>, 27, 333-363. </a:t>
            </a:r>
          </a:p>
          <a:p>
            <a:pPr>
              <a:lnSpc>
                <a:spcPct val="80000"/>
              </a:lnSpc>
              <a:buNone/>
            </a:pPr>
            <a:r>
              <a:rPr lang="en-US" sz="1200" dirty="0" smtClean="0"/>
              <a:t>27 Hooper, C., Luciana, M., Conklin, H., &amp; </a:t>
            </a:r>
            <a:r>
              <a:rPr lang="en-US" sz="1200" dirty="0" err="1" smtClean="0"/>
              <a:t>Yarger</a:t>
            </a:r>
            <a:r>
              <a:rPr lang="en-US" sz="1200" dirty="0" smtClean="0"/>
              <a:t>, R. (2004). Adolescents‘ performance on the Iowa Gambling Task: Implications for the development of decision making and </a:t>
            </a:r>
            <a:r>
              <a:rPr lang="en-US" sz="1200" dirty="0" err="1" smtClean="0"/>
              <a:t>ventromedial</a:t>
            </a:r>
            <a:r>
              <a:rPr lang="en-US" sz="1200" dirty="0" smtClean="0"/>
              <a:t> prefrontal cortex. </a:t>
            </a:r>
            <a:r>
              <a:rPr lang="en-US" sz="1200" i="1" dirty="0" smtClean="0"/>
              <a:t>Developmental Psychology</a:t>
            </a:r>
            <a:r>
              <a:rPr lang="en-US" sz="1200" dirty="0" smtClean="0"/>
              <a:t>, 2004(40), 1148-1158. </a:t>
            </a:r>
          </a:p>
          <a:p>
            <a:pPr>
              <a:lnSpc>
                <a:spcPct val="80000"/>
              </a:lnSpc>
              <a:buNone/>
            </a:pPr>
            <a:r>
              <a:rPr lang="en-US" sz="1200" dirty="0" smtClean="0"/>
              <a:t>28 Horner, R., </a:t>
            </a:r>
            <a:r>
              <a:rPr lang="en-US" sz="1200" dirty="0" err="1" smtClean="0"/>
              <a:t>Sugai</a:t>
            </a:r>
            <a:r>
              <a:rPr lang="en-US" sz="1200" dirty="0" smtClean="0"/>
              <a:t>, G., &amp; Anderson, C. M. (in press). Examining the evidence base for </a:t>
            </a:r>
            <a:r>
              <a:rPr lang="en-US" sz="1200" dirty="0" err="1" smtClean="0"/>
              <a:t>schoolwide</a:t>
            </a:r>
            <a:r>
              <a:rPr lang="en-US" sz="1200" dirty="0" smtClean="0"/>
              <a:t> positive behavior support. Focus on Exceptional Children. </a:t>
            </a:r>
          </a:p>
          <a:p>
            <a:pPr>
              <a:lnSpc>
                <a:spcPct val="80000"/>
              </a:lnSpc>
              <a:buNone/>
            </a:pPr>
            <a:r>
              <a:rPr lang="en-US" sz="1200" dirty="0" smtClean="0"/>
              <a:t>29 Horner, R., </a:t>
            </a:r>
            <a:r>
              <a:rPr lang="en-US" sz="1200" dirty="0" err="1" smtClean="0"/>
              <a:t>Sugai</a:t>
            </a:r>
            <a:r>
              <a:rPr lang="en-US" sz="1200" dirty="0" smtClean="0"/>
              <a:t>, G., </a:t>
            </a:r>
            <a:r>
              <a:rPr lang="en-US" sz="1200" dirty="0" err="1" smtClean="0"/>
              <a:t>Smolkowski</a:t>
            </a:r>
            <a:r>
              <a:rPr lang="en-US" sz="1200" dirty="0" smtClean="0"/>
              <a:t>, K., </a:t>
            </a:r>
            <a:r>
              <a:rPr lang="en-US" sz="1200" dirty="0" err="1" smtClean="0"/>
              <a:t>Eber</a:t>
            </a:r>
            <a:r>
              <a:rPr lang="en-US" sz="1200" dirty="0" smtClean="0"/>
              <a:t>, L., </a:t>
            </a:r>
            <a:r>
              <a:rPr lang="en-US" sz="1200" dirty="0" err="1" smtClean="0"/>
              <a:t>Nakasato</a:t>
            </a:r>
            <a:r>
              <a:rPr lang="en-US" sz="1200" dirty="0" smtClean="0"/>
              <a:t>, J., Todd, A. W., et al. (2009). A randomized, wait-list controlled effectiveness trial assessing school-wide positive behavior support in elementary schools. </a:t>
            </a:r>
            <a:r>
              <a:rPr lang="en-US" sz="1200" i="1" dirty="0" smtClean="0"/>
              <a:t>Journal of Positive Behavioral Interventions</a:t>
            </a:r>
            <a:r>
              <a:rPr lang="en-US" sz="1200" dirty="0" smtClean="0"/>
              <a:t>, 11(133–144). </a:t>
            </a:r>
          </a:p>
          <a:p>
            <a:pPr>
              <a:lnSpc>
                <a:spcPct val="80000"/>
              </a:lnSpc>
              <a:buNone/>
            </a:pPr>
            <a:r>
              <a:rPr lang="en-US" sz="1200" dirty="0" smtClean="0"/>
              <a:t>30 Horner, R., </a:t>
            </a:r>
            <a:r>
              <a:rPr lang="en-US" sz="1200" dirty="0" err="1" smtClean="0"/>
              <a:t>Sugai</a:t>
            </a:r>
            <a:r>
              <a:rPr lang="en-US" sz="1200" dirty="0" smtClean="0"/>
              <a:t>, G., Todd, A. W., &amp; Lewis-Palmer, T. (2005). School-wide positive behavior support: An alternative approach to discipline in schools. In L. M. </a:t>
            </a:r>
            <a:r>
              <a:rPr lang="en-US" sz="1200" dirty="0" err="1" smtClean="0"/>
              <a:t>Bambara</a:t>
            </a:r>
            <a:r>
              <a:rPr lang="en-US" sz="1200" dirty="0" smtClean="0"/>
              <a:t> &amp; L. Kern (Eds.), </a:t>
            </a:r>
            <a:r>
              <a:rPr lang="en-US" sz="1200" i="1" dirty="0" smtClean="0"/>
              <a:t>Individualized supports for students with problem behaviors</a:t>
            </a:r>
            <a:r>
              <a:rPr lang="en-US" sz="1200" dirty="0" smtClean="0"/>
              <a:t>. (pp. 359-390). New York: Guilford Press. </a:t>
            </a:r>
          </a:p>
          <a:p>
            <a:pPr>
              <a:lnSpc>
                <a:spcPct val="80000"/>
              </a:lnSpc>
              <a:buNone/>
            </a:pPr>
            <a:r>
              <a:rPr lang="en-US" sz="1200" dirty="0" smtClean="0"/>
              <a:t>31 Larson, C. L., &amp; </a:t>
            </a:r>
            <a:r>
              <a:rPr lang="en-US" sz="1200" dirty="0" err="1" smtClean="0"/>
              <a:t>Ovando</a:t>
            </a:r>
            <a:r>
              <a:rPr lang="en-US" sz="1200" dirty="0" smtClean="0"/>
              <a:t>, C. J. (2001). Racial conflict in a divided community: An illustrative case study of socio-political conflict. In C. L. Larson &amp; C. J. </a:t>
            </a:r>
            <a:r>
              <a:rPr lang="en-US" sz="1200" dirty="0" err="1" smtClean="0"/>
              <a:t>Ovando</a:t>
            </a:r>
            <a:r>
              <a:rPr lang="en-US" sz="1200" dirty="0" smtClean="0"/>
              <a:t> (Eds.), </a:t>
            </a:r>
            <a:r>
              <a:rPr lang="en-US" sz="1200" i="1" dirty="0" smtClean="0"/>
              <a:t>The color of </a:t>
            </a:r>
            <a:r>
              <a:rPr lang="en-US" sz="1200" i="1" dirty="0" err="1" smtClean="0"/>
              <a:t>bureaucacy</a:t>
            </a:r>
            <a:r>
              <a:rPr lang="en-US" sz="1200" i="1" dirty="0" smtClean="0"/>
              <a:t>: The politics of equity in multicultural school communities</a:t>
            </a:r>
            <a:r>
              <a:rPr lang="en-US" sz="1200" dirty="0" smtClean="0"/>
              <a:t> (pp. 31-60). Belmont, CA: Wadsworth. </a:t>
            </a:r>
          </a:p>
          <a:p>
            <a:pPr>
              <a:lnSpc>
                <a:spcPct val="80000"/>
              </a:lnSpc>
              <a:buNone/>
            </a:pPr>
            <a:r>
              <a:rPr lang="en-US" sz="1200" dirty="0" smtClean="0"/>
              <a:t>32 </a:t>
            </a:r>
            <a:r>
              <a:rPr lang="en-US" sz="1200" dirty="0" err="1" smtClean="0"/>
              <a:t>Lohrmann</a:t>
            </a:r>
            <a:r>
              <a:rPr lang="en-US" sz="1200" dirty="0" smtClean="0"/>
              <a:t>-O‘Rourke, S., </a:t>
            </a:r>
            <a:r>
              <a:rPr lang="en-US" sz="1200" dirty="0" err="1" smtClean="0"/>
              <a:t>Knoster</a:t>
            </a:r>
            <a:r>
              <a:rPr lang="en-US" sz="1200" dirty="0" smtClean="0"/>
              <a:t>, T., </a:t>
            </a:r>
            <a:r>
              <a:rPr lang="en-US" sz="1200" dirty="0" err="1" smtClean="0"/>
              <a:t>Sabatine</a:t>
            </a:r>
            <a:r>
              <a:rPr lang="en-US" sz="1200" dirty="0" smtClean="0"/>
              <a:t>, K., Smith, D., Horvath, G., &amp; Llewellyn, G. (2000). School-wide Application of PBS in the Bangor Area School District. </a:t>
            </a:r>
            <a:r>
              <a:rPr lang="en-US" sz="1200" i="1" dirty="0" smtClean="0"/>
              <a:t>Journal of Positive Behavior Interventions</a:t>
            </a:r>
            <a:r>
              <a:rPr lang="en-US" sz="1200" dirty="0" smtClean="0"/>
              <a:t>, 2(4), 283-240. </a:t>
            </a:r>
          </a:p>
          <a:p>
            <a:pPr>
              <a:lnSpc>
                <a:spcPct val="80000"/>
              </a:lnSpc>
              <a:buNone/>
            </a:pPr>
            <a:r>
              <a:rPr lang="en-US" sz="1200" dirty="0" smtClean="0"/>
              <a:t>33 </a:t>
            </a:r>
            <a:r>
              <a:rPr lang="en-US" sz="1200" dirty="0" err="1" smtClean="0"/>
              <a:t>Luiselli</a:t>
            </a:r>
            <a:r>
              <a:rPr lang="en-US" sz="1200" dirty="0" smtClean="0"/>
              <a:t>, J., Putnam, R., &amp; Sunderland, M. (2002). Longitudinal evaluation of behavior support interventions in public middle school. </a:t>
            </a:r>
            <a:r>
              <a:rPr lang="en-US" sz="1200" i="1" dirty="0" smtClean="0"/>
              <a:t>Journal of Positive Behavior Interventions</a:t>
            </a:r>
            <a:r>
              <a:rPr lang="en-US" sz="1200" dirty="0" smtClean="0"/>
              <a:t>, 4(3), 182-188. </a:t>
            </a:r>
          </a:p>
          <a:p>
            <a:pPr>
              <a:lnSpc>
                <a:spcPct val="80000"/>
              </a:lnSpc>
              <a:buNone/>
            </a:pPr>
            <a:endParaRPr lang="en-US" sz="1200" dirty="0" smtClean="0"/>
          </a:p>
          <a:p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3795"/>
            <a:ext cx="8127402" cy="76161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How Have Zero Tolerance Policies been Implemented?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5411"/>
            <a:ext cx="8127402" cy="4161065"/>
          </a:xfrm>
        </p:spPr>
        <p:txBody>
          <a:bodyPr/>
          <a:lstStyle/>
          <a:p>
            <a:r>
              <a:rPr lang="en-US" dirty="0" smtClean="0"/>
              <a:t>In the wake of Columbine and other tragedies, many districts expanded zero tolerance to include fighting, illegal substances, disrespect, even “banned” clothing</a:t>
            </a:r>
          </a:p>
          <a:p>
            <a:r>
              <a:rPr lang="en-US" dirty="0" smtClean="0"/>
              <a:t>Roughly 80% of K-12 schools nationwide have expanded zero tolerance policies</a:t>
            </a:r>
          </a:p>
          <a:p>
            <a:r>
              <a:rPr lang="en-US" dirty="0" smtClean="0"/>
              <a:t>In 2006, more than 3.3 million students (1 in 14) were suspended or expelled - less than 10% for violent offense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282068" y="6283842"/>
            <a:ext cx="16273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Citations: 19,45,48-50,54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5411"/>
            <a:ext cx="8127402" cy="4390329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buNone/>
            </a:pPr>
            <a:r>
              <a:rPr lang="en-US" sz="1700" dirty="0" smtClean="0"/>
              <a:t>34 McNeely, C. A., Nonnemaker, J. M., &amp; Blum, R. W. (2002). Promoting school connectedness: Evidence from the National Longitudinal Study of Adolescent Health. </a:t>
            </a:r>
            <a:r>
              <a:rPr lang="en-US" sz="1700" i="1" dirty="0" smtClean="0"/>
              <a:t>Journal of School Health, 72, 138-146. </a:t>
            </a:r>
          </a:p>
          <a:p>
            <a:pPr>
              <a:spcBef>
                <a:spcPts val="0"/>
              </a:spcBef>
              <a:buNone/>
            </a:pPr>
            <a:r>
              <a:rPr lang="en-US" sz="1700" dirty="0" smtClean="0"/>
              <a:t>35 Melton, G. B., Limber, S.P., Cunningham, P., Osgood, D.W., Chambers J., </a:t>
            </a:r>
            <a:r>
              <a:rPr lang="en-US" sz="1700" dirty="0" err="1" smtClean="0"/>
              <a:t>Flerx</a:t>
            </a:r>
            <a:r>
              <a:rPr lang="en-US" sz="1700" dirty="0" smtClean="0"/>
              <a:t>, V., </a:t>
            </a:r>
            <a:r>
              <a:rPr lang="en-US" sz="1700" dirty="0" err="1" smtClean="0"/>
              <a:t>Henggeler</a:t>
            </a:r>
            <a:r>
              <a:rPr lang="en-US" sz="1700" dirty="0" smtClean="0"/>
              <a:t> S., &amp; Nation, M. . (1998). </a:t>
            </a:r>
            <a:r>
              <a:rPr lang="en-US" sz="1700" i="1" dirty="0" smtClean="0"/>
              <a:t>Violence Among Rural Youth. Final Report to the Office of Juvenile Justice and </a:t>
            </a:r>
            <a:r>
              <a:rPr lang="en-US" sz="1700" i="1" dirty="0" err="1" smtClean="0"/>
              <a:t>Deliquency</a:t>
            </a:r>
            <a:r>
              <a:rPr lang="en-US" sz="1700" i="1" dirty="0" smtClean="0"/>
              <a:t> Prevention. </a:t>
            </a:r>
          </a:p>
          <a:p>
            <a:pPr>
              <a:spcBef>
                <a:spcPts val="0"/>
              </a:spcBef>
              <a:buNone/>
            </a:pPr>
            <a:r>
              <a:rPr lang="en-US" sz="1700" dirty="0" smtClean="0"/>
              <a:t>36 Morrison, G. M., &amp; </a:t>
            </a:r>
            <a:r>
              <a:rPr lang="en-US" sz="1700" dirty="0" err="1" smtClean="0"/>
              <a:t>D'Incau</a:t>
            </a:r>
            <a:r>
              <a:rPr lang="en-US" sz="1700" dirty="0" smtClean="0"/>
              <a:t>, B. (1997). The Web of Zero-Tolerance: Characteristics of Students Who Are Recommended for Expulsion from School. </a:t>
            </a:r>
            <a:r>
              <a:rPr lang="en-US" sz="1700" i="1" dirty="0" smtClean="0"/>
              <a:t>Education and Treatment of Children, 20(3), 316-335. </a:t>
            </a:r>
          </a:p>
          <a:p>
            <a:pPr>
              <a:spcBef>
                <a:spcPts val="0"/>
              </a:spcBef>
              <a:buNone/>
            </a:pPr>
            <a:r>
              <a:rPr lang="en-US" sz="1700" dirty="0" smtClean="0"/>
              <a:t>37 </a:t>
            </a:r>
            <a:r>
              <a:rPr lang="en-US" sz="1700" dirty="0" err="1" smtClean="0"/>
              <a:t>Muscott</a:t>
            </a:r>
            <a:r>
              <a:rPr lang="en-US" sz="1700" dirty="0" smtClean="0"/>
              <a:t>, H. S., Mann, E., Benjamin, T. B., </a:t>
            </a:r>
            <a:r>
              <a:rPr lang="en-US" sz="1700" dirty="0" err="1" smtClean="0"/>
              <a:t>Gately</a:t>
            </a:r>
            <a:r>
              <a:rPr lang="en-US" sz="1700" dirty="0" smtClean="0"/>
              <a:t>, S., Bell, K. E., &amp; </a:t>
            </a:r>
            <a:r>
              <a:rPr lang="en-US" sz="1700" dirty="0" err="1" smtClean="0"/>
              <a:t>Muscott</a:t>
            </a:r>
            <a:r>
              <a:rPr lang="en-US" sz="1700" dirty="0" smtClean="0"/>
              <a:t>, A. J. (2004). Positive behavioral interventions and supports in New Hampshire: Preliminary results of a statewide system for implementing </a:t>
            </a:r>
            <a:r>
              <a:rPr lang="en-US" sz="1700" dirty="0" err="1" smtClean="0"/>
              <a:t>schoolwide</a:t>
            </a:r>
            <a:r>
              <a:rPr lang="en-US" sz="1700" dirty="0" smtClean="0"/>
              <a:t> discipline practices. . </a:t>
            </a:r>
            <a:r>
              <a:rPr lang="en-US" sz="1700" i="1" dirty="0" smtClean="0"/>
              <a:t>Education and Treatment of Children, 27, 453-475. </a:t>
            </a:r>
          </a:p>
          <a:p>
            <a:pPr>
              <a:buNone/>
            </a:pPr>
            <a:r>
              <a:rPr lang="en-US" sz="1700" dirty="0" smtClean="0"/>
              <a:t>38 National Research Council and the Institute of Medicine. (2004). </a:t>
            </a:r>
            <a:r>
              <a:rPr lang="en-US" sz="1700" i="1" dirty="0" smtClean="0"/>
              <a:t>Engaging schools. Washington, D.C.: The National Academies Press. </a:t>
            </a:r>
          </a:p>
          <a:p>
            <a:pPr>
              <a:buNone/>
            </a:pPr>
            <a:r>
              <a:rPr lang="en-US" sz="1700" dirty="0" smtClean="0"/>
              <a:t>39 NREPP. (2010). Reconnecting Youth: A Peer Group Approach to Building Life Skills. </a:t>
            </a:r>
            <a:r>
              <a:rPr lang="en-US" sz="1700" i="1" dirty="0" smtClean="0"/>
              <a:t>NREPP: SAMHSA's National Registry of Evidence-based Programs and Practices Retrieved October 5, 2010, from http://www.nrepp.samhsa.gov/ViewIntervention.aspx?id=96 </a:t>
            </a:r>
          </a:p>
          <a:p>
            <a:pPr>
              <a:buNone/>
            </a:pPr>
            <a:r>
              <a:rPr lang="en-US" sz="1700" dirty="0" smtClean="0"/>
              <a:t>40 Osher, D., Bear, G. G., Sprague, J. R., &amp; Doyle, W. (2010). How Can We Improve School Discipline? </a:t>
            </a:r>
            <a:r>
              <a:rPr lang="en-US" sz="1700" i="1" dirty="0" smtClean="0"/>
              <a:t>Educational Researcher, 39(1), 48-58. </a:t>
            </a:r>
          </a:p>
          <a:p>
            <a:pPr>
              <a:buNone/>
            </a:pPr>
            <a:r>
              <a:rPr lang="en-US" sz="1700" dirty="0" smtClean="0"/>
              <a:t>41 Page, B., &amp; </a:t>
            </a:r>
            <a:r>
              <a:rPr lang="en-US" sz="1700" dirty="0" err="1" smtClean="0"/>
              <a:t>D‘Agostino</a:t>
            </a:r>
            <a:r>
              <a:rPr lang="en-US" sz="1700" dirty="0" smtClean="0"/>
              <a:t>, A. (2005). </a:t>
            </a:r>
            <a:r>
              <a:rPr lang="en-US" sz="1700" i="1" dirty="0" smtClean="0"/>
              <a:t>Connect with Kids: 2004-2005: Study Results for Kansas and Missouri. Durham, NC: Compass Consulting Group. </a:t>
            </a:r>
          </a:p>
          <a:p>
            <a:pPr>
              <a:buNone/>
            </a:pPr>
            <a:r>
              <a:rPr lang="en-US" sz="1700" dirty="0" smtClean="0"/>
              <a:t>42 Payton, J., Weissberg, R. P., Durlak, J. A., Dymnicki, A. B., Taylor, R. D., Schellinger, K. B., et al. (2008). </a:t>
            </a:r>
            <a:r>
              <a:rPr lang="en-US" sz="1700" i="1" dirty="0" smtClean="0"/>
              <a:t>The positive impact of social and emotional learning for kindergarten to eighth-grade students: Findings from three scientific reviews. Chicago, IL: Collaborative for Academic, Social, and Emotional Learning. </a:t>
            </a:r>
          </a:p>
          <a:p>
            <a:pPr>
              <a:buNone/>
            </a:pPr>
            <a:r>
              <a:rPr lang="en-US" sz="1700" dirty="0" smtClean="0"/>
              <a:t>43 Person, A. E., Moiduddin, E., Hague-Angus, M., &amp; Malone, L. M. (2009). </a:t>
            </a:r>
            <a:r>
              <a:rPr lang="en-US" sz="1700" i="1" dirty="0" smtClean="0"/>
              <a:t>Survey of outcomes measurement in research on character education programs. Washington, DC: National Center for Educational Evaluation and Regional Assistance, Institute of Education Sciences, U.S. Department of Education. </a:t>
            </a:r>
          </a:p>
          <a:p>
            <a:pPr>
              <a:spcBef>
                <a:spcPts val="0"/>
              </a:spcBef>
              <a:buNone/>
            </a:pPr>
            <a:r>
              <a:rPr lang="en-US" sz="1700" dirty="0" smtClean="0"/>
              <a:t>44 </a:t>
            </a:r>
            <a:r>
              <a:rPr lang="en-US" sz="1700" dirty="0" err="1" smtClean="0"/>
              <a:t>Planty</a:t>
            </a:r>
            <a:r>
              <a:rPr lang="en-US" sz="1700" dirty="0" smtClean="0"/>
              <a:t>, M., Hussar, W., Snyder, T., </a:t>
            </a:r>
            <a:r>
              <a:rPr lang="en-US" sz="1700" dirty="0" err="1" smtClean="0"/>
              <a:t>Kena</a:t>
            </a:r>
            <a:r>
              <a:rPr lang="en-US" sz="1700" dirty="0" smtClean="0"/>
              <a:t>, G., KewalRamani, A., Kemp, J., </a:t>
            </a:r>
            <a:r>
              <a:rPr lang="en-US" sz="1700" dirty="0" err="1" smtClean="0"/>
              <a:t>Bianco</a:t>
            </a:r>
            <a:r>
              <a:rPr lang="en-US" sz="1700" dirty="0" smtClean="0"/>
              <a:t>, K., </a:t>
            </a:r>
            <a:r>
              <a:rPr lang="en-US" sz="1700" dirty="0" err="1" smtClean="0"/>
              <a:t>Dinkes</a:t>
            </a:r>
            <a:r>
              <a:rPr lang="en-US" sz="1700" dirty="0" smtClean="0"/>
              <a:t>, R. (2009). </a:t>
            </a:r>
            <a:r>
              <a:rPr lang="en-US" sz="1700" i="1" dirty="0" smtClean="0"/>
              <a:t>The Condition of Education 2009 (NCES 2009-081). </a:t>
            </a:r>
            <a:r>
              <a:rPr lang="en-US" sz="1700" dirty="0" smtClean="0"/>
              <a:t>National Center for Education Statistics, Institute of Education Sciences, U.S. Department of Education. Washington DC</a:t>
            </a:r>
          </a:p>
          <a:p>
            <a:pPr>
              <a:spcBef>
                <a:spcPts val="0"/>
              </a:spcBef>
              <a:buNone/>
            </a:pPr>
            <a:endParaRPr lang="en-US" sz="1400" i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5411"/>
            <a:ext cx="8127402" cy="43690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1200" dirty="0" smtClean="0"/>
              <a:t>45 Phillips, R. (2010). Toy gun leads to Florida boy's expulsion. Retrieved October 10, 2010, from http://www.cnn.com/2010/US/10/06/toy.gun.expelled/index.html?hpt=T1 </a:t>
            </a:r>
          </a:p>
          <a:p>
            <a:pPr>
              <a:spcBef>
                <a:spcPts val="0"/>
              </a:spcBef>
              <a:buNone/>
            </a:pPr>
            <a:r>
              <a:rPr lang="en-US" sz="1200" dirty="0" smtClean="0"/>
              <a:t>46 Potts, K., </a:t>
            </a:r>
            <a:r>
              <a:rPr lang="en-US" sz="1200" dirty="0" err="1" smtClean="0"/>
              <a:t>Njie</a:t>
            </a:r>
            <a:r>
              <a:rPr lang="en-US" sz="1200" dirty="0" smtClean="0"/>
              <a:t>, B., </a:t>
            </a:r>
            <a:r>
              <a:rPr lang="en-US" sz="1200" dirty="0" err="1" smtClean="0"/>
              <a:t>Detch</a:t>
            </a:r>
            <a:r>
              <a:rPr lang="en-US" sz="1200" dirty="0" smtClean="0"/>
              <a:t>, E. R., &amp; Walton, J. (2003). </a:t>
            </a:r>
            <a:r>
              <a:rPr lang="en-US" sz="1200" i="1" dirty="0" smtClean="0"/>
              <a:t>Zero tolerance in Tennessee schools: An update. Nashville, TN: Tennessee State Controller of the Treasury, Office of Educational Accountability. </a:t>
            </a:r>
          </a:p>
          <a:p>
            <a:pPr>
              <a:spcBef>
                <a:spcPts val="0"/>
              </a:spcBef>
              <a:buNone/>
            </a:pPr>
            <a:r>
              <a:rPr lang="en-US" sz="1200" dirty="0" smtClean="0"/>
              <a:t>47 Public Agenda. (2004). </a:t>
            </a:r>
            <a:r>
              <a:rPr lang="en-US" sz="1200" i="1" dirty="0" smtClean="0"/>
              <a:t>Teaching interrupted: Do discipline policies in today’s public schools foster the common good? Retrieved September 20, 2010, from http://www.publicagenda.org/files/pdf/teaching_interrupted.pdf. 12 </a:t>
            </a:r>
          </a:p>
          <a:p>
            <a:pPr>
              <a:spcBef>
                <a:spcPts val="0"/>
              </a:spcBef>
              <a:buNone/>
            </a:pPr>
            <a:r>
              <a:rPr lang="en-US" sz="1200" dirty="0" smtClean="0"/>
              <a:t>48 </a:t>
            </a:r>
            <a:r>
              <a:rPr lang="en-US" sz="1200" dirty="0" err="1" smtClean="0"/>
              <a:t>Raffaele</a:t>
            </a:r>
            <a:r>
              <a:rPr lang="en-US" sz="1200" dirty="0" smtClean="0"/>
              <a:t> Mendez, L. M., &amp; </a:t>
            </a:r>
            <a:r>
              <a:rPr lang="en-US" sz="1200" dirty="0" err="1" smtClean="0"/>
              <a:t>Knoff</a:t>
            </a:r>
            <a:r>
              <a:rPr lang="en-US" sz="1200" dirty="0" smtClean="0"/>
              <a:t>, H. M. (2003). Who gets suspended from school and why: A demographic analysis of schools and disciplinary infractions in a large school district. </a:t>
            </a:r>
            <a:r>
              <a:rPr lang="en-US" sz="1200" i="1" dirty="0" smtClean="0"/>
              <a:t>Education &amp; Treatment of Children, 26(30-51). </a:t>
            </a:r>
          </a:p>
          <a:p>
            <a:pPr>
              <a:spcBef>
                <a:spcPts val="0"/>
              </a:spcBef>
              <a:buNone/>
            </a:pPr>
            <a:r>
              <a:rPr lang="en-US" sz="1200" dirty="0" smtClean="0"/>
              <a:t>49 Skiba, R. (2000). </a:t>
            </a:r>
            <a:r>
              <a:rPr lang="en-US" sz="1200" i="1" dirty="0" smtClean="0"/>
              <a:t>Zero Tolerance, Zero Evidence: An Analysis of School Disciplinary Practice. Bloomington, IN: Education Policy Center Indiana University. </a:t>
            </a:r>
          </a:p>
          <a:p>
            <a:pPr>
              <a:spcBef>
                <a:spcPts val="0"/>
              </a:spcBef>
              <a:buNone/>
            </a:pPr>
            <a:r>
              <a:rPr lang="en-US" sz="1200" dirty="0" smtClean="0"/>
              <a:t>50 Skiba, R., &amp; Rausch, M. K. (2004). </a:t>
            </a:r>
            <a:r>
              <a:rPr lang="en-US" sz="1200" i="1" dirty="0" smtClean="0"/>
              <a:t>The Relationship between Achievement, Discipline, and Race: An Analysis of Factors Predicting ISTEP Scores. Bloomington, IN: Center for Evaluation and Education Policy. </a:t>
            </a:r>
          </a:p>
          <a:p>
            <a:pPr>
              <a:spcBef>
                <a:spcPts val="0"/>
              </a:spcBef>
              <a:buNone/>
            </a:pPr>
            <a:r>
              <a:rPr lang="en-US" sz="1200" dirty="0" smtClean="0"/>
              <a:t>51 Skiba, R., &amp; Rausch, M. K. (2006a). Zero tolerance, suspension, and expulsion: Questions of equity and effectiveness. In C. M. </a:t>
            </a:r>
            <a:r>
              <a:rPr lang="en-US" sz="1200" dirty="0" err="1" smtClean="0"/>
              <a:t>Evertson</a:t>
            </a:r>
            <a:r>
              <a:rPr lang="en-US" sz="1200" dirty="0" smtClean="0"/>
              <a:t> &amp; C. S. Weinstein (Eds.), </a:t>
            </a:r>
            <a:r>
              <a:rPr lang="en-US" sz="1200" i="1" dirty="0" smtClean="0"/>
              <a:t>Handbook of classroom management: Research, practice, and contemporary issues (pp. 1063-1089). Mahwah, NJ: Lawrence Erlbaum Associates. </a:t>
            </a:r>
          </a:p>
          <a:p>
            <a:pPr>
              <a:spcBef>
                <a:spcPts val="0"/>
              </a:spcBef>
              <a:buNone/>
            </a:pPr>
            <a:r>
              <a:rPr lang="en-US" sz="1200" dirty="0" smtClean="0"/>
              <a:t>52 Skiba, R., &amp; </a:t>
            </a:r>
            <a:r>
              <a:rPr lang="en-US" sz="1200" dirty="0" err="1" smtClean="0"/>
              <a:t>Raush</a:t>
            </a:r>
            <a:r>
              <a:rPr lang="en-US" sz="1200" dirty="0" smtClean="0"/>
              <a:t>, M. K. (2006b). School disciplinary systems: Alternatives to suspension and expulsion. In G. G. Bear &amp; K. M. </a:t>
            </a:r>
            <a:r>
              <a:rPr lang="en-US" sz="1200" dirty="0" err="1" smtClean="0"/>
              <a:t>Minke</a:t>
            </a:r>
            <a:r>
              <a:rPr lang="en-US" sz="1200" dirty="0" smtClean="0"/>
              <a:t> (Eds.), </a:t>
            </a:r>
            <a:r>
              <a:rPr lang="en-US" sz="1200" i="1" dirty="0" smtClean="0"/>
              <a:t>Children's Needs III: Development, Prevention, and Intervention. Bethesda, MD: National Association of School Psychologists. </a:t>
            </a:r>
          </a:p>
          <a:p>
            <a:pPr>
              <a:spcBef>
                <a:spcPts val="0"/>
              </a:spcBef>
              <a:buNone/>
            </a:pPr>
            <a:r>
              <a:rPr lang="en-US" sz="1200" dirty="0" smtClean="0"/>
              <a:t>53 Social and Character Development Research Consortium. (2010). </a:t>
            </a:r>
            <a:r>
              <a:rPr lang="en-US" sz="1200" i="1" dirty="0" smtClean="0"/>
              <a:t>Efficacy of </a:t>
            </a:r>
            <a:r>
              <a:rPr lang="en-US" sz="1200" i="1" dirty="0" err="1" smtClean="0"/>
              <a:t>Schoolwide</a:t>
            </a:r>
            <a:r>
              <a:rPr lang="en-US" sz="1200" i="1" dirty="0" smtClean="0"/>
              <a:t> Programs to Promote Social and Character Development and Reduce Problem Behavior in Elementary School Children. Washington, DC: National Center for Education Research, Institute of Education Sciences, U.S. Department of Education. </a:t>
            </a:r>
          </a:p>
          <a:p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5412"/>
            <a:ext cx="8127402" cy="3709844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  <a:buNone/>
            </a:pPr>
            <a:r>
              <a:rPr lang="en-US" sz="1300" dirty="0" smtClean="0"/>
              <a:t>54 Stop Bullying Now. Tip Sheets: </a:t>
            </a:r>
            <a:r>
              <a:rPr lang="en-US" sz="1300" dirty="0" err="1" smtClean="0"/>
              <a:t>Misdirections</a:t>
            </a:r>
            <a:r>
              <a:rPr lang="en-US" sz="1300" dirty="0" smtClean="0"/>
              <a:t> in Bullying Prevention and Intervention. Retrieved December 27, 2010, from http://www.stopbullyingnow.hrsa.gov/adults/tip-sheets/tip-sheet-05.aspx </a:t>
            </a:r>
          </a:p>
          <a:p>
            <a:pPr>
              <a:spcBef>
                <a:spcPts val="0"/>
              </a:spcBef>
              <a:buNone/>
            </a:pPr>
            <a:r>
              <a:rPr lang="en-US" sz="1300" dirty="0" smtClean="0"/>
              <a:t>55 U.S. Department of Education, &amp; Office of Safe and Drug-Free Schools. (2007). </a:t>
            </a:r>
            <a:r>
              <a:rPr lang="en-US" sz="1300" i="1" dirty="0" smtClean="0"/>
              <a:t>Report on the Implementation of the Gun-Free Schools Act in the States and Outlying Areas, School Year 2003–04, . Washington, D.C. </a:t>
            </a:r>
          </a:p>
          <a:p>
            <a:pPr>
              <a:spcBef>
                <a:spcPts val="0"/>
              </a:spcBef>
              <a:buNone/>
            </a:pPr>
            <a:r>
              <a:rPr lang="en-US" sz="1300" dirty="0" smtClean="0"/>
              <a:t>56 </a:t>
            </a:r>
            <a:r>
              <a:rPr lang="en-US" sz="1300" dirty="0" err="1" smtClean="0"/>
              <a:t>Vazsonyi</a:t>
            </a:r>
            <a:r>
              <a:rPr lang="en-US" sz="1300" dirty="0" smtClean="0"/>
              <a:t>, A. T., </a:t>
            </a:r>
            <a:r>
              <a:rPr lang="en-US" sz="1300" dirty="0" err="1" smtClean="0"/>
              <a:t>Belliston</a:t>
            </a:r>
            <a:r>
              <a:rPr lang="en-US" sz="1300" dirty="0" smtClean="0"/>
              <a:t>, L. M., &amp; Flannery, D. J. (2004). Evaluation Of A School-Based, Universal Violence Prevention Program: Low-, Medium-, and High-Risk Children. </a:t>
            </a:r>
            <a:r>
              <a:rPr lang="en-US" sz="1300" i="1" dirty="0" smtClean="0"/>
              <a:t>Youth Violence and Juvenile Justice, 2(2), 185-206. </a:t>
            </a:r>
          </a:p>
          <a:p>
            <a:pPr>
              <a:spcBef>
                <a:spcPts val="0"/>
              </a:spcBef>
              <a:buNone/>
            </a:pPr>
            <a:r>
              <a:rPr lang="en-US" sz="1300" dirty="0" smtClean="0"/>
              <a:t>57 What Works Clearinghouse. (2006). </a:t>
            </a:r>
            <a:r>
              <a:rPr lang="en-US" sz="1300" i="1" dirty="0" smtClean="0"/>
              <a:t>Connect with Kids. Washington, DC: U.S. Department of Education, Institute of Education Statistics. </a:t>
            </a:r>
          </a:p>
          <a:p>
            <a:pPr>
              <a:spcBef>
                <a:spcPts val="0"/>
              </a:spcBef>
              <a:buNone/>
            </a:pPr>
            <a:r>
              <a:rPr lang="en-US" sz="1300" dirty="0" smtClean="0"/>
              <a:t>58 What Works Clearinghouse. (2006). </a:t>
            </a:r>
            <a:r>
              <a:rPr lang="en-US" sz="1300" i="1" dirty="0" smtClean="0"/>
              <a:t>Too Good For Violence. Washington, DC: U.S. Department of Education, Institute of Education Statistics. </a:t>
            </a:r>
          </a:p>
          <a:p>
            <a:pPr>
              <a:spcBef>
                <a:spcPts val="0"/>
              </a:spcBef>
              <a:buNone/>
            </a:pPr>
            <a:r>
              <a:rPr lang="en-US" sz="1300" dirty="0" smtClean="0"/>
              <a:t>59 What Works Clearinghouse. (2007). </a:t>
            </a:r>
            <a:r>
              <a:rPr lang="en-US" sz="1300" i="1" dirty="0" smtClean="0"/>
              <a:t>Positive Action. Washington, DC: U.S. Department of Education, Institute of Education Statistics. </a:t>
            </a:r>
          </a:p>
          <a:p>
            <a:pPr>
              <a:spcBef>
                <a:spcPts val="0"/>
              </a:spcBef>
              <a:buNone/>
            </a:pPr>
            <a:r>
              <a:rPr lang="en-US" sz="1300" dirty="0" smtClean="0"/>
              <a:t>60 What Works Clearinghouse. (2007). </a:t>
            </a:r>
            <a:r>
              <a:rPr lang="en-US" sz="1300" i="1" dirty="0" smtClean="0"/>
              <a:t>WWC Topic Report: Character Education: U.S. Department of education, Institute for Education Sciences. </a:t>
            </a:r>
          </a:p>
          <a:p>
            <a:pPr>
              <a:spcBef>
                <a:spcPts val="0"/>
              </a:spcBef>
              <a:buNone/>
            </a:pPr>
            <a:r>
              <a:rPr lang="en-US" sz="1300" dirty="0" smtClean="0"/>
              <a:t>61 Whitlock, J. (2006). Youth Perceptions of Life at School: Contextual Correlates of School Connectedness in Adolescence. </a:t>
            </a:r>
            <a:r>
              <a:rPr lang="en-US" sz="1300" i="1" dirty="0" smtClean="0"/>
              <a:t>Applied Developmental Science, 10(1), 13-29. </a:t>
            </a:r>
          </a:p>
          <a:p>
            <a:pPr>
              <a:spcBef>
                <a:spcPts val="0"/>
              </a:spcBef>
              <a:buNone/>
            </a:pPr>
            <a:r>
              <a:rPr lang="en-US" sz="1300" dirty="0" smtClean="0"/>
              <a:t>62 Wu, S. C., Pink, W. T., Crain, R. L., &amp; Moles, O. (1982). Student suspension: A critical reappraisal. </a:t>
            </a:r>
            <a:r>
              <a:rPr lang="en-US" sz="1300" i="1" dirty="0" smtClean="0"/>
              <a:t>Urban Review, 14, 245-303. </a:t>
            </a:r>
          </a:p>
          <a:p>
            <a:pPr>
              <a:spcBef>
                <a:spcPts val="0"/>
              </a:spcBef>
              <a:buNone/>
            </a:pPr>
            <a:r>
              <a:rPr lang="en-US" sz="1300" dirty="0" smtClean="0"/>
              <a:t>63 Youth United for Change &amp; Advancement Project. (2011). </a:t>
            </a:r>
            <a:r>
              <a:rPr lang="en-US" sz="1300" i="1" dirty="0" smtClean="0"/>
              <a:t>Zero Tolerance in Philadelphia: Denying Educational Opportunities and Creating a Pathway to Prison</a:t>
            </a:r>
            <a:r>
              <a:rPr lang="en-US" sz="1300" dirty="0" smtClean="0"/>
              <a:t>. Philadelphia: Authors.</a:t>
            </a:r>
          </a:p>
          <a:p>
            <a:pPr>
              <a:spcBef>
                <a:spcPts val="0"/>
              </a:spcBef>
              <a:buNone/>
            </a:pPr>
            <a:r>
              <a:rPr lang="en-US" sz="1300" dirty="0" smtClean="0"/>
              <a:t>64 Steinberg, M.P., E. Allensworth, &amp; D.W. Johnson. (2011). </a:t>
            </a:r>
            <a:r>
              <a:rPr lang="en-US" sz="1300" i="1" dirty="0" smtClean="0"/>
              <a:t>Student and Teacher Safety in Chicago Public Schools: The Roles of Community Context and Student Social Organization.</a:t>
            </a:r>
            <a:r>
              <a:rPr lang="en-US" sz="1300" dirty="0" smtClean="0"/>
              <a:t> Chicago: Consortium on Chicago </a:t>
            </a:r>
            <a:r>
              <a:rPr lang="en-US" sz="1300" smtClean="0"/>
              <a:t>School Research.</a:t>
            </a:r>
            <a:endParaRPr lang="en-US" sz="13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dirty="0" smtClean="0"/>
              <a:t>Have Zero Tolerance Policies Worked?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4400" dirty="0" smtClean="0"/>
              <a:t>The short answer is “we don’t know for sure, but it doesn’t look like it”</a:t>
            </a:r>
          </a:p>
          <a:p>
            <a:r>
              <a:rPr lang="en-US" sz="4400" dirty="0" smtClean="0"/>
              <a:t>Zero tolerance has not been evaluated using experimental research</a:t>
            </a:r>
          </a:p>
          <a:p>
            <a:pPr marL="342900" lvl="1" indent="-342900">
              <a:buFont typeface="Arial"/>
              <a:buChar char="•"/>
            </a:pPr>
            <a:r>
              <a:rPr lang="en-US" sz="4400" b="1" dirty="0" smtClean="0"/>
              <a:t>Non-experimental research is limited, but indicates that:</a:t>
            </a:r>
          </a:p>
          <a:p>
            <a:pPr lvl="1"/>
            <a:r>
              <a:rPr lang="en-US" sz="4400" dirty="0" smtClean="0"/>
              <a:t>Zero tolerance policies have not reduced the number of drug or violent offenses in schools</a:t>
            </a:r>
          </a:p>
          <a:p>
            <a:pPr lvl="1"/>
            <a:r>
              <a:rPr lang="en-US" sz="4400" dirty="0" smtClean="0"/>
              <a:t>Bullying, in particular, is still prevalent in most schools</a:t>
            </a:r>
          </a:p>
          <a:p>
            <a:pPr lvl="1"/>
            <a:r>
              <a:rPr lang="en-US" sz="4400" dirty="0" smtClean="0"/>
              <a:t>Enforcement of zero tolerance is extremely inconsistent in many schools </a:t>
            </a:r>
          </a:p>
          <a:p>
            <a:pPr lvl="1"/>
            <a:r>
              <a:rPr lang="en-US" sz="4400" dirty="0" smtClean="0"/>
              <a:t>Very young students subject to zero tolerance punishment</a:t>
            </a:r>
          </a:p>
          <a:p>
            <a:endParaRPr lang="en-US" sz="2100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215161" y="6265384"/>
            <a:ext cx="331853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Citations: 1,3,11,12,17,25-27,35,40,48,50-52,54,61,64 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dirty="0" smtClean="0"/>
              <a:t>Have Zero Tolerance Policies Worked?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/>
              <a:buChar char="•"/>
            </a:pPr>
            <a:r>
              <a:rPr lang="en-US" b="1" dirty="0" smtClean="0"/>
              <a:t>Suspension and expulsion – 2 punishments associated with zero tolerance put students at risk for several negative outcomes: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Less connection to school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Greater participation in risky or illegal behavior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Poor academic achievement and dropout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Entry into the “school to prison pipeline”</a:t>
            </a:r>
          </a:p>
          <a:p>
            <a:pPr marL="342900" lvl="1" indent="-342900">
              <a:lnSpc>
                <a:spcPct val="80000"/>
              </a:lnSpc>
              <a:buFont typeface="Arial"/>
              <a:buChar char="•"/>
            </a:pPr>
            <a:r>
              <a:rPr lang="en-US" b="1" dirty="0" smtClean="0"/>
              <a:t>Suspension and expulsion are also related to poor school-wide climate and achievement, lower percentages of students school-wide characterizing school as safe</a:t>
            </a:r>
          </a:p>
          <a:p>
            <a:pPr lvl="1">
              <a:lnSpc>
                <a:spcPct val="80000"/>
              </a:lnSpc>
              <a:buNone/>
            </a:pP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4053016" y="6265384"/>
            <a:ext cx="328647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Citations: 1,3,11,12,17,25-27,35,40,48,50-52,54,61,64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dirty="0" smtClean="0"/>
              <a:t>If Zero Tolerance Doesn’t Work, What Does?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</a:t>
            </a:r>
            <a:r>
              <a:rPr lang="en-US" u="sng" dirty="0" smtClean="0"/>
              <a:t>non-punitive</a:t>
            </a:r>
            <a:r>
              <a:rPr lang="en-US" dirty="0" smtClean="0"/>
              <a:t> policies and programs have been experimentally evaluated, and proven to improve student behavior and school safety</a:t>
            </a:r>
          </a:p>
          <a:p>
            <a:r>
              <a:rPr lang="en-US" dirty="0" smtClean="0"/>
              <a:t>Instead of relying mainly on punishment, these programs use one of two broad approaches:</a:t>
            </a:r>
          </a:p>
          <a:p>
            <a:pPr lvl="1"/>
            <a:r>
              <a:rPr lang="en-US" dirty="0" smtClean="0"/>
              <a:t>Use </a:t>
            </a:r>
            <a:r>
              <a:rPr lang="en-US" b="1" dirty="0" smtClean="0"/>
              <a:t>character education </a:t>
            </a:r>
            <a:r>
              <a:rPr lang="en-US" dirty="0" smtClean="0"/>
              <a:t>and </a:t>
            </a:r>
            <a:r>
              <a:rPr lang="en-US" b="1" dirty="0" smtClean="0"/>
              <a:t>social skill building </a:t>
            </a:r>
            <a:r>
              <a:rPr lang="en-US" dirty="0" smtClean="0"/>
              <a:t>to reduce the risk of violence and misbehavior</a:t>
            </a:r>
          </a:p>
          <a:p>
            <a:pPr lvl="1"/>
            <a:r>
              <a:rPr lang="en-US" dirty="0" smtClean="0"/>
              <a:t>Provide </a:t>
            </a:r>
            <a:r>
              <a:rPr lang="en-US" b="1" dirty="0" smtClean="0"/>
              <a:t>targeted behavioral supports </a:t>
            </a:r>
            <a:r>
              <a:rPr lang="en-US" dirty="0" smtClean="0"/>
              <a:t>for students who are at-risk for involvement in a serious incident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Works: Character Education and Social-Emotional Learning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29492"/>
            <a:ext cx="8127402" cy="3896670"/>
          </a:xfrm>
        </p:spPr>
        <p:txBody>
          <a:bodyPr/>
          <a:lstStyle/>
          <a:p>
            <a:r>
              <a:rPr lang="en-US" dirty="0" smtClean="0"/>
              <a:t>Character education programs develop students’ character by teaching core </a:t>
            </a:r>
            <a:r>
              <a:rPr lang="en-US" u="sng" dirty="0" smtClean="0"/>
              <a:t>values</a:t>
            </a:r>
            <a:r>
              <a:rPr lang="en-US" dirty="0" smtClean="0"/>
              <a:t> such as empathy, honesty, courage and kindness that are common across cultures</a:t>
            </a:r>
          </a:p>
          <a:p>
            <a:r>
              <a:rPr lang="en-US" dirty="0" smtClean="0"/>
              <a:t>Social-emotional learning programs help children acquire the </a:t>
            </a:r>
            <a:r>
              <a:rPr lang="en-US" u="sng" dirty="0" smtClean="0"/>
              <a:t>knowledge</a:t>
            </a:r>
            <a:r>
              <a:rPr lang="en-US" dirty="0" smtClean="0"/>
              <a:t>, </a:t>
            </a:r>
            <a:r>
              <a:rPr lang="en-US" u="sng" dirty="0" smtClean="0"/>
              <a:t>attitudes</a:t>
            </a:r>
            <a:r>
              <a:rPr lang="en-US" dirty="0" smtClean="0"/>
              <a:t>, and </a:t>
            </a:r>
            <a:r>
              <a:rPr lang="en-US" u="sng" dirty="0" smtClean="0"/>
              <a:t>skills</a:t>
            </a:r>
            <a:r>
              <a:rPr lang="en-US" dirty="0" smtClean="0"/>
              <a:t> to:</a:t>
            </a:r>
          </a:p>
          <a:p>
            <a:pPr lvl="1"/>
            <a:r>
              <a:rPr lang="en-US" dirty="0" smtClean="0"/>
              <a:t>Recognize and manage their emotions</a:t>
            </a:r>
          </a:p>
          <a:p>
            <a:pPr lvl="1"/>
            <a:r>
              <a:rPr lang="en-US" dirty="0" smtClean="0"/>
              <a:t>Establish and maintain positive relationships</a:t>
            </a:r>
          </a:p>
          <a:p>
            <a:pPr lvl="1"/>
            <a:r>
              <a:rPr lang="en-US" dirty="0" smtClean="0"/>
              <a:t>Make responsible decisions</a:t>
            </a:r>
          </a:p>
          <a:p>
            <a:pPr lvl="1"/>
            <a:r>
              <a:rPr lang="en-US" dirty="0" smtClean="0"/>
              <a:t>Handle interpersonal situations effectively</a:t>
            </a:r>
          </a:p>
        </p:txBody>
      </p:sp>
      <p:sp>
        <p:nvSpPr>
          <p:cNvPr id="4" name="Rectangle 3"/>
          <p:cNvSpPr/>
          <p:nvPr/>
        </p:nvSpPr>
        <p:spPr>
          <a:xfrm>
            <a:off x="4181706" y="6269995"/>
            <a:ext cx="31000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Citations: 21,60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Works: Character Education and Social-Emotional Learning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5380"/>
            <a:ext cx="8127402" cy="405078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Experimental evaluations of character education and social- emotional learning programs have found these programs:</a:t>
            </a:r>
          </a:p>
          <a:p>
            <a:pPr lvl="1"/>
            <a:r>
              <a:rPr lang="en-US" dirty="0" smtClean="0"/>
              <a:t>Positively impact social-emotional skills </a:t>
            </a:r>
          </a:p>
          <a:p>
            <a:pPr lvl="1"/>
            <a:r>
              <a:rPr lang="en-US" dirty="0" smtClean="0"/>
              <a:t>Improve behavior of “at-risk” students</a:t>
            </a:r>
          </a:p>
          <a:p>
            <a:pPr lvl="1"/>
            <a:r>
              <a:rPr lang="en-US" dirty="0" smtClean="0"/>
              <a:t>Reduce aggression and conflict problems</a:t>
            </a:r>
          </a:p>
          <a:p>
            <a:pPr lvl="1"/>
            <a:r>
              <a:rPr lang="en-US" dirty="0" smtClean="0"/>
              <a:t>Increase academic performance across age, race/ethnicity, and ability level</a:t>
            </a:r>
          </a:p>
          <a:p>
            <a:pPr lvl="1"/>
            <a:r>
              <a:rPr lang="en-US" dirty="0" smtClean="0"/>
              <a:t>Are more effective the longer students are in the program</a:t>
            </a:r>
          </a:p>
          <a:p>
            <a:pPr marL="342900" lvl="1" indent="-342900">
              <a:buFont typeface="Arial"/>
              <a:buChar char="•"/>
            </a:pPr>
            <a:r>
              <a:rPr lang="en-US" b="1" dirty="0" smtClean="0"/>
              <a:t>These programs have been implemented and evaluated most often at the elementary school level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181706" y="6269995"/>
            <a:ext cx="31000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Citations: 2,5,21,41,42,43,53,57-60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Works: Character Education and Social-Emotional Learning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6202"/>
            <a:ext cx="8127402" cy="4019960"/>
          </a:xfrm>
        </p:spPr>
        <p:txBody>
          <a:bodyPr>
            <a:normAutofit/>
          </a:bodyPr>
          <a:lstStyle/>
          <a:p>
            <a:r>
              <a:rPr lang="en-US" dirty="0" smtClean="0"/>
              <a:t>The What Works Clearinghouse and Child Trends’ LINKS database (</a:t>
            </a:r>
            <a:r>
              <a:rPr lang="en-US" dirty="0" smtClean="0">
                <a:hlinkClick r:id="rId3"/>
              </a:rPr>
              <a:t>www.childtrends.org/links</a:t>
            </a:r>
            <a:r>
              <a:rPr lang="en-US" dirty="0" smtClean="0"/>
              <a:t>) has identified several programs that positively impact behavior, including</a:t>
            </a:r>
          </a:p>
          <a:p>
            <a:pPr lvl="1"/>
            <a:r>
              <a:rPr lang="en-US" dirty="0" smtClean="0"/>
              <a:t>Positive Action</a:t>
            </a:r>
          </a:p>
          <a:p>
            <a:pPr lvl="1"/>
            <a:r>
              <a:rPr lang="en-US" dirty="0" smtClean="0"/>
              <a:t>Too Good for Violence</a:t>
            </a:r>
          </a:p>
          <a:p>
            <a:pPr lvl="1"/>
            <a:r>
              <a:rPr lang="en-US" dirty="0" smtClean="0"/>
              <a:t>Connect with Kids</a:t>
            </a:r>
          </a:p>
          <a:p>
            <a:r>
              <a:rPr lang="en-US" dirty="0" smtClean="0"/>
              <a:t>Only a fraction of the hundreds of character education and social-emotional learning programs in schools today have been experimentally evaluated</a:t>
            </a:r>
          </a:p>
        </p:txBody>
      </p:sp>
      <p:sp>
        <p:nvSpPr>
          <p:cNvPr id="4" name="Rectangle 3"/>
          <p:cNvSpPr/>
          <p:nvPr/>
        </p:nvSpPr>
        <p:spPr>
          <a:xfrm>
            <a:off x="4181706" y="6269995"/>
            <a:ext cx="31000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Citations: 2,41,53,57,58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3794"/>
            <a:ext cx="8127402" cy="932133"/>
          </a:xfrm>
        </p:spPr>
        <p:txBody>
          <a:bodyPr>
            <a:normAutofit/>
          </a:bodyPr>
          <a:lstStyle/>
          <a:p>
            <a:pPr algn="ctr"/>
            <a:r>
              <a:rPr lang="en-US" sz="2700" dirty="0" smtClean="0"/>
              <a:t>What Works: Targeted Behavioral Supports for At-Risk Students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95927"/>
            <a:ext cx="8127402" cy="4030235"/>
          </a:xfrm>
        </p:spPr>
        <p:txBody>
          <a:bodyPr/>
          <a:lstStyle/>
          <a:p>
            <a:r>
              <a:rPr lang="en-US" dirty="0" smtClean="0"/>
              <a:t>Targeted behavioral supports for at-risk students improve school safety by: </a:t>
            </a:r>
          </a:p>
          <a:p>
            <a:pPr lvl="1"/>
            <a:r>
              <a:rPr lang="en-US" dirty="0" smtClean="0"/>
              <a:t>Addressing the root causes of negative/violent behavior</a:t>
            </a:r>
          </a:p>
          <a:p>
            <a:pPr lvl="1"/>
            <a:r>
              <a:rPr lang="en-US" dirty="0" smtClean="0"/>
              <a:t>Providing students with the tools to deal with the specific sources of negative behavior</a:t>
            </a:r>
          </a:p>
          <a:p>
            <a:pPr lvl="1"/>
            <a:r>
              <a:rPr lang="en-US" dirty="0" smtClean="0"/>
              <a:t>Providing continuing training or mentoring for at-risk students throughout their academic career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ild Trends-ppt template v3">
  <a:themeElements>
    <a:clrScheme name="Child Trends 1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62664"/>
      </a:accent1>
      <a:accent2>
        <a:srgbClr val="F3943D"/>
      </a:accent2>
      <a:accent3>
        <a:srgbClr val="4E884D"/>
      </a:accent3>
      <a:accent4>
        <a:srgbClr val="0CE39C"/>
      </a:accent4>
      <a:accent5>
        <a:srgbClr val="A6C7C2"/>
      </a:accent5>
      <a:accent6>
        <a:srgbClr val="756BAD"/>
      </a:accent6>
      <a:hlink>
        <a:srgbClr val="516EAC"/>
      </a:hlink>
      <a:folHlink>
        <a:srgbClr val="83879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Child Trends-ppt template v3.thmx</Template>
  <TotalTime>2979</TotalTime>
  <Words>3867</Words>
  <Application>Microsoft Office PowerPoint</Application>
  <PresentationFormat>On-screen Show (4:3)</PresentationFormat>
  <Paragraphs>201</Paragraphs>
  <Slides>22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Child Trends-ppt template v3</vt:lpstr>
      <vt:lpstr>Multiple Responses, Promising Results: Evidence Based, Non-Punitive Alternatives to Zero Tolerance</vt:lpstr>
      <vt:lpstr>How Have Zero Tolerance Policies been Implemented?</vt:lpstr>
      <vt:lpstr>Have Zero Tolerance Policies Worked?</vt:lpstr>
      <vt:lpstr>Have Zero Tolerance Policies Worked?</vt:lpstr>
      <vt:lpstr>If Zero Tolerance Doesn’t Work, What Does?</vt:lpstr>
      <vt:lpstr>What Works: Character Education and Social-Emotional Learning </vt:lpstr>
      <vt:lpstr>What Works: Character Education and Social-Emotional Learning </vt:lpstr>
      <vt:lpstr>What Works: Character Education and Social-Emotional Learning </vt:lpstr>
      <vt:lpstr>What Works: Targeted Behavioral Supports for At-Risk Students</vt:lpstr>
      <vt:lpstr>What Works: Targeted Behavioral Supports for At-Risk Students</vt:lpstr>
      <vt:lpstr>What Works: Multi-Tiered Approaches to Discipline</vt:lpstr>
      <vt:lpstr>What Works: Multi-Tiered Approaches to Discipline</vt:lpstr>
      <vt:lpstr>Putting it all Together</vt:lpstr>
      <vt:lpstr>Putting it all Together</vt:lpstr>
      <vt:lpstr>Questions?</vt:lpstr>
      <vt:lpstr>Resources on Alternatives to Zero Tolerance</vt:lpstr>
      <vt:lpstr>References</vt:lpstr>
      <vt:lpstr>References</vt:lpstr>
      <vt:lpstr>References</vt:lpstr>
      <vt:lpstr>References</vt:lpstr>
      <vt:lpstr>References</vt:lpstr>
      <vt:lpstr>References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Ute Kraidy</dc:creator>
  <cp:lastModifiedBy>test</cp:lastModifiedBy>
  <cp:revision>172</cp:revision>
  <cp:lastPrinted>2011-01-10T20:56:47Z</cp:lastPrinted>
  <dcterms:created xsi:type="dcterms:W3CDTF">2011-01-11T13:22:19Z</dcterms:created>
  <dcterms:modified xsi:type="dcterms:W3CDTF">2011-05-20T17:21:23Z</dcterms:modified>
</cp:coreProperties>
</file>