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5"/>
  </p:notesMasterIdLst>
  <p:handoutMasterIdLst>
    <p:handoutMasterId r:id="rId26"/>
  </p:handoutMasterIdLst>
  <p:sldIdLst>
    <p:sldId id="342" r:id="rId5"/>
    <p:sldId id="874" r:id="rId6"/>
    <p:sldId id="872" r:id="rId7"/>
    <p:sldId id="336" r:id="rId8"/>
    <p:sldId id="338" r:id="rId9"/>
    <p:sldId id="348" r:id="rId10"/>
    <p:sldId id="316" r:id="rId11"/>
    <p:sldId id="864" r:id="rId12"/>
    <p:sldId id="815" r:id="rId13"/>
    <p:sldId id="347" r:id="rId14"/>
    <p:sldId id="319" r:id="rId15"/>
    <p:sldId id="346" r:id="rId16"/>
    <p:sldId id="344" r:id="rId17"/>
    <p:sldId id="803" r:id="rId18"/>
    <p:sldId id="876" r:id="rId19"/>
    <p:sldId id="339" r:id="rId20"/>
    <p:sldId id="877" r:id="rId21"/>
    <p:sldId id="337" r:id="rId22"/>
    <p:sldId id="275" r:id="rId23"/>
    <p:sldId id="87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66CCFF"/>
    <a:srgbClr val="333334"/>
    <a:srgbClr val="B95824"/>
    <a:srgbClr val="607E28"/>
    <a:srgbClr val="93BF3E"/>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3" autoAdjust="0"/>
    <p:restoredTop sz="86467" autoAdjust="0"/>
  </p:normalViewPr>
  <p:slideViewPr>
    <p:cSldViewPr snapToGrid="0">
      <p:cViewPr varScale="1">
        <p:scale>
          <a:sx n="62" d="100"/>
          <a:sy n="62" d="100"/>
        </p:scale>
        <p:origin x="696" y="56"/>
      </p:cViewPr>
      <p:guideLst/>
    </p:cSldViewPr>
  </p:slideViewPr>
  <p:outlineViewPr>
    <p:cViewPr>
      <p:scale>
        <a:sx n="33" d="100"/>
        <a:sy n="33" d="100"/>
      </p:scale>
      <p:origin x="0" y="-1086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CE724B-9D4C-352F-8BD3-DAD523BF3B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9D8EE6-6748-49AA-8B4B-A49AE65948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79812E-D904-4824-8E97-8CEC529FDD80}" type="datetimeFigureOut">
              <a:rPr lang="en-US" smtClean="0"/>
              <a:t>9/18/2024</a:t>
            </a:fld>
            <a:endParaRPr lang="en-US"/>
          </a:p>
        </p:txBody>
      </p:sp>
      <p:sp>
        <p:nvSpPr>
          <p:cNvPr id="4" name="Footer Placeholder 3">
            <a:extLst>
              <a:ext uri="{FF2B5EF4-FFF2-40B4-BE49-F238E27FC236}">
                <a16:creationId xmlns:a16="http://schemas.microsoft.com/office/drawing/2014/main" id="{AC5CA900-47F4-C3FC-29F5-87A1E9D7BEF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FC81214-01E2-D45F-0C63-E5F491B640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FC7CA9-A78E-437D-A269-927E835CE2CB}" type="slidenum">
              <a:rPr lang="en-US" smtClean="0"/>
              <a:t>‹#›</a:t>
            </a:fld>
            <a:endParaRPr lang="en-US"/>
          </a:p>
        </p:txBody>
      </p:sp>
    </p:spTree>
    <p:extLst>
      <p:ext uri="{BB962C8B-B14F-4D97-AF65-F5344CB8AC3E}">
        <p14:creationId xmlns:p14="http://schemas.microsoft.com/office/powerpoint/2010/main" val="1514449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BC4068-34B8-449F-94EB-9B811CCA10A1}" type="datetimeFigureOut">
              <a:rPr lang="en-US" smtClean="0"/>
              <a:t>9/18/2024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F23BA-3E88-4204-A0B3-AE12C4550CEE}" type="slidenum">
              <a:rPr lang="en-US" smtClean="0"/>
              <a:t>‹#›</a:t>
            </a:fld>
            <a:endParaRPr lang="en-US"/>
          </a:p>
        </p:txBody>
      </p:sp>
    </p:spTree>
    <p:extLst>
      <p:ext uri="{BB962C8B-B14F-4D97-AF65-F5344CB8AC3E}">
        <p14:creationId xmlns:p14="http://schemas.microsoft.com/office/powerpoint/2010/main" val="1762877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F23BA-3E88-4204-A0B3-AE12C4550CEE}" type="slidenum">
              <a:rPr lang="en-US" smtClean="0"/>
              <a:t>1</a:t>
            </a:fld>
            <a:endParaRPr lang="en-US"/>
          </a:p>
        </p:txBody>
      </p:sp>
    </p:spTree>
    <p:extLst>
      <p:ext uri="{BB962C8B-B14F-4D97-AF65-F5344CB8AC3E}">
        <p14:creationId xmlns:p14="http://schemas.microsoft.com/office/powerpoint/2010/main" val="2304708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Title and content</a:t>
            </a:r>
          </a:p>
        </p:txBody>
      </p:sp>
      <p:sp>
        <p:nvSpPr>
          <p:cNvPr id="4" name="Slide Number Placeholder 3"/>
          <p:cNvSpPr>
            <a:spLocks noGrp="1"/>
          </p:cNvSpPr>
          <p:nvPr>
            <p:ph type="sldNum" sz="quarter" idx="5"/>
          </p:nvPr>
        </p:nvSpPr>
        <p:spPr/>
        <p:txBody>
          <a:bodyPr/>
          <a:lstStyle/>
          <a:p>
            <a:fld id="{0ACF23BA-3E88-4204-A0B3-AE12C4550CEE}" type="slidenum">
              <a:rPr lang="en-US" smtClean="0"/>
              <a:t>12</a:t>
            </a:fld>
            <a:endParaRPr lang="en-US"/>
          </a:p>
        </p:txBody>
      </p:sp>
    </p:spTree>
    <p:extLst>
      <p:ext uri="{BB962C8B-B14F-4D97-AF65-F5344CB8AC3E}">
        <p14:creationId xmlns:p14="http://schemas.microsoft.com/office/powerpoint/2010/main" val="3540182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4-H Education is research based, including the methods used for educating youth. The Thrive model is the positive youth development model developed by Extension researchers for 4-H youth development.</a:t>
            </a:r>
          </a:p>
        </p:txBody>
      </p:sp>
      <p:sp>
        <p:nvSpPr>
          <p:cNvPr id="4" name="Slide Number Placeholder 3"/>
          <p:cNvSpPr>
            <a:spLocks noGrp="1"/>
          </p:cNvSpPr>
          <p:nvPr>
            <p:ph type="sldNum" sz="quarter" idx="5"/>
          </p:nvPr>
        </p:nvSpPr>
        <p:spPr/>
        <p:txBody>
          <a:bodyPr/>
          <a:lstStyle/>
          <a:p>
            <a:fld id="{373A6972-B3FE-417A-8CDE-3B15F91847BE}" type="slidenum">
              <a:rPr lang="en-US" smtClean="0"/>
              <a:t>14</a:t>
            </a:fld>
            <a:endParaRPr lang="en-US"/>
          </a:p>
        </p:txBody>
      </p:sp>
    </p:spTree>
    <p:extLst>
      <p:ext uri="{BB962C8B-B14F-4D97-AF65-F5344CB8AC3E}">
        <p14:creationId xmlns:p14="http://schemas.microsoft.com/office/powerpoint/2010/main" val="9300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Title &amp; 3 column content with images. </a:t>
            </a:r>
          </a:p>
          <a:p>
            <a:r>
              <a:rPr lang="en-US"/>
              <a:t>Edit Master Slide if needed. </a:t>
            </a:r>
          </a:p>
        </p:txBody>
      </p:sp>
      <p:sp>
        <p:nvSpPr>
          <p:cNvPr id="4" name="Slide Number Placeholder 3"/>
          <p:cNvSpPr>
            <a:spLocks noGrp="1"/>
          </p:cNvSpPr>
          <p:nvPr>
            <p:ph type="sldNum" sz="quarter" idx="5"/>
          </p:nvPr>
        </p:nvSpPr>
        <p:spPr/>
        <p:txBody>
          <a:bodyPr/>
          <a:lstStyle/>
          <a:p>
            <a:fld id="{0ACF23BA-3E88-4204-A0B3-AE12C4550CEE}" type="slidenum">
              <a:rPr lang="en-US" smtClean="0"/>
              <a:t>16</a:t>
            </a:fld>
            <a:endParaRPr lang="en-US"/>
          </a:p>
        </p:txBody>
      </p:sp>
    </p:spTree>
    <p:extLst>
      <p:ext uri="{BB962C8B-B14F-4D97-AF65-F5344CB8AC3E}">
        <p14:creationId xmlns:p14="http://schemas.microsoft.com/office/powerpoint/2010/main" val="1208798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content &amp; image collage. </a:t>
            </a:r>
          </a:p>
          <a:p>
            <a:endParaRPr lang="en-US"/>
          </a:p>
        </p:txBody>
      </p:sp>
      <p:sp>
        <p:nvSpPr>
          <p:cNvPr id="4" name="Slide Number Placeholder 3"/>
          <p:cNvSpPr>
            <a:spLocks noGrp="1"/>
          </p:cNvSpPr>
          <p:nvPr>
            <p:ph type="sldNum" sz="quarter" idx="5"/>
          </p:nvPr>
        </p:nvSpPr>
        <p:spPr/>
        <p:txBody>
          <a:bodyPr/>
          <a:lstStyle/>
          <a:p>
            <a:fld id="{0ACF23BA-3E88-4204-A0B3-AE12C4550CEE}" type="slidenum">
              <a:rPr lang="en-US" smtClean="0"/>
              <a:t>18</a:t>
            </a:fld>
            <a:endParaRPr lang="en-US"/>
          </a:p>
        </p:txBody>
      </p:sp>
    </p:spTree>
    <p:extLst>
      <p:ext uri="{BB962C8B-B14F-4D97-AF65-F5344CB8AC3E}">
        <p14:creationId xmlns:p14="http://schemas.microsoft.com/office/powerpoint/2010/main" val="1104251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effectLst/>
                <a:latin typeface="Calibri" panose="020F0502020204030204" pitchFamily="34" charset="0"/>
                <a:ea typeface="Calibri" panose="020F0502020204030204" pitchFamily="34" charset="0"/>
              </a:rPr>
              <a:t>REQUIRED SLIDE FOR ALL EXTERNAL PRESENTATIONS. DO NOT REMOVE FROM YOUR PRESENTATION.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rPr>
              <a:t>It is acceptable to summarize this statement verbally while displaying it, by reading the first bullet point in its entirety, and stating that the slide contains contact information for individuals with disabilities to request reasonable accommodations, that language access services will be provided to limited English proficient individuals upon request, and that anyone wishing to file a complaint can utilize the phone number, fax number, or postal mailing address listed on the slide.</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0ACF23BA-3E88-4204-A0B3-AE12C4550CEE}" type="slidenum">
              <a:rPr lang="en-US" smtClean="0"/>
              <a:t>19</a:t>
            </a:fld>
            <a:endParaRPr lang="en-US"/>
          </a:p>
        </p:txBody>
      </p:sp>
    </p:spTree>
    <p:extLst>
      <p:ext uri="{BB962C8B-B14F-4D97-AF65-F5344CB8AC3E}">
        <p14:creationId xmlns:p14="http://schemas.microsoft.com/office/powerpoint/2010/main" val="3291389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Title, content &amp; image</a:t>
            </a:r>
          </a:p>
        </p:txBody>
      </p:sp>
      <p:sp>
        <p:nvSpPr>
          <p:cNvPr id="4" name="Slide Number Placeholder 3"/>
          <p:cNvSpPr>
            <a:spLocks noGrp="1"/>
          </p:cNvSpPr>
          <p:nvPr>
            <p:ph type="sldNum" sz="quarter" idx="5"/>
          </p:nvPr>
        </p:nvSpPr>
        <p:spPr/>
        <p:txBody>
          <a:bodyPr/>
          <a:lstStyle/>
          <a:p>
            <a:fld id="{0ACF23BA-3E88-4204-A0B3-AE12C4550CEE}" type="slidenum">
              <a:rPr lang="en-US" smtClean="0"/>
              <a:t>4</a:t>
            </a:fld>
            <a:endParaRPr lang="en-US"/>
          </a:p>
        </p:txBody>
      </p:sp>
    </p:spTree>
    <p:extLst>
      <p:ext uri="{BB962C8B-B14F-4D97-AF65-F5344CB8AC3E}">
        <p14:creationId xmlns:p14="http://schemas.microsoft.com/office/powerpoint/2010/main" val="2646199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 &amp; 2 column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ACF23BA-3E88-4204-A0B3-AE12C4550CEE}" type="slidenum">
              <a:rPr lang="en-US" smtClean="0"/>
              <a:t>5</a:t>
            </a:fld>
            <a:endParaRPr lang="en-US"/>
          </a:p>
        </p:txBody>
      </p:sp>
    </p:spTree>
    <p:extLst>
      <p:ext uri="{BB962C8B-B14F-4D97-AF65-F5344CB8AC3E}">
        <p14:creationId xmlns:p14="http://schemas.microsoft.com/office/powerpoint/2010/main" val="42816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 &amp; 2 column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ACF23BA-3E88-4204-A0B3-AE12C4550CEE}" type="slidenum">
              <a:rPr lang="en-US" smtClean="0"/>
              <a:t>6</a:t>
            </a:fld>
            <a:endParaRPr lang="en-US"/>
          </a:p>
        </p:txBody>
      </p:sp>
    </p:spTree>
    <p:extLst>
      <p:ext uri="{BB962C8B-B14F-4D97-AF65-F5344CB8AC3E}">
        <p14:creationId xmlns:p14="http://schemas.microsoft.com/office/powerpoint/2010/main" val="2187956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tx1"/>
                </a:solidFill>
                <a:cs typeface="Calibri"/>
              </a:rPr>
              <a:t>4-H has a rich history of being a leader in positive youth development experiences for more than a century is and is implemented by the Cooperative Extension System through the LGU system. The program reaches more than 6 million youth across the United States and its territories. </a:t>
            </a:r>
          </a:p>
        </p:txBody>
      </p:sp>
      <p:sp>
        <p:nvSpPr>
          <p:cNvPr id="4" name="Slide Number Placeholder 3"/>
          <p:cNvSpPr>
            <a:spLocks noGrp="1"/>
          </p:cNvSpPr>
          <p:nvPr>
            <p:ph type="sldNum" sz="quarter" idx="5"/>
          </p:nvPr>
        </p:nvSpPr>
        <p:spPr/>
        <p:txBody>
          <a:bodyPr/>
          <a:lstStyle/>
          <a:p>
            <a:fld id="{6E966588-D003-474B-A7FE-15A477B06D11}" type="slidenum">
              <a:rPr lang="en-US" smtClean="0"/>
              <a:t>7</a:t>
            </a:fld>
            <a:endParaRPr lang="en-US"/>
          </a:p>
        </p:txBody>
      </p:sp>
    </p:spTree>
    <p:extLst>
      <p:ext uri="{BB962C8B-B14F-4D97-AF65-F5344CB8AC3E}">
        <p14:creationId xmlns:p14="http://schemas.microsoft.com/office/powerpoint/2010/main" val="144364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Besides NIFA, 4-H has two other National Partners, National 4-H Council and the Cooperative Extension service</a:t>
            </a:r>
          </a:p>
          <a:p>
            <a:endParaRPr lang="en-US" dirty="0">
              <a:cs typeface="Calibri" panose="020F0502020204030204"/>
            </a:endParaRPr>
          </a:p>
          <a:p>
            <a:r>
              <a:rPr lang="en-US" dirty="0">
                <a:cs typeface="Calibri" panose="020F0502020204030204"/>
              </a:rPr>
              <a:t>CES focuses on four programs in most counties; Ag, Family and Consumer Sciences, Rural/Community Development, and 4-H Youth Development.</a:t>
            </a:r>
          </a:p>
          <a:p>
            <a:r>
              <a:rPr lang="en-US" dirty="0">
                <a:cs typeface="Calibri" panose="020F0502020204030204"/>
              </a:rPr>
              <a:t>This takes place in 3143 Counties across the nation</a:t>
            </a:r>
          </a:p>
          <a:p>
            <a:r>
              <a:rPr lang="en-US" dirty="0">
                <a:cs typeface="Calibri" panose="020F0502020204030204"/>
              </a:rPr>
              <a:t>Funding is Cooperative, split between Federal, State, and Local resources</a:t>
            </a:r>
          </a:p>
          <a:p>
            <a:r>
              <a:rPr lang="en-US" dirty="0">
                <a:cs typeface="Calibri" panose="020F0502020204030204"/>
              </a:rPr>
              <a:t>There are typically one or more educators per county</a:t>
            </a:r>
          </a:p>
          <a:p>
            <a:r>
              <a:rPr lang="en-US" dirty="0">
                <a:cs typeface="Calibri" panose="020F0502020204030204"/>
              </a:rPr>
              <a:t>But it doesn’t stop there, 4-H and CES is dependent on its VOLUNTEER programs</a:t>
            </a:r>
          </a:p>
          <a:p>
            <a:endParaRPr lang="en-US" dirty="0"/>
          </a:p>
          <a:p>
            <a:endParaRPr lang="en-US" dirty="0"/>
          </a:p>
        </p:txBody>
      </p:sp>
      <p:sp>
        <p:nvSpPr>
          <p:cNvPr id="4" name="Slide Number Placeholder 3"/>
          <p:cNvSpPr>
            <a:spLocks noGrp="1"/>
          </p:cNvSpPr>
          <p:nvPr>
            <p:ph type="sldNum" sz="quarter" idx="5"/>
          </p:nvPr>
        </p:nvSpPr>
        <p:spPr/>
        <p:txBody>
          <a:bodyPr/>
          <a:lstStyle/>
          <a:p>
            <a:fld id="{0ACF23BA-3E88-4204-A0B3-AE12C4550CEE}" type="slidenum">
              <a:rPr lang="en-US" smtClean="0"/>
              <a:t>8</a:t>
            </a:fld>
            <a:endParaRPr lang="en-US"/>
          </a:p>
        </p:txBody>
      </p:sp>
    </p:spTree>
    <p:extLst>
      <p:ext uri="{BB962C8B-B14F-4D97-AF65-F5344CB8AC3E}">
        <p14:creationId xmlns:p14="http://schemas.microsoft.com/office/powerpoint/2010/main" val="1442249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Nationally, a lot of attention has been directed toward defining what is considered 4-H and what a 4-H member is. These are meant to be inclusive of all youth programs and young people that participate in them. The reason for these national definitions is that sometimes LGUs use restrictive definitions and criteria that create barriers and may even lead to discrimination. </a:t>
            </a:r>
          </a:p>
          <a:p>
            <a:endParaRPr lang="en-US" dirty="0"/>
          </a:p>
          <a:p>
            <a:r>
              <a:rPr lang="en-US" dirty="0"/>
              <a:t>While these definitions have been adopted nationally LGU definitions likely vary. </a:t>
            </a:r>
          </a:p>
          <a:p>
            <a:endParaRPr lang="en-US" dirty="0"/>
          </a:p>
          <a:p>
            <a:r>
              <a:rPr lang="en-US" dirty="0"/>
              <a:t>Read definitions..</a:t>
            </a:r>
          </a:p>
          <a:p>
            <a:endParaRPr lang="en-US" dirty="0"/>
          </a:p>
          <a:p>
            <a:r>
              <a:rPr lang="en-US" dirty="0"/>
              <a:t>Individual enrollment vs group enrollment… This is another distinction that is important to understand in terms of the definitions used by the LGU. </a:t>
            </a:r>
          </a:p>
          <a:p>
            <a:endParaRPr lang="en-US" dirty="0"/>
          </a:p>
          <a:p>
            <a:r>
              <a:rPr lang="en-US" dirty="0"/>
              <a:t>In some cases – Individual = they have individual information on the youth (contact information, parental/guardians information, appropriate releases signed, etc.) and for group they do not (e.g., youth at an activity where they are not registered because not possible or more commonly a school or other “group” setting). In some cases – it may determine who pays membership dues, who has liability/accident/sickness coverage. In other cases the LGU covers both individual and group. </a:t>
            </a:r>
          </a:p>
          <a:p>
            <a:endParaRPr lang="en-US" dirty="0"/>
          </a:p>
          <a:p>
            <a:r>
              <a:rPr lang="en-US" dirty="0"/>
              <a:t>4-H Community Club youth are always individually enrolled! </a:t>
            </a:r>
          </a:p>
          <a:p>
            <a:endParaRPr lang="en-US" dirty="0"/>
          </a:p>
          <a:p>
            <a:r>
              <a:rPr lang="en-US" dirty="0"/>
              <a:t>And, it may be that only those who are individually enrolled are considered 4-H members and have access to events and/or the only once who have access to information about such things. </a:t>
            </a:r>
          </a:p>
          <a:p>
            <a:endParaRPr lang="en-US" dirty="0"/>
          </a:p>
          <a:p>
            <a:r>
              <a:rPr lang="en-US" dirty="0"/>
              <a:t>It may also distinguish those under the responsibility of the University (individual) versus those who are not (group). </a:t>
            </a:r>
          </a:p>
          <a:p>
            <a:endParaRPr lang="en-US" dirty="0"/>
          </a:p>
        </p:txBody>
      </p:sp>
      <p:sp>
        <p:nvSpPr>
          <p:cNvPr id="4" name="Slide Number Placeholder 3"/>
          <p:cNvSpPr>
            <a:spLocks noGrp="1"/>
          </p:cNvSpPr>
          <p:nvPr>
            <p:ph type="sldNum" sz="quarter" idx="5"/>
          </p:nvPr>
        </p:nvSpPr>
        <p:spPr/>
        <p:txBody>
          <a:bodyPr/>
          <a:lstStyle/>
          <a:p>
            <a:fld id="{0ACF23BA-3E88-4204-A0B3-AE12C4550CEE}" type="slidenum">
              <a:rPr lang="en-US" smtClean="0"/>
              <a:t>9</a:t>
            </a:fld>
            <a:endParaRPr lang="en-US"/>
          </a:p>
        </p:txBody>
      </p:sp>
    </p:spTree>
    <p:extLst>
      <p:ext uri="{BB962C8B-B14F-4D97-AF65-F5344CB8AC3E}">
        <p14:creationId xmlns:p14="http://schemas.microsoft.com/office/powerpoint/2010/main" val="220224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&amp; 2 column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ACF23BA-3E88-4204-A0B3-AE12C4550CEE}" type="slidenum">
              <a:rPr lang="en-US" smtClean="0"/>
              <a:t>10</a:t>
            </a:fld>
            <a:endParaRPr lang="en-US"/>
          </a:p>
        </p:txBody>
      </p:sp>
    </p:spTree>
    <p:extLst>
      <p:ext uri="{BB962C8B-B14F-4D97-AF65-F5344CB8AC3E}">
        <p14:creationId xmlns:p14="http://schemas.microsoft.com/office/powerpoint/2010/main" val="2071647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Quote or information slide </a:t>
            </a:r>
          </a:p>
        </p:txBody>
      </p:sp>
      <p:sp>
        <p:nvSpPr>
          <p:cNvPr id="4" name="Slide Number Placeholder 3"/>
          <p:cNvSpPr>
            <a:spLocks noGrp="1"/>
          </p:cNvSpPr>
          <p:nvPr>
            <p:ph type="sldNum" sz="quarter" idx="5"/>
          </p:nvPr>
        </p:nvSpPr>
        <p:spPr/>
        <p:txBody>
          <a:bodyPr/>
          <a:lstStyle/>
          <a:p>
            <a:fld id="{0ACF23BA-3E88-4204-A0B3-AE12C4550CEE}" type="slidenum">
              <a:rPr lang="en-US" smtClean="0"/>
              <a:t>11</a:t>
            </a:fld>
            <a:endParaRPr lang="en-US"/>
          </a:p>
        </p:txBody>
      </p:sp>
    </p:spTree>
    <p:extLst>
      <p:ext uri="{BB962C8B-B14F-4D97-AF65-F5344CB8AC3E}">
        <p14:creationId xmlns:p14="http://schemas.microsoft.com/office/powerpoint/2010/main" val="2787830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a_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6E87F7-0E11-47D0-9696-6B8EBBDCE3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6" name="Text Placeholder 5">
            <a:extLst>
              <a:ext uri="{FF2B5EF4-FFF2-40B4-BE49-F238E27FC236}">
                <a16:creationId xmlns:a16="http://schemas.microsoft.com/office/drawing/2014/main" id="{D038253E-BE68-7447-1F21-908A43AF8BAD}"/>
              </a:ext>
            </a:extLst>
          </p:cNvPr>
          <p:cNvSpPr>
            <a:spLocks noGrp="1"/>
          </p:cNvSpPr>
          <p:nvPr>
            <p:ph type="body" sz="quarter" idx="10" hasCustomPrompt="1"/>
          </p:nvPr>
        </p:nvSpPr>
        <p:spPr>
          <a:xfrm>
            <a:off x="452884" y="4210055"/>
            <a:ext cx="3584277" cy="1095195"/>
          </a:xfrm>
        </p:spPr>
        <p:txBody>
          <a:bodyPr>
            <a:noAutofit/>
          </a:bodyPr>
          <a:lstStyle>
            <a:lvl1pPr marL="0" indent="0">
              <a:buNone/>
              <a:defRPr sz="3200" b="1"/>
            </a:lvl1pPr>
            <a:lvl2pPr marL="457189" indent="0">
              <a:buNone/>
              <a:defRPr sz="1800"/>
            </a:lvl2pPr>
            <a:lvl3pPr marL="914377" indent="0">
              <a:buNone/>
              <a:defRPr sz="1600"/>
            </a:lvl3pPr>
            <a:lvl4pPr marL="1371566" indent="0">
              <a:buNone/>
              <a:defRPr sz="1400"/>
            </a:lvl4pPr>
            <a:lvl5pPr marL="1828754" indent="0">
              <a:buNone/>
              <a:defRPr sz="1400"/>
            </a:lvl5pPr>
          </a:lstStyle>
          <a:p>
            <a:pPr lvl="0"/>
            <a:r>
              <a:rPr lang="en-US"/>
              <a:t>Presentation Title Goes Here</a:t>
            </a:r>
          </a:p>
        </p:txBody>
      </p:sp>
      <p:pic>
        <p:nvPicPr>
          <p:cNvPr id="2" name="Picture 1" descr="Logo of U.S. Department of Agriculture, National Institute of Food and Agriculture">
            <a:extLst>
              <a:ext uri="{FF2B5EF4-FFF2-40B4-BE49-F238E27FC236}">
                <a16:creationId xmlns:a16="http://schemas.microsoft.com/office/drawing/2014/main" id="{424D3E0A-97F8-0E3B-FC44-8074C83DDB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65" y="242178"/>
            <a:ext cx="4632398" cy="430044"/>
          </a:xfrm>
          <a:prstGeom prst="rect">
            <a:avLst/>
          </a:prstGeom>
          <a:solidFill>
            <a:schemeClr val="bg1"/>
          </a:solidFill>
        </p:spPr>
      </p:pic>
    </p:spTree>
    <p:extLst>
      <p:ext uri="{BB962C8B-B14F-4D97-AF65-F5344CB8AC3E}">
        <p14:creationId xmlns:p14="http://schemas.microsoft.com/office/powerpoint/2010/main" val="2590141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f_Three Column Content &amp; Image- Gree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CE8B12-3DB6-D2FA-97EB-AFC9988CA92D}"/>
              </a:ext>
            </a:extLst>
          </p:cNvPr>
          <p:cNvSpPr/>
          <p:nvPr userDrawn="1"/>
        </p:nvSpPr>
        <p:spPr>
          <a:xfrm>
            <a:off x="0" y="809896"/>
            <a:ext cx="9144000" cy="6048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5"/>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6BAAAE87-E861-2293-7990-1E6D7A345A52}"/>
              </a:ext>
            </a:extLst>
          </p:cNvPr>
          <p:cNvSpPr>
            <a:spLocks noGrp="1"/>
          </p:cNvSpPr>
          <p:nvPr>
            <p:ph type="title" hasCustomPrompt="1"/>
          </p:nvPr>
        </p:nvSpPr>
        <p:spPr>
          <a:xfrm>
            <a:off x="291141" y="999828"/>
            <a:ext cx="8224211" cy="681033"/>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18" name="Rectangle 17">
            <a:extLst>
              <a:ext uri="{FF2B5EF4-FFF2-40B4-BE49-F238E27FC236}">
                <a16:creationId xmlns:a16="http://schemas.microsoft.com/office/drawing/2014/main" id="{7BB9D14F-1574-54A7-8313-24A581E76338}"/>
              </a:ext>
            </a:extLst>
          </p:cNvPr>
          <p:cNvSpPr/>
          <p:nvPr userDrawn="1"/>
        </p:nvSpPr>
        <p:spPr>
          <a:xfrm>
            <a:off x="0" y="6668074"/>
            <a:ext cx="9144000" cy="189926"/>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FC5BAA00-8F38-C6DF-21D1-8362FC06750E}"/>
              </a:ext>
            </a:extLst>
          </p:cNvPr>
          <p:cNvSpPr/>
          <p:nvPr userDrawn="1"/>
        </p:nvSpPr>
        <p:spPr>
          <a:xfrm>
            <a:off x="2" y="1126259"/>
            <a:ext cx="85725" cy="370032"/>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16">
            <a:extLst>
              <a:ext uri="{FF2B5EF4-FFF2-40B4-BE49-F238E27FC236}">
                <a16:creationId xmlns:a16="http://schemas.microsoft.com/office/drawing/2014/main" id="{BFA5C20B-580D-ED5E-5948-69EE9CA6EC47}"/>
              </a:ext>
            </a:extLst>
          </p:cNvPr>
          <p:cNvSpPr>
            <a:spLocks noGrp="1"/>
          </p:cNvSpPr>
          <p:nvPr>
            <p:ph sz="quarter" idx="16" hasCustomPrompt="1"/>
          </p:nvPr>
        </p:nvSpPr>
        <p:spPr>
          <a:xfrm>
            <a:off x="291140" y="3890513"/>
            <a:ext cx="2393832" cy="2242866"/>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0" name="Picture Placeholder 9">
            <a:extLst>
              <a:ext uri="{FF2B5EF4-FFF2-40B4-BE49-F238E27FC236}">
                <a16:creationId xmlns:a16="http://schemas.microsoft.com/office/drawing/2014/main" id="{7923F215-AAC8-5BF7-D928-7A2F117E471D}"/>
              </a:ext>
            </a:extLst>
          </p:cNvPr>
          <p:cNvSpPr>
            <a:spLocks noGrp="1"/>
          </p:cNvSpPr>
          <p:nvPr>
            <p:ph type="pic" sz="quarter" idx="17" hasCustomPrompt="1"/>
          </p:nvPr>
        </p:nvSpPr>
        <p:spPr>
          <a:xfrm>
            <a:off x="291141" y="1870782"/>
            <a:ext cx="2393831" cy="1828800"/>
          </a:xfrm>
          <a:ln w="57150">
            <a:noFill/>
          </a:ln>
        </p:spPr>
        <p:txBody>
          <a:bodyPr>
            <a:noAutofit/>
          </a:bodyPr>
          <a:lstStyle>
            <a:lvl1pPr>
              <a:defRPr sz="1600"/>
            </a:lvl1pPr>
          </a:lstStyle>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atin typeface="Source Sans Pro" panose="020B0503030403020204" pitchFamily="34" charset="0"/>
              </a:rPr>
              <a:t>Drag picture to placeholder or click icon to add</a:t>
            </a:r>
            <a:endParaRPr lang="en-US"/>
          </a:p>
          <a:p>
            <a:endParaRPr lang="en-US"/>
          </a:p>
        </p:txBody>
      </p:sp>
      <p:sp>
        <p:nvSpPr>
          <p:cNvPr id="11" name="Content Placeholder 16">
            <a:extLst>
              <a:ext uri="{FF2B5EF4-FFF2-40B4-BE49-F238E27FC236}">
                <a16:creationId xmlns:a16="http://schemas.microsoft.com/office/drawing/2014/main" id="{09008E24-F545-40D6-3E0E-2CE20086404B}"/>
              </a:ext>
            </a:extLst>
          </p:cNvPr>
          <p:cNvSpPr>
            <a:spLocks noGrp="1"/>
          </p:cNvSpPr>
          <p:nvPr>
            <p:ph sz="quarter" idx="18" hasCustomPrompt="1"/>
          </p:nvPr>
        </p:nvSpPr>
        <p:spPr>
          <a:xfrm>
            <a:off x="3321164" y="3886487"/>
            <a:ext cx="2393832" cy="2242866"/>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3" name="Picture Placeholder 9">
            <a:extLst>
              <a:ext uri="{FF2B5EF4-FFF2-40B4-BE49-F238E27FC236}">
                <a16:creationId xmlns:a16="http://schemas.microsoft.com/office/drawing/2014/main" id="{54B280FA-A2E0-2167-8570-6BD883181030}"/>
              </a:ext>
            </a:extLst>
          </p:cNvPr>
          <p:cNvSpPr>
            <a:spLocks noGrp="1"/>
          </p:cNvSpPr>
          <p:nvPr>
            <p:ph type="pic" sz="quarter" idx="19" hasCustomPrompt="1"/>
          </p:nvPr>
        </p:nvSpPr>
        <p:spPr>
          <a:xfrm>
            <a:off x="3321166" y="1866756"/>
            <a:ext cx="2393831" cy="1828800"/>
          </a:xfrm>
          <a:ln w="57150">
            <a:noFill/>
          </a:ln>
        </p:spPr>
        <p:txBody>
          <a:bodyPr>
            <a:normAutofit/>
          </a:bodyPr>
          <a:lstStyle>
            <a:lvl1pPr>
              <a:defRPr sz="1600"/>
            </a:lvl1pPr>
          </a:lstStyle>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atin typeface="Source Sans Pro" panose="020B0503030403020204" pitchFamily="34" charset="0"/>
              </a:rPr>
              <a:t>Drag picture to placeholder or click icon to add</a:t>
            </a:r>
            <a:endParaRPr lang="en-US"/>
          </a:p>
          <a:p>
            <a:endParaRPr lang="en-US"/>
          </a:p>
        </p:txBody>
      </p:sp>
      <p:sp>
        <p:nvSpPr>
          <p:cNvPr id="14" name="Content Placeholder 16">
            <a:extLst>
              <a:ext uri="{FF2B5EF4-FFF2-40B4-BE49-F238E27FC236}">
                <a16:creationId xmlns:a16="http://schemas.microsoft.com/office/drawing/2014/main" id="{8003D4BF-5AA5-BFEE-2934-A08B8357F8B2}"/>
              </a:ext>
            </a:extLst>
          </p:cNvPr>
          <p:cNvSpPr>
            <a:spLocks noGrp="1"/>
          </p:cNvSpPr>
          <p:nvPr>
            <p:ph sz="quarter" idx="20" hasCustomPrompt="1"/>
          </p:nvPr>
        </p:nvSpPr>
        <p:spPr>
          <a:xfrm>
            <a:off x="6351197" y="3886487"/>
            <a:ext cx="2393832" cy="2242866"/>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5" name="Picture Placeholder 9">
            <a:extLst>
              <a:ext uri="{FF2B5EF4-FFF2-40B4-BE49-F238E27FC236}">
                <a16:creationId xmlns:a16="http://schemas.microsoft.com/office/drawing/2014/main" id="{F09B0C3A-72A5-8F71-D875-09278EE25966}"/>
              </a:ext>
            </a:extLst>
          </p:cNvPr>
          <p:cNvSpPr>
            <a:spLocks noGrp="1"/>
          </p:cNvSpPr>
          <p:nvPr>
            <p:ph type="pic" sz="quarter" idx="21" hasCustomPrompt="1"/>
          </p:nvPr>
        </p:nvSpPr>
        <p:spPr>
          <a:xfrm>
            <a:off x="6351197" y="1866756"/>
            <a:ext cx="2393831" cy="1828800"/>
          </a:xfrm>
          <a:ln w="57150">
            <a:noFill/>
          </a:ln>
        </p:spPr>
        <p:txBody>
          <a:bodyPr>
            <a:normAutofit/>
          </a:bodyPr>
          <a:lstStyle>
            <a:lvl1pPr>
              <a:defRPr sz="1600"/>
            </a:lvl1pPr>
          </a:lstStyle>
          <a:p>
            <a:r>
              <a:rPr lang="en-US">
                <a:latin typeface="Source Sans Pro" panose="020B0503030403020204" pitchFamily="34" charset="0"/>
              </a:rPr>
              <a:t>Drag picture to placeholder or click icon to add</a:t>
            </a:r>
            <a:endParaRPr lang="en-US"/>
          </a:p>
        </p:txBody>
      </p:sp>
      <p:pic>
        <p:nvPicPr>
          <p:cNvPr id="6" name="Picture 5" descr="Logo of U.S. Department of Agriculture, National Institute of Food and Agriculture">
            <a:extLst>
              <a:ext uri="{FF2B5EF4-FFF2-40B4-BE49-F238E27FC236}">
                <a16:creationId xmlns:a16="http://schemas.microsoft.com/office/drawing/2014/main" id="{492D41BC-46A6-D738-793A-36B5EF36F6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190" y="189926"/>
            <a:ext cx="4632398" cy="430044"/>
          </a:xfrm>
          <a:prstGeom prst="rect">
            <a:avLst/>
          </a:prstGeom>
          <a:solidFill>
            <a:schemeClr val="bg1"/>
          </a:solidFill>
        </p:spPr>
      </p:pic>
    </p:spTree>
    <p:extLst>
      <p:ext uri="{BB962C8B-B14F-4D97-AF65-F5344CB8AC3E}">
        <p14:creationId xmlns:p14="http://schemas.microsoft.com/office/powerpoint/2010/main" val="369377184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g_Plain Title &amp; Content - Gree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CE8B12-3DB6-D2FA-97EB-AFC9988CA92D}"/>
              </a:ext>
            </a:extLst>
          </p:cNvPr>
          <p:cNvSpPr/>
          <p:nvPr userDrawn="1"/>
        </p:nvSpPr>
        <p:spPr>
          <a:xfrm>
            <a:off x="0" y="0"/>
            <a:ext cx="9144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a:extLst>
              <a:ext uri="{FF2B5EF4-FFF2-40B4-BE49-F238E27FC236}">
                <a16:creationId xmlns:a16="http://schemas.microsoft.com/office/drawing/2014/main" id="{7BB9D14F-1574-54A7-8313-24A581E76338}"/>
              </a:ext>
            </a:extLst>
          </p:cNvPr>
          <p:cNvSpPr/>
          <p:nvPr userDrawn="1"/>
        </p:nvSpPr>
        <p:spPr>
          <a:xfrm>
            <a:off x="0" y="6668074"/>
            <a:ext cx="9144000" cy="189926"/>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itle 1">
            <a:extLst>
              <a:ext uri="{FF2B5EF4-FFF2-40B4-BE49-F238E27FC236}">
                <a16:creationId xmlns:a16="http://schemas.microsoft.com/office/drawing/2014/main" id="{07B7AEB8-B27B-AA32-A028-F31DBCB357B2}"/>
              </a:ext>
            </a:extLst>
          </p:cNvPr>
          <p:cNvSpPr>
            <a:spLocks noGrp="1"/>
          </p:cNvSpPr>
          <p:nvPr>
            <p:ph type="title" hasCustomPrompt="1"/>
          </p:nvPr>
        </p:nvSpPr>
        <p:spPr>
          <a:xfrm>
            <a:off x="291141" y="999828"/>
            <a:ext cx="8224211" cy="681033"/>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4" name="Content Placeholder 16">
            <a:extLst>
              <a:ext uri="{FF2B5EF4-FFF2-40B4-BE49-F238E27FC236}">
                <a16:creationId xmlns:a16="http://schemas.microsoft.com/office/drawing/2014/main" id="{B131AD74-5701-4173-081F-23C27E55A947}"/>
              </a:ext>
            </a:extLst>
          </p:cNvPr>
          <p:cNvSpPr>
            <a:spLocks noGrp="1"/>
          </p:cNvSpPr>
          <p:nvPr>
            <p:ph sz="quarter" idx="15" hasCustomPrompt="1"/>
          </p:nvPr>
        </p:nvSpPr>
        <p:spPr>
          <a:xfrm>
            <a:off x="290648" y="1787528"/>
            <a:ext cx="8224705" cy="4253275"/>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Tree>
    <p:extLst>
      <p:ext uri="{BB962C8B-B14F-4D97-AF65-F5344CB8AC3E}">
        <p14:creationId xmlns:p14="http://schemas.microsoft.com/office/powerpoint/2010/main" val="3107813037"/>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h_ Quote Slide - Green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5D1101-EE2B-CF02-2E92-2C37C2FB33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02"/>
            <a:ext cx="9144000" cy="6858000"/>
          </a:xfrm>
          <a:prstGeom prst="rect">
            <a:avLst/>
          </a:prstGeom>
        </p:spPr>
      </p:pic>
      <p:sp>
        <p:nvSpPr>
          <p:cNvPr id="15" name="Text Placeholder 14">
            <a:extLst>
              <a:ext uri="{FF2B5EF4-FFF2-40B4-BE49-F238E27FC236}">
                <a16:creationId xmlns:a16="http://schemas.microsoft.com/office/drawing/2014/main" id="{280ED2E7-89B0-7A17-FC87-FE47FAFF2FCA}"/>
              </a:ext>
            </a:extLst>
          </p:cNvPr>
          <p:cNvSpPr>
            <a:spLocks noGrp="1"/>
          </p:cNvSpPr>
          <p:nvPr>
            <p:ph type="body" sz="quarter" idx="10" hasCustomPrompt="1"/>
          </p:nvPr>
        </p:nvSpPr>
        <p:spPr>
          <a:xfrm>
            <a:off x="1043796" y="1654770"/>
            <a:ext cx="4332617" cy="3545456"/>
          </a:xfrm>
        </p:spPr>
        <p:txBody>
          <a:bodyPr anchor="ctr">
            <a:noAutofit/>
          </a:bodyPr>
          <a:lstStyle>
            <a:lvl1pPr marL="0" indent="0" algn="ctr">
              <a:lnSpc>
                <a:spcPct val="100000"/>
              </a:lnSpc>
              <a:buNone/>
              <a:defRPr sz="1800" i="1">
                <a:latin typeface="Georgia" panose="02040502050405020303" pitchFamily="18" charset="0"/>
              </a:defRPr>
            </a:lvl1pPr>
            <a:lvl2pPr>
              <a:defRPr sz="1600"/>
            </a:lvl2pPr>
            <a:lvl3pPr>
              <a:defRPr sz="1400"/>
            </a:lvl3pPr>
            <a:lvl4pPr>
              <a:defRPr sz="1200"/>
            </a:lvl4pPr>
            <a:lvl5pPr marL="1828754" indent="0">
              <a:buNone/>
              <a:defRPr sz="1200"/>
            </a:lvl5pPr>
          </a:lstStyle>
          <a:p>
            <a:pPr lvl="0"/>
            <a:r>
              <a:rPr lang="en-US"/>
              <a:t>“The quote should be no more than a few sentences. The more you overload that area with words, the less effective it becomes. Design connotes forward motion, would be suitable for quotes that relate to progress, innovation, research, positive results.”</a:t>
            </a:r>
          </a:p>
        </p:txBody>
      </p:sp>
      <p:sp>
        <p:nvSpPr>
          <p:cNvPr id="17" name="Text Placeholder 16">
            <a:extLst>
              <a:ext uri="{FF2B5EF4-FFF2-40B4-BE49-F238E27FC236}">
                <a16:creationId xmlns:a16="http://schemas.microsoft.com/office/drawing/2014/main" id="{241774F1-FDFE-E4D6-A978-E57FD44C0FF3}"/>
              </a:ext>
            </a:extLst>
          </p:cNvPr>
          <p:cNvSpPr>
            <a:spLocks noGrp="1"/>
          </p:cNvSpPr>
          <p:nvPr>
            <p:ph type="body" sz="quarter" idx="11" hasCustomPrompt="1"/>
          </p:nvPr>
        </p:nvSpPr>
        <p:spPr>
          <a:xfrm>
            <a:off x="5654281" y="1654180"/>
            <a:ext cx="1891903" cy="3546475"/>
          </a:xfrm>
        </p:spPr>
        <p:txBody>
          <a:bodyPr anchor="ctr">
            <a:normAutofit/>
          </a:bodyPr>
          <a:lstStyle>
            <a:lvl1pPr marL="0" indent="0">
              <a:buNone/>
              <a:defRPr sz="1800" b="0">
                <a:latin typeface="Source Sans Pro" panose="020B0503030403020204" pitchFamily="34" charset="0"/>
              </a:defRPr>
            </a:lvl1pPr>
            <a:lvl2pPr marL="457189" indent="0">
              <a:buNone/>
              <a:defRPr sz="1600"/>
            </a:lvl2pPr>
            <a:lvl3pPr marL="914377" indent="0">
              <a:buNone/>
              <a:defRPr sz="1400"/>
            </a:lvl3pPr>
            <a:lvl4pPr marL="1371566" indent="0">
              <a:buNone/>
              <a:defRPr sz="1200"/>
            </a:lvl4pPr>
            <a:lvl5pPr marL="1828754" indent="0">
              <a:buNone/>
              <a:defRPr sz="1200"/>
            </a:lvl5pPr>
          </a:lstStyle>
          <a:p>
            <a:pPr lvl="0"/>
            <a:r>
              <a:rPr lang="en-US"/>
              <a:t>PERSON’S NAME</a:t>
            </a:r>
          </a:p>
          <a:p>
            <a:pPr lvl="0"/>
            <a:r>
              <a:rPr lang="en-US"/>
              <a:t>Title or other information you would like to include.</a:t>
            </a:r>
          </a:p>
        </p:txBody>
      </p:sp>
    </p:spTree>
    <p:extLst>
      <p:ext uri="{BB962C8B-B14F-4D97-AF65-F5344CB8AC3E}">
        <p14:creationId xmlns:p14="http://schemas.microsoft.com/office/powerpoint/2010/main" val="4098748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i_ Quote &amp; Image - Green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5D1101-EE2B-CF02-2E92-2C37C2FB33F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698" t="94" r="37477" b="94"/>
          <a:stretch/>
        </p:blipFill>
        <p:spPr>
          <a:xfrm>
            <a:off x="0" y="-1502"/>
            <a:ext cx="4839421" cy="6858000"/>
          </a:xfrm>
          <a:prstGeom prst="rect">
            <a:avLst/>
          </a:prstGeom>
        </p:spPr>
      </p:pic>
      <p:sp>
        <p:nvSpPr>
          <p:cNvPr id="15" name="Text Placeholder 14">
            <a:extLst>
              <a:ext uri="{FF2B5EF4-FFF2-40B4-BE49-F238E27FC236}">
                <a16:creationId xmlns:a16="http://schemas.microsoft.com/office/drawing/2014/main" id="{280ED2E7-89B0-7A17-FC87-FE47FAFF2FCA}"/>
              </a:ext>
            </a:extLst>
          </p:cNvPr>
          <p:cNvSpPr>
            <a:spLocks noGrp="1"/>
          </p:cNvSpPr>
          <p:nvPr>
            <p:ph type="body" sz="quarter" idx="10" hasCustomPrompt="1"/>
          </p:nvPr>
        </p:nvSpPr>
        <p:spPr>
          <a:xfrm>
            <a:off x="336431" y="2215491"/>
            <a:ext cx="4235572" cy="1864807"/>
          </a:xfrm>
        </p:spPr>
        <p:txBody>
          <a:bodyPr anchor="ctr">
            <a:noAutofit/>
          </a:bodyPr>
          <a:lstStyle>
            <a:lvl1pPr marL="0" indent="0" algn="r">
              <a:lnSpc>
                <a:spcPct val="100000"/>
              </a:lnSpc>
              <a:buNone/>
              <a:defRPr sz="1800" i="1">
                <a:latin typeface="Georgia" panose="02040502050405020303" pitchFamily="18" charset="0"/>
              </a:defRPr>
            </a:lvl1pPr>
            <a:lvl2pPr>
              <a:defRPr sz="1600"/>
            </a:lvl2pPr>
            <a:lvl3pPr>
              <a:defRPr sz="1400"/>
            </a:lvl3pPr>
            <a:lvl4pPr>
              <a:defRPr sz="1200"/>
            </a:lvl4pPr>
            <a:lvl5pPr marL="1828754" indent="0">
              <a:buNone/>
              <a:defRPr sz="1200"/>
            </a:lvl5pPr>
          </a:lstStyle>
          <a:p>
            <a:pPr lvl="0"/>
            <a:r>
              <a:rPr lang="en-US"/>
              <a:t>“The quote should be no more than a few sentences. The more you overload that area with words, the less effective it becomes. Design connotes forward motion, would be suitable for quotes that relate to progress, innovation, research, positive results.”</a:t>
            </a:r>
          </a:p>
        </p:txBody>
      </p:sp>
      <p:sp>
        <p:nvSpPr>
          <p:cNvPr id="17" name="Text Placeholder 16">
            <a:extLst>
              <a:ext uri="{FF2B5EF4-FFF2-40B4-BE49-F238E27FC236}">
                <a16:creationId xmlns:a16="http://schemas.microsoft.com/office/drawing/2014/main" id="{241774F1-FDFE-E4D6-A978-E57FD44C0FF3}"/>
              </a:ext>
            </a:extLst>
          </p:cNvPr>
          <p:cNvSpPr>
            <a:spLocks noGrp="1"/>
          </p:cNvSpPr>
          <p:nvPr>
            <p:ph type="body" sz="quarter" idx="11" hasCustomPrompt="1"/>
          </p:nvPr>
        </p:nvSpPr>
        <p:spPr>
          <a:xfrm>
            <a:off x="336429" y="4301580"/>
            <a:ext cx="4235572" cy="537840"/>
          </a:xfrm>
        </p:spPr>
        <p:txBody>
          <a:bodyPr anchor="t">
            <a:normAutofit/>
          </a:bodyPr>
          <a:lstStyle>
            <a:lvl1pPr marL="0" indent="0" algn="r">
              <a:spcBef>
                <a:spcPts val="0"/>
              </a:spcBef>
              <a:buNone/>
              <a:defRPr sz="1400" b="0">
                <a:latin typeface="Source Sans Pro" panose="020B0503030403020204" pitchFamily="34" charset="0"/>
              </a:defRPr>
            </a:lvl1pPr>
            <a:lvl2pPr marL="457189" indent="0">
              <a:buNone/>
              <a:defRPr sz="1600"/>
            </a:lvl2pPr>
            <a:lvl3pPr marL="914377" indent="0">
              <a:buNone/>
              <a:defRPr sz="1400"/>
            </a:lvl3pPr>
            <a:lvl4pPr marL="1371566" indent="0">
              <a:buNone/>
              <a:defRPr sz="1200"/>
            </a:lvl4pPr>
            <a:lvl5pPr marL="1828754" indent="0">
              <a:buNone/>
              <a:defRPr sz="1200"/>
            </a:lvl5pPr>
          </a:lstStyle>
          <a:p>
            <a:pPr lvl="0"/>
            <a:r>
              <a:rPr lang="en-US"/>
              <a:t>PERSON’S NAME</a:t>
            </a:r>
          </a:p>
          <a:p>
            <a:pPr lvl="0"/>
            <a:r>
              <a:rPr lang="en-US"/>
              <a:t>Title or other information you would like to include.</a:t>
            </a:r>
          </a:p>
        </p:txBody>
      </p:sp>
      <p:sp>
        <p:nvSpPr>
          <p:cNvPr id="9" name="Picture Placeholder 8">
            <a:extLst>
              <a:ext uri="{FF2B5EF4-FFF2-40B4-BE49-F238E27FC236}">
                <a16:creationId xmlns:a16="http://schemas.microsoft.com/office/drawing/2014/main" id="{FB61EBEB-D861-4BBA-7FD2-4C47B5DF329D}"/>
              </a:ext>
            </a:extLst>
          </p:cNvPr>
          <p:cNvSpPr>
            <a:spLocks noGrp="1"/>
          </p:cNvSpPr>
          <p:nvPr>
            <p:ph type="pic" sz="quarter" idx="12"/>
          </p:nvPr>
        </p:nvSpPr>
        <p:spPr>
          <a:xfrm>
            <a:off x="4839421" y="-1502"/>
            <a:ext cx="4304582" cy="6858000"/>
          </a:xfrm>
        </p:spPr>
        <p:txBody>
          <a:bodyPr/>
          <a:lstStyle/>
          <a:p>
            <a:endParaRPr lang="en-US"/>
          </a:p>
        </p:txBody>
      </p:sp>
    </p:spTree>
    <p:extLst>
      <p:ext uri="{BB962C8B-B14F-4D97-AF65-F5344CB8AC3E}">
        <p14:creationId xmlns:p14="http://schemas.microsoft.com/office/powerpoint/2010/main" val="1006307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a_Section Title 1 - Green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5D1101-EE2B-CF02-2E92-2C37C2FB33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02"/>
            <a:ext cx="9144000" cy="6858000"/>
          </a:xfrm>
          <a:prstGeom prst="rect">
            <a:avLst/>
          </a:prstGeom>
        </p:spPr>
      </p:pic>
      <p:sp>
        <p:nvSpPr>
          <p:cNvPr id="10" name="Title 9">
            <a:extLst>
              <a:ext uri="{FF2B5EF4-FFF2-40B4-BE49-F238E27FC236}">
                <a16:creationId xmlns:a16="http://schemas.microsoft.com/office/drawing/2014/main" id="{3E931860-CD07-135D-1553-281F39237129}"/>
              </a:ext>
            </a:extLst>
          </p:cNvPr>
          <p:cNvSpPr>
            <a:spLocks noGrp="1"/>
          </p:cNvSpPr>
          <p:nvPr>
            <p:ph type="title" hasCustomPrompt="1"/>
          </p:nvPr>
        </p:nvSpPr>
        <p:spPr>
          <a:xfrm>
            <a:off x="2" y="2838797"/>
            <a:ext cx="9143999" cy="1325563"/>
          </a:xfrm>
        </p:spPr>
        <p:txBody>
          <a:bodyPr/>
          <a:lstStyle>
            <a:lvl1pPr algn="ctr">
              <a:defRPr b="1">
                <a:solidFill>
                  <a:schemeClr val="bg1"/>
                </a:solidFill>
                <a:latin typeface="Source Sans Pro" panose="020B0503030403020204" pitchFamily="34" charset="0"/>
              </a:defRPr>
            </a:lvl1pPr>
          </a:lstStyle>
          <a:p>
            <a:r>
              <a:rPr lang="en-US"/>
              <a:t>CLICK TO EDIT SECTION TITLE</a:t>
            </a:r>
          </a:p>
        </p:txBody>
      </p:sp>
    </p:spTree>
    <p:extLst>
      <p:ext uri="{BB962C8B-B14F-4D97-AF65-F5344CB8AC3E}">
        <p14:creationId xmlns:p14="http://schemas.microsoft.com/office/powerpoint/2010/main" val="105248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b_Section Title 2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5D1101-EE2B-CF02-2E92-2C37C2FB33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02"/>
            <a:ext cx="9144000" cy="6858000"/>
          </a:xfrm>
          <a:prstGeom prst="rect">
            <a:avLst/>
          </a:prstGeom>
        </p:spPr>
      </p:pic>
      <p:sp>
        <p:nvSpPr>
          <p:cNvPr id="10" name="Title 9">
            <a:extLst>
              <a:ext uri="{FF2B5EF4-FFF2-40B4-BE49-F238E27FC236}">
                <a16:creationId xmlns:a16="http://schemas.microsoft.com/office/drawing/2014/main" id="{3E931860-CD07-135D-1553-281F39237129}"/>
              </a:ext>
            </a:extLst>
          </p:cNvPr>
          <p:cNvSpPr>
            <a:spLocks noGrp="1"/>
          </p:cNvSpPr>
          <p:nvPr>
            <p:ph type="title" hasCustomPrompt="1"/>
          </p:nvPr>
        </p:nvSpPr>
        <p:spPr>
          <a:xfrm>
            <a:off x="2" y="2838797"/>
            <a:ext cx="9143999" cy="1325563"/>
          </a:xfrm>
        </p:spPr>
        <p:txBody>
          <a:bodyPr/>
          <a:lstStyle>
            <a:lvl1pPr algn="ctr">
              <a:defRPr b="1">
                <a:solidFill>
                  <a:schemeClr val="bg1"/>
                </a:solidFill>
                <a:latin typeface="Source Sans Pro" panose="020B0503030403020204" pitchFamily="34" charset="0"/>
              </a:defRPr>
            </a:lvl1pPr>
          </a:lstStyle>
          <a:p>
            <a:r>
              <a:rPr lang="en-US"/>
              <a:t>CLICK TO EDIT SECTION TITLE</a:t>
            </a:r>
          </a:p>
        </p:txBody>
      </p:sp>
    </p:spTree>
    <p:extLst>
      <p:ext uri="{BB962C8B-B14F-4D97-AF65-F5344CB8AC3E}">
        <p14:creationId xmlns:p14="http://schemas.microsoft.com/office/powerpoint/2010/main" val="3958161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c_Section Title 3 - Green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5D1101-EE2B-CF02-2E92-2C37C2FB33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02"/>
            <a:ext cx="9144000" cy="6858000"/>
          </a:xfrm>
          <a:prstGeom prst="rect">
            <a:avLst/>
          </a:prstGeom>
        </p:spPr>
      </p:pic>
      <p:sp>
        <p:nvSpPr>
          <p:cNvPr id="10" name="Title 9">
            <a:extLst>
              <a:ext uri="{FF2B5EF4-FFF2-40B4-BE49-F238E27FC236}">
                <a16:creationId xmlns:a16="http://schemas.microsoft.com/office/drawing/2014/main" id="{3E931860-CD07-135D-1553-281F39237129}"/>
              </a:ext>
            </a:extLst>
          </p:cNvPr>
          <p:cNvSpPr>
            <a:spLocks noGrp="1"/>
          </p:cNvSpPr>
          <p:nvPr>
            <p:ph type="title" hasCustomPrompt="1"/>
          </p:nvPr>
        </p:nvSpPr>
        <p:spPr>
          <a:xfrm>
            <a:off x="2" y="2838797"/>
            <a:ext cx="9143999" cy="1325563"/>
          </a:xfrm>
        </p:spPr>
        <p:txBody>
          <a:bodyPr/>
          <a:lstStyle>
            <a:lvl1pPr algn="ctr">
              <a:defRPr b="1">
                <a:solidFill>
                  <a:schemeClr val="bg1"/>
                </a:solidFill>
                <a:latin typeface="Source Sans Pro" panose="020B0503030403020204" pitchFamily="34" charset="0"/>
              </a:defRPr>
            </a:lvl1pPr>
          </a:lstStyle>
          <a:p>
            <a:r>
              <a:rPr lang="en-US"/>
              <a:t>CLICK TO EDIT SECTION TITLE</a:t>
            </a:r>
          </a:p>
        </p:txBody>
      </p:sp>
    </p:spTree>
    <p:extLst>
      <p:ext uri="{BB962C8B-B14F-4D97-AF65-F5344CB8AC3E}">
        <p14:creationId xmlns:p14="http://schemas.microsoft.com/office/powerpoint/2010/main" val="34858703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19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 Plai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5B0FEC-5370-440B-9BA6-426EE7BA6237}"/>
              </a:ext>
            </a:extLst>
          </p:cNvPr>
          <p:cNvSpPr/>
          <p:nvPr userDrawn="1"/>
        </p:nvSpPr>
        <p:spPr>
          <a:xfrm>
            <a:off x="0" y="5"/>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9" name="Straight Connector 8">
            <a:extLst>
              <a:ext uri="{FF2B5EF4-FFF2-40B4-BE49-F238E27FC236}">
                <a16:creationId xmlns:a16="http://schemas.microsoft.com/office/drawing/2014/main" id="{7A1CF2D7-30B4-498B-B062-E38380132A7F}"/>
              </a:ext>
            </a:extLst>
          </p:cNvPr>
          <p:cNvCxnSpPr>
            <a:cxnSpLocks/>
          </p:cNvCxnSpPr>
          <p:nvPr userDrawn="1"/>
        </p:nvCxnSpPr>
        <p:spPr>
          <a:xfrm>
            <a:off x="162326" y="809897"/>
            <a:ext cx="8819353" cy="0"/>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A1D7740-8461-7DBC-959A-86001F41429F}"/>
              </a:ext>
            </a:extLst>
          </p:cNvPr>
          <p:cNvSpPr>
            <a:spLocks noGrp="1"/>
          </p:cNvSpPr>
          <p:nvPr>
            <p:ph type="title" hasCustomPrompt="1"/>
          </p:nvPr>
        </p:nvSpPr>
        <p:spPr>
          <a:xfrm>
            <a:off x="291141" y="999828"/>
            <a:ext cx="8224211" cy="681033"/>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3" name="Content Placeholder 16">
            <a:extLst>
              <a:ext uri="{FF2B5EF4-FFF2-40B4-BE49-F238E27FC236}">
                <a16:creationId xmlns:a16="http://schemas.microsoft.com/office/drawing/2014/main" id="{36504F37-4C6C-D63C-8C89-DEA8553CAE75}"/>
              </a:ext>
            </a:extLst>
          </p:cNvPr>
          <p:cNvSpPr>
            <a:spLocks noGrp="1"/>
          </p:cNvSpPr>
          <p:nvPr>
            <p:ph sz="quarter" idx="15" hasCustomPrompt="1"/>
          </p:nvPr>
        </p:nvSpPr>
        <p:spPr>
          <a:xfrm>
            <a:off x="290648" y="1787528"/>
            <a:ext cx="8224705" cy="4253275"/>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pic>
        <p:nvPicPr>
          <p:cNvPr id="4" name="Picture 3" descr="Logo of U.S. Department of Agriculture, National Institute of Food and Agriculture">
            <a:extLst>
              <a:ext uri="{FF2B5EF4-FFF2-40B4-BE49-F238E27FC236}">
                <a16:creationId xmlns:a16="http://schemas.microsoft.com/office/drawing/2014/main" id="{FDA50388-882F-DE0E-AD6B-B3BCD3D98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190" y="189926"/>
            <a:ext cx="4632398" cy="430044"/>
          </a:xfrm>
          <a:prstGeom prst="rect">
            <a:avLst/>
          </a:prstGeom>
          <a:solidFill>
            <a:schemeClr val="bg1"/>
          </a:solidFill>
        </p:spPr>
      </p:pic>
    </p:spTree>
    <p:extLst>
      <p:ext uri="{BB962C8B-B14F-4D97-AF65-F5344CB8AC3E}">
        <p14:creationId xmlns:p14="http://schemas.microsoft.com/office/powerpoint/2010/main" val="2838807767"/>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 Plai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1BEB3EB5-5549-4D90-96CC-076D5C2362C4}"/>
              </a:ext>
            </a:extLst>
          </p:cNvPr>
          <p:cNvCxnSpPr/>
          <p:nvPr userDrawn="1"/>
        </p:nvCxnSpPr>
        <p:spPr>
          <a:xfrm>
            <a:off x="1559115" y="3248809"/>
            <a:ext cx="602577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04FCC23-B1EB-2750-6FC7-3890A8B76625}"/>
              </a:ext>
            </a:extLst>
          </p:cNvPr>
          <p:cNvSpPr>
            <a:spLocks noGrp="1"/>
          </p:cNvSpPr>
          <p:nvPr>
            <p:ph type="title" hasCustomPrompt="1"/>
          </p:nvPr>
        </p:nvSpPr>
        <p:spPr>
          <a:xfrm>
            <a:off x="1559112" y="3394488"/>
            <a:ext cx="6025777" cy="1068137"/>
          </a:xfrm>
        </p:spPr>
        <p:txBody>
          <a:bodyPr>
            <a:normAutofit/>
          </a:bodyPr>
          <a:lstStyle>
            <a:lvl1pPr algn="ctr">
              <a:defRPr sz="3600" b="1"/>
            </a:lvl1pPr>
          </a:lstStyle>
          <a:p>
            <a:r>
              <a:rPr lang="en-US"/>
              <a:t>CLICK TO EDIT MASTER TITLE STYLE</a:t>
            </a:r>
          </a:p>
        </p:txBody>
      </p:sp>
      <p:pic>
        <p:nvPicPr>
          <p:cNvPr id="3" name="Picture 2" descr="Logo of U.S. Department of Agriculture, National Institute of Food and Agriculture">
            <a:extLst>
              <a:ext uri="{FF2B5EF4-FFF2-40B4-BE49-F238E27FC236}">
                <a16:creationId xmlns:a16="http://schemas.microsoft.com/office/drawing/2014/main" id="{03B637A4-9BD3-F6EF-7D87-C6C18ED5D1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95925" y="2475784"/>
            <a:ext cx="5752149" cy="533995"/>
          </a:xfrm>
          <a:prstGeom prst="rect">
            <a:avLst/>
          </a:prstGeom>
          <a:solidFill>
            <a:schemeClr val="bg1"/>
          </a:solidFill>
        </p:spPr>
      </p:pic>
    </p:spTree>
    <p:extLst>
      <p:ext uri="{BB962C8B-B14F-4D97-AF65-F5344CB8AC3E}">
        <p14:creationId xmlns:p14="http://schemas.microsoft.com/office/powerpoint/2010/main" val="162574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a_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6E87F7-0E11-47D0-9696-6B8EBBDCE3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9144000" cy="6858000"/>
          </a:xfrm>
          <a:prstGeom prst="rect">
            <a:avLst/>
          </a:prstGeom>
        </p:spPr>
      </p:pic>
      <p:sp>
        <p:nvSpPr>
          <p:cNvPr id="2" name="Text Placeholder 5">
            <a:extLst>
              <a:ext uri="{FF2B5EF4-FFF2-40B4-BE49-F238E27FC236}">
                <a16:creationId xmlns:a16="http://schemas.microsoft.com/office/drawing/2014/main" id="{BD1E84F5-9CC3-13A6-9F78-1862A79DEBF0}"/>
              </a:ext>
            </a:extLst>
          </p:cNvPr>
          <p:cNvSpPr>
            <a:spLocks noGrp="1"/>
          </p:cNvSpPr>
          <p:nvPr>
            <p:ph type="body" sz="quarter" idx="10" hasCustomPrompt="1"/>
          </p:nvPr>
        </p:nvSpPr>
        <p:spPr>
          <a:xfrm>
            <a:off x="452884" y="4210055"/>
            <a:ext cx="3584277" cy="1095195"/>
          </a:xfrm>
        </p:spPr>
        <p:txBody>
          <a:bodyPr>
            <a:noAutofit/>
          </a:bodyPr>
          <a:lstStyle>
            <a:lvl1pPr marL="0" indent="0">
              <a:buNone/>
              <a:defRPr sz="3200" b="1">
                <a:solidFill>
                  <a:schemeClr val="bg1"/>
                </a:solidFill>
              </a:defRPr>
            </a:lvl1pPr>
            <a:lvl2pPr marL="457189" indent="0">
              <a:buNone/>
              <a:defRPr sz="1800"/>
            </a:lvl2pPr>
            <a:lvl3pPr marL="914377" indent="0">
              <a:buNone/>
              <a:defRPr sz="1600"/>
            </a:lvl3pPr>
            <a:lvl4pPr marL="1371566" indent="0">
              <a:buNone/>
              <a:defRPr sz="1400"/>
            </a:lvl4pPr>
            <a:lvl5pPr marL="1828754" indent="0">
              <a:buNone/>
              <a:defRPr sz="1400"/>
            </a:lvl5pPr>
          </a:lstStyle>
          <a:p>
            <a:pPr lvl="0"/>
            <a:r>
              <a:rPr lang="en-US"/>
              <a:t>Presentation Title Goes Here</a:t>
            </a:r>
          </a:p>
        </p:txBody>
      </p:sp>
      <p:pic>
        <p:nvPicPr>
          <p:cNvPr id="3" name="Picture 2">
            <a:extLst>
              <a:ext uri="{FF2B5EF4-FFF2-40B4-BE49-F238E27FC236}">
                <a16:creationId xmlns:a16="http://schemas.microsoft.com/office/drawing/2014/main" id="{F6B479F0-9BA1-2EE3-F8FE-4B9420CAC2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65" y="242178"/>
            <a:ext cx="4632398" cy="430044"/>
          </a:xfrm>
          <a:prstGeom prst="rect">
            <a:avLst/>
          </a:prstGeom>
        </p:spPr>
      </p:pic>
    </p:spTree>
    <p:extLst>
      <p:ext uri="{BB962C8B-B14F-4D97-AF65-F5344CB8AC3E}">
        <p14:creationId xmlns:p14="http://schemas.microsoft.com/office/powerpoint/2010/main" val="4252523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 Lines">
    <p:spTree>
      <p:nvGrpSpPr>
        <p:cNvPr id="1" name=""/>
        <p:cNvGrpSpPr/>
        <p:nvPr/>
      </p:nvGrpSpPr>
      <p:grpSpPr>
        <a:xfrm>
          <a:off x="0" y="0"/>
          <a:ext cx="0" cy="0"/>
          <a:chOff x="0" y="0"/>
          <a:chExt cx="0" cy="0"/>
        </a:xfrm>
      </p:grpSpPr>
      <p:pic>
        <p:nvPicPr>
          <p:cNvPr id="4" name="Picture 3" descr="Application&#10;&#10;Description automatically generated with low confidence">
            <a:extLst>
              <a:ext uri="{FF2B5EF4-FFF2-40B4-BE49-F238E27FC236}">
                <a16:creationId xmlns:a16="http://schemas.microsoft.com/office/drawing/2014/main" id="{61C79563-D5E5-4AC9-B721-B4D5D5F0C7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Text Placeholder 2">
            <a:extLst>
              <a:ext uri="{FF2B5EF4-FFF2-40B4-BE49-F238E27FC236}">
                <a16:creationId xmlns:a16="http://schemas.microsoft.com/office/drawing/2014/main" id="{69B6568D-9C5E-4BC3-8EC4-8DB95E69C4E7}"/>
              </a:ext>
            </a:extLst>
          </p:cNvPr>
          <p:cNvSpPr>
            <a:spLocks noGrp="1"/>
          </p:cNvSpPr>
          <p:nvPr>
            <p:ph idx="1" hasCustomPrompt="1"/>
          </p:nvPr>
        </p:nvSpPr>
        <p:spPr>
          <a:xfrm>
            <a:off x="914400" y="1594887"/>
            <a:ext cx="7600950" cy="4582079"/>
          </a:xfrm>
          <a:prstGeom prst="rect">
            <a:avLst/>
          </a:prstGeom>
        </p:spPr>
        <p:txBody>
          <a:bodyPr vert="horz" lIns="91440" tIns="45720" rIns="91440" bIns="45720" rtlCol="0">
            <a:normAutofit/>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C837B368-4D47-4C26-A4F0-A7E3E7C0A964}"/>
              </a:ext>
            </a:extLst>
          </p:cNvPr>
          <p:cNvSpPr>
            <a:spLocks noGrp="1"/>
          </p:cNvSpPr>
          <p:nvPr>
            <p:ph type="sldNum" sz="quarter" idx="12"/>
          </p:nvPr>
        </p:nvSpPr>
        <p:spPr/>
        <p:txBody>
          <a:bodyPr/>
          <a:lstStyle/>
          <a:p>
            <a:pPr defTabSz="342900">
              <a:defRPr/>
            </a:pPr>
            <a:fld id="{2BD7F24E-DE58-493E-87A9-8975CB1324FF}" type="slidenum">
              <a:rPr lang="en-US" sz="900" smtClean="0">
                <a:solidFill>
                  <a:prstClr val="black">
                    <a:tint val="75000"/>
                  </a:prstClr>
                </a:solidFill>
              </a:rPr>
              <a:pPr defTabSz="342900">
                <a:defRPr/>
              </a:pPr>
              <a:t>‹#›</a:t>
            </a:fld>
            <a:endParaRPr lang="en-US" sz="900">
              <a:solidFill>
                <a:prstClr val="black">
                  <a:tint val="75000"/>
                </a:prstClr>
              </a:solidFill>
            </a:endParaRPr>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1"/>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Logo of U.S. Department of Agriculture, National Institute of Food and Agriculture">
            <a:extLst>
              <a:ext uri="{FF2B5EF4-FFF2-40B4-BE49-F238E27FC236}">
                <a16:creationId xmlns:a16="http://schemas.microsoft.com/office/drawing/2014/main" id="{C7216B0C-8456-4827-AD87-4239B5DD8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392" y="189926"/>
            <a:ext cx="3474299" cy="430044"/>
          </a:xfrm>
          <a:prstGeom prst="rect">
            <a:avLst/>
          </a:prstGeom>
          <a:solidFill>
            <a:schemeClr val="bg1"/>
          </a:solidFill>
        </p:spPr>
      </p:pic>
    </p:spTree>
    <p:extLst>
      <p:ext uri="{BB962C8B-B14F-4D97-AF65-F5344CB8AC3E}">
        <p14:creationId xmlns:p14="http://schemas.microsoft.com/office/powerpoint/2010/main" val="2211295214"/>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 No Lines">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69B6568D-9C5E-4BC3-8EC4-8DB95E69C4E7}"/>
              </a:ext>
            </a:extLst>
          </p:cNvPr>
          <p:cNvSpPr>
            <a:spLocks noGrp="1"/>
          </p:cNvSpPr>
          <p:nvPr>
            <p:ph idx="1" hasCustomPrompt="1"/>
          </p:nvPr>
        </p:nvSpPr>
        <p:spPr>
          <a:xfrm>
            <a:off x="914400" y="1594887"/>
            <a:ext cx="7600950" cy="4582079"/>
          </a:xfrm>
          <a:prstGeom prst="rect">
            <a:avLst/>
          </a:prstGeom>
        </p:spPr>
        <p:txBody>
          <a:bodyPr vert="horz" lIns="91440" tIns="45720" rIns="91440" bIns="45720" rtlCol="0">
            <a:normAutofit/>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C837B368-4D47-4C26-A4F0-A7E3E7C0A964}"/>
              </a:ext>
            </a:extLst>
          </p:cNvPr>
          <p:cNvSpPr>
            <a:spLocks noGrp="1"/>
          </p:cNvSpPr>
          <p:nvPr>
            <p:ph type="sldNum" sz="quarter" idx="12"/>
          </p:nvPr>
        </p:nvSpPr>
        <p:spPr/>
        <p:txBody>
          <a:bodyPr/>
          <a:lstStyle/>
          <a:p>
            <a:pPr defTabSz="342900">
              <a:defRPr/>
            </a:pPr>
            <a:fld id="{2BD7F24E-DE58-493E-87A9-8975CB1324FF}" type="slidenum">
              <a:rPr lang="en-US" sz="900" smtClean="0">
                <a:solidFill>
                  <a:prstClr val="black">
                    <a:tint val="75000"/>
                  </a:prstClr>
                </a:solidFill>
              </a:rPr>
              <a:pPr defTabSz="342900">
                <a:defRPr/>
              </a:pPr>
              <a:t>‹#›</a:t>
            </a:fld>
            <a:endParaRPr lang="en-US" sz="900">
              <a:solidFill>
                <a:prstClr val="black">
                  <a:tint val="75000"/>
                </a:prstClr>
              </a:solidFill>
            </a:endParaRPr>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1"/>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Logo of U.S. Department of Agriculture, National Institute of Food and Agriculture">
            <a:extLst>
              <a:ext uri="{FF2B5EF4-FFF2-40B4-BE49-F238E27FC236}">
                <a16:creationId xmlns:a16="http://schemas.microsoft.com/office/drawing/2014/main" id="{C4357B09-AC41-4145-A723-5EEE57EFA2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392" y="189926"/>
            <a:ext cx="3474299" cy="430044"/>
          </a:xfrm>
          <a:prstGeom prst="rect">
            <a:avLst/>
          </a:prstGeom>
          <a:solidFill>
            <a:schemeClr val="bg1"/>
          </a:solidFill>
        </p:spPr>
      </p:pic>
      <p:cxnSp>
        <p:nvCxnSpPr>
          <p:cNvPr id="9" name="Straight Connector 8">
            <a:extLst>
              <a:ext uri="{FF2B5EF4-FFF2-40B4-BE49-F238E27FC236}">
                <a16:creationId xmlns:a16="http://schemas.microsoft.com/office/drawing/2014/main" id="{7A1CF2D7-30B4-498B-B062-E38380132A7F}"/>
              </a:ext>
            </a:extLst>
          </p:cNvPr>
          <p:cNvCxnSpPr>
            <a:cxnSpLocks/>
          </p:cNvCxnSpPr>
          <p:nvPr userDrawn="1"/>
        </p:nvCxnSpPr>
        <p:spPr>
          <a:xfrm>
            <a:off x="162324" y="809897"/>
            <a:ext cx="8819353" cy="0"/>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660316"/>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Picture 8" descr="Logo of U.S. Department of Agriculture, National Institute of Food and Agriculture">
            <a:extLst>
              <a:ext uri="{FF2B5EF4-FFF2-40B4-BE49-F238E27FC236}">
                <a16:creationId xmlns:a16="http://schemas.microsoft.com/office/drawing/2014/main" id="{3BACAE83-959B-430A-9463-B252B706C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3287" y="329598"/>
            <a:ext cx="3899100" cy="361969"/>
          </a:xfrm>
          <a:prstGeom prst="rect">
            <a:avLst/>
          </a:prstGeom>
        </p:spPr>
      </p:pic>
      <p:sp>
        <p:nvSpPr>
          <p:cNvPr id="10" name="Text Placeholder 2">
            <a:extLst>
              <a:ext uri="{FF2B5EF4-FFF2-40B4-BE49-F238E27FC236}">
                <a16:creationId xmlns:a16="http://schemas.microsoft.com/office/drawing/2014/main" id="{69B6568D-9C5E-4BC3-8EC4-8DB95E69C4E7}"/>
              </a:ext>
            </a:extLst>
          </p:cNvPr>
          <p:cNvSpPr>
            <a:spLocks noGrp="1"/>
          </p:cNvSpPr>
          <p:nvPr>
            <p:ph idx="1" hasCustomPrompt="1"/>
          </p:nvPr>
        </p:nvSpPr>
        <p:spPr>
          <a:xfrm>
            <a:off x="914400" y="1594886"/>
            <a:ext cx="7600950" cy="4582079"/>
          </a:xfrm>
          <a:prstGeom prst="rect">
            <a:avLst/>
          </a:prstGeom>
        </p:spPr>
        <p:txBody>
          <a:bodyPr vert="horz" lIns="91440" tIns="45720" rIns="91440" bIns="45720" rtlCol="0">
            <a:normAutofit/>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9778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1a_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6E87F7-0E11-47D0-9696-6B8EBBDCE3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9144000" cy="6858000"/>
          </a:xfrm>
          <a:prstGeom prst="rect">
            <a:avLst/>
          </a:prstGeom>
        </p:spPr>
      </p:pic>
      <p:pic>
        <p:nvPicPr>
          <p:cNvPr id="2" name="Picture 1" descr="Logo of U.S. Department of Agriculture, National Institute of Food and Agriculture">
            <a:extLst>
              <a:ext uri="{FF2B5EF4-FFF2-40B4-BE49-F238E27FC236}">
                <a16:creationId xmlns:a16="http://schemas.microsoft.com/office/drawing/2014/main" id="{67D85A51-25BC-7BE9-7001-961A61CABB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65" y="242178"/>
            <a:ext cx="4632398" cy="430044"/>
          </a:xfrm>
          <a:prstGeom prst="rect">
            <a:avLst/>
          </a:prstGeom>
          <a:solidFill>
            <a:schemeClr val="bg1"/>
          </a:solidFill>
        </p:spPr>
      </p:pic>
      <p:sp>
        <p:nvSpPr>
          <p:cNvPr id="3" name="Text Placeholder 5">
            <a:extLst>
              <a:ext uri="{FF2B5EF4-FFF2-40B4-BE49-F238E27FC236}">
                <a16:creationId xmlns:a16="http://schemas.microsoft.com/office/drawing/2014/main" id="{BEE5EF87-9E51-CEEF-EBB8-332E1EB5E49F}"/>
              </a:ext>
            </a:extLst>
          </p:cNvPr>
          <p:cNvSpPr>
            <a:spLocks noGrp="1"/>
          </p:cNvSpPr>
          <p:nvPr>
            <p:ph type="body" sz="quarter" idx="10" hasCustomPrompt="1"/>
          </p:nvPr>
        </p:nvSpPr>
        <p:spPr>
          <a:xfrm>
            <a:off x="452884" y="3580327"/>
            <a:ext cx="3584277" cy="1095195"/>
          </a:xfrm>
        </p:spPr>
        <p:txBody>
          <a:bodyPr>
            <a:noAutofit/>
          </a:bodyPr>
          <a:lstStyle>
            <a:lvl1pPr marL="0" indent="0">
              <a:buNone/>
              <a:defRPr sz="3200" b="1"/>
            </a:lvl1pPr>
            <a:lvl2pPr marL="457189" indent="0">
              <a:buNone/>
              <a:defRPr sz="1800"/>
            </a:lvl2pPr>
            <a:lvl3pPr marL="914377" indent="0">
              <a:buNone/>
              <a:defRPr sz="1600"/>
            </a:lvl3pPr>
            <a:lvl4pPr marL="1371566" indent="0">
              <a:buNone/>
              <a:defRPr sz="1400"/>
            </a:lvl4pPr>
            <a:lvl5pPr marL="1828754" indent="0">
              <a:buNone/>
              <a:defRPr sz="1400"/>
            </a:lvl5pPr>
          </a:lstStyle>
          <a:p>
            <a:pPr lvl="0"/>
            <a:r>
              <a:rPr lang="en-US"/>
              <a:t>Presentation Title Goes Here</a:t>
            </a:r>
          </a:p>
        </p:txBody>
      </p:sp>
    </p:spTree>
    <p:extLst>
      <p:ext uri="{BB962C8B-B14F-4D97-AF65-F5344CB8AC3E}">
        <p14:creationId xmlns:p14="http://schemas.microsoft.com/office/powerpoint/2010/main" val="2212339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1a_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6E87F7-0E11-47D0-9696-6B8EBBDCE3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 y="0"/>
            <a:ext cx="9143999" cy="6857999"/>
          </a:xfrm>
          <a:prstGeom prst="rect">
            <a:avLst/>
          </a:prstGeom>
        </p:spPr>
      </p:pic>
      <p:sp>
        <p:nvSpPr>
          <p:cNvPr id="3" name="Text Placeholder 5">
            <a:extLst>
              <a:ext uri="{FF2B5EF4-FFF2-40B4-BE49-F238E27FC236}">
                <a16:creationId xmlns:a16="http://schemas.microsoft.com/office/drawing/2014/main" id="{5A4E819E-261B-3035-99EB-8C84693AC562}"/>
              </a:ext>
            </a:extLst>
          </p:cNvPr>
          <p:cNvSpPr>
            <a:spLocks noGrp="1"/>
          </p:cNvSpPr>
          <p:nvPr>
            <p:ph type="body" sz="quarter" idx="10" hasCustomPrompt="1"/>
          </p:nvPr>
        </p:nvSpPr>
        <p:spPr>
          <a:xfrm>
            <a:off x="452884" y="3580327"/>
            <a:ext cx="3584277" cy="1095195"/>
          </a:xfrm>
        </p:spPr>
        <p:txBody>
          <a:bodyPr>
            <a:noAutofit/>
          </a:bodyPr>
          <a:lstStyle>
            <a:lvl1pPr marL="0" indent="0">
              <a:buNone/>
              <a:defRPr sz="3200" b="1">
                <a:solidFill>
                  <a:schemeClr val="bg1"/>
                </a:solidFill>
              </a:defRPr>
            </a:lvl1pPr>
            <a:lvl2pPr marL="457189" indent="0">
              <a:buNone/>
              <a:defRPr sz="1800"/>
            </a:lvl2pPr>
            <a:lvl3pPr marL="914377" indent="0">
              <a:buNone/>
              <a:defRPr sz="1600"/>
            </a:lvl3pPr>
            <a:lvl4pPr marL="1371566" indent="0">
              <a:buNone/>
              <a:defRPr sz="1400"/>
            </a:lvl4pPr>
            <a:lvl5pPr marL="1828754" indent="0">
              <a:buNone/>
              <a:defRPr sz="1400"/>
            </a:lvl5pPr>
          </a:lstStyle>
          <a:p>
            <a:pPr lvl="0"/>
            <a:r>
              <a:rPr lang="en-US"/>
              <a:t>Presentation Title Goes Here</a:t>
            </a:r>
          </a:p>
        </p:txBody>
      </p:sp>
      <p:pic>
        <p:nvPicPr>
          <p:cNvPr id="4" name="Picture 3">
            <a:extLst>
              <a:ext uri="{FF2B5EF4-FFF2-40B4-BE49-F238E27FC236}">
                <a16:creationId xmlns:a16="http://schemas.microsoft.com/office/drawing/2014/main" id="{342C095F-F0C4-BEA9-A36C-E17A35A435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65" y="242178"/>
            <a:ext cx="4632398" cy="430044"/>
          </a:xfrm>
          <a:prstGeom prst="rect">
            <a:avLst/>
          </a:prstGeom>
        </p:spPr>
      </p:pic>
    </p:spTree>
    <p:extLst>
      <p:ext uri="{BB962C8B-B14F-4D97-AF65-F5344CB8AC3E}">
        <p14:creationId xmlns:p14="http://schemas.microsoft.com/office/powerpoint/2010/main" val="1147588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a_Title &amp; Content - Gree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CE8B12-3DB6-D2FA-97EB-AFC9988CA92D}"/>
              </a:ext>
            </a:extLst>
          </p:cNvPr>
          <p:cNvSpPr/>
          <p:nvPr userDrawn="1"/>
        </p:nvSpPr>
        <p:spPr>
          <a:xfrm>
            <a:off x="0" y="809896"/>
            <a:ext cx="9144000" cy="6048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5"/>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6BAAAE87-E861-2293-7990-1E6D7A345A52}"/>
              </a:ext>
            </a:extLst>
          </p:cNvPr>
          <p:cNvSpPr>
            <a:spLocks noGrp="1"/>
          </p:cNvSpPr>
          <p:nvPr>
            <p:ph type="title" hasCustomPrompt="1"/>
          </p:nvPr>
        </p:nvSpPr>
        <p:spPr>
          <a:xfrm>
            <a:off x="291141" y="999828"/>
            <a:ext cx="8224211" cy="681033"/>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17" name="Content Placeholder 16">
            <a:extLst>
              <a:ext uri="{FF2B5EF4-FFF2-40B4-BE49-F238E27FC236}">
                <a16:creationId xmlns:a16="http://schemas.microsoft.com/office/drawing/2014/main" id="{DD628458-5DDE-2D82-D61A-2055C67FAC93}"/>
              </a:ext>
            </a:extLst>
          </p:cNvPr>
          <p:cNvSpPr>
            <a:spLocks noGrp="1"/>
          </p:cNvSpPr>
          <p:nvPr>
            <p:ph sz="quarter" idx="15" hasCustomPrompt="1"/>
          </p:nvPr>
        </p:nvSpPr>
        <p:spPr>
          <a:xfrm>
            <a:off x="290648" y="1787528"/>
            <a:ext cx="8224705" cy="4253275"/>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8" name="Rectangle 17">
            <a:extLst>
              <a:ext uri="{FF2B5EF4-FFF2-40B4-BE49-F238E27FC236}">
                <a16:creationId xmlns:a16="http://schemas.microsoft.com/office/drawing/2014/main" id="{7BB9D14F-1574-54A7-8313-24A581E76338}"/>
              </a:ext>
            </a:extLst>
          </p:cNvPr>
          <p:cNvSpPr/>
          <p:nvPr userDrawn="1"/>
        </p:nvSpPr>
        <p:spPr>
          <a:xfrm>
            <a:off x="0" y="6668074"/>
            <a:ext cx="9144000" cy="189926"/>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FC5BAA00-8F38-C6DF-21D1-8362FC06750E}"/>
              </a:ext>
            </a:extLst>
          </p:cNvPr>
          <p:cNvSpPr/>
          <p:nvPr userDrawn="1"/>
        </p:nvSpPr>
        <p:spPr>
          <a:xfrm>
            <a:off x="2" y="1126259"/>
            <a:ext cx="85725" cy="370032"/>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descr="Logo of U.S. Department of Agriculture, National Institute of Food and Agriculture">
            <a:extLst>
              <a:ext uri="{FF2B5EF4-FFF2-40B4-BE49-F238E27FC236}">
                <a16:creationId xmlns:a16="http://schemas.microsoft.com/office/drawing/2014/main" id="{A4BA86DA-B9C2-326A-1C7C-0FD0DCBF54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190" y="189926"/>
            <a:ext cx="4632398" cy="430044"/>
          </a:xfrm>
          <a:prstGeom prst="rect">
            <a:avLst/>
          </a:prstGeom>
          <a:solidFill>
            <a:schemeClr val="bg1"/>
          </a:solidFill>
        </p:spPr>
      </p:pic>
    </p:spTree>
    <p:extLst>
      <p:ext uri="{BB962C8B-B14F-4D97-AF65-F5344CB8AC3E}">
        <p14:creationId xmlns:p14="http://schemas.microsoft.com/office/powerpoint/2010/main" val="386942324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b_Title &amp; Content - Gree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CE8B12-3DB6-D2FA-97EB-AFC9988CA92D}"/>
              </a:ext>
            </a:extLst>
          </p:cNvPr>
          <p:cNvSpPr/>
          <p:nvPr userDrawn="1"/>
        </p:nvSpPr>
        <p:spPr>
          <a:xfrm>
            <a:off x="0" y="809896"/>
            <a:ext cx="9144000" cy="6048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5"/>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6BAAAE87-E861-2293-7990-1E6D7A345A52}"/>
              </a:ext>
            </a:extLst>
          </p:cNvPr>
          <p:cNvSpPr>
            <a:spLocks noGrp="1"/>
          </p:cNvSpPr>
          <p:nvPr>
            <p:ph type="title" hasCustomPrompt="1"/>
          </p:nvPr>
        </p:nvSpPr>
        <p:spPr>
          <a:xfrm>
            <a:off x="291141" y="999828"/>
            <a:ext cx="8224211" cy="681033"/>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17" name="Content Placeholder 16">
            <a:extLst>
              <a:ext uri="{FF2B5EF4-FFF2-40B4-BE49-F238E27FC236}">
                <a16:creationId xmlns:a16="http://schemas.microsoft.com/office/drawing/2014/main" id="{DD628458-5DDE-2D82-D61A-2055C67FAC93}"/>
              </a:ext>
            </a:extLst>
          </p:cNvPr>
          <p:cNvSpPr>
            <a:spLocks noGrp="1"/>
          </p:cNvSpPr>
          <p:nvPr>
            <p:ph sz="quarter" idx="15" hasCustomPrompt="1"/>
          </p:nvPr>
        </p:nvSpPr>
        <p:spPr>
          <a:xfrm>
            <a:off x="290648" y="1787528"/>
            <a:ext cx="8224705" cy="4253275"/>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8" name="Rectangle 17">
            <a:extLst>
              <a:ext uri="{FF2B5EF4-FFF2-40B4-BE49-F238E27FC236}">
                <a16:creationId xmlns:a16="http://schemas.microsoft.com/office/drawing/2014/main" id="{7BB9D14F-1574-54A7-8313-24A581E76338}"/>
              </a:ext>
            </a:extLst>
          </p:cNvPr>
          <p:cNvSpPr/>
          <p:nvPr userDrawn="1"/>
        </p:nvSpPr>
        <p:spPr>
          <a:xfrm>
            <a:off x="0" y="6668074"/>
            <a:ext cx="9144000" cy="189926"/>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Logo of U.S. Department of Agriculture, National Institute of Food and Agriculture">
            <a:extLst>
              <a:ext uri="{FF2B5EF4-FFF2-40B4-BE49-F238E27FC236}">
                <a16:creationId xmlns:a16="http://schemas.microsoft.com/office/drawing/2014/main" id="{8E9AB93D-615E-3480-123F-5117F143FD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190" y="189926"/>
            <a:ext cx="4632398" cy="430044"/>
          </a:xfrm>
          <a:prstGeom prst="rect">
            <a:avLst/>
          </a:prstGeom>
          <a:solidFill>
            <a:schemeClr val="bg1"/>
          </a:solidFill>
        </p:spPr>
      </p:pic>
    </p:spTree>
    <p:extLst>
      <p:ext uri="{BB962C8B-B14F-4D97-AF65-F5344CB8AC3E}">
        <p14:creationId xmlns:p14="http://schemas.microsoft.com/office/powerpoint/2010/main" val="65810232"/>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c_Content &amp; Image - Gree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CE8B12-3DB6-D2FA-97EB-AFC9988CA92D}"/>
              </a:ext>
            </a:extLst>
          </p:cNvPr>
          <p:cNvSpPr/>
          <p:nvPr userDrawn="1"/>
        </p:nvSpPr>
        <p:spPr>
          <a:xfrm>
            <a:off x="0" y="809896"/>
            <a:ext cx="9144000" cy="6048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5"/>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6BAAAE87-E861-2293-7990-1E6D7A345A52}"/>
              </a:ext>
            </a:extLst>
          </p:cNvPr>
          <p:cNvSpPr>
            <a:spLocks noGrp="1"/>
          </p:cNvSpPr>
          <p:nvPr>
            <p:ph type="title" hasCustomPrompt="1"/>
          </p:nvPr>
        </p:nvSpPr>
        <p:spPr>
          <a:xfrm>
            <a:off x="291141" y="999828"/>
            <a:ext cx="4172513" cy="915236"/>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17" name="Content Placeholder 16">
            <a:extLst>
              <a:ext uri="{FF2B5EF4-FFF2-40B4-BE49-F238E27FC236}">
                <a16:creationId xmlns:a16="http://schemas.microsoft.com/office/drawing/2014/main" id="{DD628458-5DDE-2D82-D61A-2055C67FAC93}"/>
              </a:ext>
            </a:extLst>
          </p:cNvPr>
          <p:cNvSpPr>
            <a:spLocks noGrp="1"/>
          </p:cNvSpPr>
          <p:nvPr>
            <p:ph sz="quarter" idx="15" hasCustomPrompt="1"/>
          </p:nvPr>
        </p:nvSpPr>
        <p:spPr>
          <a:xfrm>
            <a:off x="290647" y="2009955"/>
            <a:ext cx="4050599" cy="4030848"/>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8" name="Rectangle 17">
            <a:extLst>
              <a:ext uri="{FF2B5EF4-FFF2-40B4-BE49-F238E27FC236}">
                <a16:creationId xmlns:a16="http://schemas.microsoft.com/office/drawing/2014/main" id="{7BB9D14F-1574-54A7-8313-24A581E76338}"/>
              </a:ext>
            </a:extLst>
          </p:cNvPr>
          <p:cNvSpPr/>
          <p:nvPr userDrawn="1"/>
        </p:nvSpPr>
        <p:spPr>
          <a:xfrm>
            <a:off x="0" y="6668074"/>
            <a:ext cx="9144000" cy="189926"/>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Picture Placeholder 3">
            <a:extLst>
              <a:ext uri="{FF2B5EF4-FFF2-40B4-BE49-F238E27FC236}">
                <a16:creationId xmlns:a16="http://schemas.microsoft.com/office/drawing/2014/main" id="{03AE0ABA-DF9B-7CE1-E694-429CF718280A}"/>
              </a:ext>
            </a:extLst>
          </p:cNvPr>
          <p:cNvSpPr>
            <a:spLocks noGrp="1"/>
          </p:cNvSpPr>
          <p:nvPr>
            <p:ph type="pic" sz="quarter" idx="16"/>
          </p:nvPr>
        </p:nvSpPr>
        <p:spPr>
          <a:xfrm>
            <a:off x="4463655" y="809625"/>
            <a:ext cx="4680347" cy="5857875"/>
          </a:xfrm>
        </p:spPr>
        <p:txBody>
          <a:bodyPr>
            <a:normAutofit/>
          </a:bodyPr>
          <a:lstStyle>
            <a:lvl1pPr marL="0" indent="0">
              <a:buNone/>
              <a:defRPr sz="1800">
                <a:latin typeface="Source Sans Pro" panose="020B0503030403020204" pitchFamily="34" charset="0"/>
              </a:defRPr>
            </a:lvl1pPr>
          </a:lstStyle>
          <a:p>
            <a:endParaRPr lang="en-US"/>
          </a:p>
        </p:txBody>
      </p:sp>
      <p:sp>
        <p:nvSpPr>
          <p:cNvPr id="3" name="Rectangle 2">
            <a:extLst>
              <a:ext uri="{FF2B5EF4-FFF2-40B4-BE49-F238E27FC236}">
                <a16:creationId xmlns:a16="http://schemas.microsoft.com/office/drawing/2014/main" id="{675E7872-738F-B034-0DD8-8D8C61C96BE3}"/>
              </a:ext>
            </a:extLst>
          </p:cNvPr>
          <p:cNvSpPr/>
          <p:nvPr userDrawn="1"/>
        </p:nvSpPr>
        <p:spPr>
          <a:xfrm>
            <a:off x="2" y="1126259"/>
            <a:ext cx="85725" cy="370032"/>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descr="Logo of U.S. Department of Agriculture, National Institute of Food and Agriculture">
            <a:extLst>
              <a:ext uri="{FF2B5EF4-FFF2-40B4-BE49-F238E27FC236}">
                <a16:creationId xmlns:a16="http://schemas.microsoft.com/office/drawing/2014/main" id="{263E5625-827B-86CF-4295-7D239370EB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190" y="189926"/>
            <a:ext cx="4632398" cy="430044"/>
          </a:xfrm>
          <a:prstGeom prst="rect">
            <a:avLst/>
          </a:prstGeom>
          <a:solidFill>
            <a:schemeClr val="bg1"/>
          </a:solidFill>
        </p:spPr>
      </p:pic>
    </p:spTree>
    <p:extLst>
      <p:ext uri="{BB962C8B-B14F-4D97-AF65-F5344CB8AC3E}">
        <p14:creationId xmlns:p14="http://schemas.microsoft.com/office/powerpoint/2010/main" val="2463169039"/>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d_Content &amp; Image Collage - Gree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CE8B12-3DB6-D2FA-97EB-AFC9988CA92D}"/>
              </a:ext>
            </a:extLst>
          </p:cNvPr>
          <p:cNvSpPr/>
          <p:nvPr userDrawn="1"/>
        </p:nvSpPr>
        <p:spPr>
          <a:xfrm>
            <a:off x="0" y="809896"/>
            <a:ext cx="9144000" cy="6048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5"/>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6BAAAE87-E861-2293-7990-1E6D7A345A52}"/>
              </a:ext>
            </a:extLst>
          </p:cNvPr>
          <p:cNvSpPr>
            <a:spLocks noGrp="1"/>
          </p:cNvSpPr>
          <p:nvPr>
            <p:ph type="title" hasCustomPrompt="1"/>
          </p:nvPr>
        </p:nvSpPr>
        <p:spPr>
          <a:xfrm>
            <a:off x="291141" y="999828"/>
            <a:ext cx="4166561" cy="915236"/>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17" name="Content Placeholder 16">
            <a:extLst>
              <a:ext uri="{FF2B5EF4-FFF2-40B4-BE49-F238E27FC236}">
                <a16:creationId xmlns:a16="http://schemas.microsoft.com/office/drawing/2014/main" id="{DD628458-5DDE-2D82-D61A-2055C67FAC93}"/>
              </a:ext>
            </a:extLst>
          </p:cNvPr>
          <p:cNvSpPr>
            <a:spLocks noGrp="1"/>
          </p:cNvSpPr>
          <p:nvPr>
            <p:ph sz="quarter" idx="15" hasCustomPrompt="1"/>
          </p:nvPr>
        </p:nvSpPr>
        <p:spPr>
          <a:xfrm>
            <a:off x="290647" y="2023028"/>
            <a:ext cx="4050599" cy="4017775"/>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8" name="Rectangle 17">
            <a:extLst>
              <a:ext uri="{FF2B5EF4-FFF2-40B4-BE49-F238E27FC236}">
                <a16:creationId xmlns:a16="http://schemas.microsoft.com/office/drawing/2014/main" id="{7BB9D14F-1574-54A7-8313-24A581E76338}"/>
              </a:ext>
            </a:extLst>
          </p:cNvPr>
          <p:cNvSpPr/>
          <p:nvPr userDrawn="1"/>
        </p:nvSpPr>
        <p:spPr>
          <a:xfrm>
            <a:off x="0" y="6668074"/>
            <a:ext cx="9144000" cy="189926"/>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Picture Placeholder 3">
            <a:extLst>
              <a:ext uri="{FF2B5EF4-FFF2-40B4-BE49-F238E27FC236}">
                <a16:creationId xmlns:a16="http://schemas.microsoft.com/office/drawing/2014/main" id="{03AE0ABA-DF9B-7CE1-E694-429CF718280A}"/>
              </a:ext>
            </a:extLst>
          </p:cNvPr>
          <p:cNvSpPr>
            <a:spLocks noGrp="1"/>
          </p:cNvSpPr>
          <p:nvPr>
            <p:ph type="pic" sz="quarter" idx="16" hasCustomPrompt="1"/>
          </p:nvPr>
        </p:nvSpPr>
        <p:spPr>
          <a:xfrm>
            <a:off x="4631889" y="999823"/>
            <a:ext cx="2057400" cy="2743200"/>
          </a:xfrm>
        </p:spPr>
        <p:txBody>
          <a:bodyPr>
            <a:normAutofit/>
          </a:bodyPr>
          <a:lstStyle>
            <a:lvl1pPr>
              <a:defRPr sz="1800">
                <a:latin typeface="Source Sans Pro" panose="020B0503030403020204" pitchFamily="34" charset="0"/>
              </a:defRPr>
            </a:lvl1pPr>
          </a:lstStyle>
          <a:p>
            <a:r>
              <a:rPr lang="en-US">
                <a:latin typeface="Source Sans Pro" panose="020B0503030403020204" pitchFamily="34" charset="0"/>
              </a:rPr>
              <a:t>Drag picture to placeholder or click icon to add</a:t>
            </a:r>
            <a:endParaRPr lang="en-US"/>
          </a:p>
        </p:txBody>
      </p:sp>
      <p:sp>
        <p:nvSpPr>
          <p:cNvPr id="3" name="Rectangle 2">
            <a:extLst>
              <a:ext uri="{FF2B5EF4-FFF2-40B4-BE49-F238E27FC236}">
                <a16:creationId xmlns:a16="http://schemas.microsoft.com/office/drawing/2014/main" id="{675E7872-738F-B034-0DD8-8D8C61C96BE3}"/>
              </a:ext>
            </a:extLst>
          </p:cNvPr>
          <p:cNvSpPr/>
          <p:nvPr userDrawn="1"/>
        </p:nvSpPr>
        <p:spPr>
          <a:xfrm>
            <a:off x="2" y="1126259"/>
            <a:ext cx="85725" cy="370032"/>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Picture Placeholder 3">
            <a:extLst>
              <a:ext uri="{FF2B5EF4-FFF2-40B4-BE49-F238E27FC236}">
                <a16:creationId xmlns:a16="http://schemas.microsoft.com/office/drawing/2014/main" id="{F38E8CF7-88D3-41D9-5DD5-42C9A0F59713}"/>
              </a:ext>
            </a:extLst>
          </p:cNvPr>
          <p:cNvSpPr>
            <a:spLocks noGrp="1"/>
          </p:cNvSpPr>
          <p:nvPr>
            <p:ph type="pic" sz="quarter" idx="17" hasCustomPrompt="1"/>
          </p:nvPr>
        </p:nvSpPr>
        <p:spPr>
          <a:xfrm>
            <a:off x="6764772" y="999823"/>
            <a:ext cx="2057400" cy="2743200"/>
          </a:xfrm>
        </p:spPr>
        <p:txBody>
          <a:bodyPr>
            <a:normAutofit/>
          </a:bodyPr>
          <a:lstStyle>
            <a:lvl1pPr>
              <a:defRPr sz="1800">
                <a:latin typeface="Source Sans Pro" panose="020B0503030403020204" pitchFamily="34" charset="0"/>
              </a:defRPr>
            </a:lvl1pPr>
          </a:lstStyle>
          <a:p>
            <a:r>
              <a:rPr lang="en-US">
                <a:latin typeface="Source Sans Pro" panose="020B0503030403020204" pitchFamily="34" charset="0"/>
              </a:rPr>
              <a:t>Drag picture to placeholder or click icon to add</a:t>
            </a:r>
            <a:endParaRPr lang="en-US"/>
          </a:p>
        </p:txBody>
      </p:sp>
      <p:sp>
        <p:nvSpPr>
          <p:cNvPr id="10" name="Picture Placeholder 3">
            <a:extLst>
              <a:ext uri="{FF2B5EF4-FFF2-40B4-BE49-F238E27FC236}">
                <a16:creationId xmlns:a16="http://schemas.microsoft.com/office/drawing/2014/main" id="{910B767E-F4DF-F16A-411F-116113490661}"/>
              </a:ext>
            </a:extLst>
          </p:cNvPr>
          <p:cNvSpPr>
            <a:spLocks noGrp="1"/>
          </p:cNvSpPr>
          <p:nvPr>
            <p:ph type="pic" sz="quarter" idx="18" hasCustomPrompt="1"/>
          </p:nvPr>
        </p:nvSpPr>
        <p:spPr>
          <a:xfrm>
            <a:off x="4631889" y="3816910"/>
            <a:ext cx="2057400" cy="2743200"/>
          </a:xfrm>
        </p:spPr>
        <p:txBody>
          <a:bodyPr>
            <a:normAutofit/>
          </a:bodyPr>
          <a:lstStyle>
            <a:lvl1pPr>
              <a:defRPr sz="1800">
                <a:latin typeface="Source Sans Pro" panose="020B0503030403020204" pitchFamily="34" charset="0"/>
              </a:defRPr>
            </a:lvl1pPr>
          </a:lstStyle>
          <a:p>
            <a:r>
              <a:rPr lang="en-US">
                <a:latin typeface="Source Sans Pro" panose="020B0503030403020204" pitchFamily="34" charset="0"/>
              </a:rPr>
              <a:t>Drag picture to placeholder or click icon to add</a:t>
            </a:r>
            <a:endParaRPr lang="en-US"/>
          </a:p>
        </p:txBody>
      </p:sp>
      <p:sp>
        <p:nvSpPr>
          <p:cNvPr id="11" name="Picture Placeholder 3">
            <a:extLst>
              <a:ext uri="{FF2B5EF4-FFF2-40B4-BE49-F238E27FC236}">
                <a16:creationId xmlns:a16="http://schemas.microsoft.com/office/drawing/2014/main" id="{67661C8C-0C5D-7493-9E3F-9E807C7AEA26}"/>
              </a:ext>
            </a:extLst>
          </p:cNvPr>
          <p:cNvSpPr>
            <a:spLocks noGrp="1"/>
          </p:cNvSpPr>
          <p:nvPr>
            <p:ph type="pic" sz="quarter" idx="19" hasCustomPrompt="1"/>
          </p:nvPr>
        </p:nvSpPr>
        <p:spPr>
          <a:xfrm>
            <a:off x="6764772" y="3816910"/>
            <a:ext cx="2057400" cy="2743200"/>
          </a:xfrm>
        </p:spPr>
        <p:txBody>
          <a:bodyPr>
            <a:normAutofit/>
          </a:bodyPr>
          <a:lstStyle>
            <a:lvl1pPr>
              <a:defRPr sz="1800">
                <a:latin typeface="Source Sans Pro" panose="020B0503030403020204" pitchFamily="34" charset="0"/>
              </a:defRPr>
            </a:lvl1pPr>
          </a:lstStyle>
          <a:p>
            <a:r>
              <a:rPr lang="en-US">
                <a:latin typeface="Source Sans Pro" panose="020B0503030403020204" pitchFamily="34" charset="0"/>
              </a:rPr>
              <a:t>Drag picture to placeholder or click icon to add</a:t>
            </a:r>
            <a:endParaRPr lang="en-US"/>
          </a:p>
        </p:txBody>
      </p:sp>
      <p:pic>
        <p:nvPicPr>
          <p:cNvPr id="6" name="Picture 5" descr="Logo of U.S. Department of Agriculture, National Institute of Food and Agriculture">
            <a:extLst>
              <a:ext uri="{FF2B5EF4-FFF2-40B4-BE49-F238E27FC236}">
                <a16:creationId xmlns:a16="http://schemas.microsoft.com/office/drawing/2014/main" id="{DDB02835-222E-B5D7-2F02-5C7BBB8B2F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190" y="189926"/>
            <a:ext cx="4632398" cy="430044"/>
          </a:xfrm>
          <a:prstGeom prst="rect">
            <a:avLst/>
          </a:prstGeom>
          <a:solidFill>
            <a:schemeClr val="bg1"/>
          </a:solidFill>
        </p:spPr>
      </p:pic>
    </p:spTree>
    <p:extLst>
      <p:ext uri="{BB962C8B-B14F-4D97-AF65-F5344CB8AC3E}">
        <p14:creationId xmlns:p14="http://schemas.microsoft.com/office/powerpoint/2010/main" val="46533266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e_Two Column Content - Gree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CE8B12-3DB6-D2FA-97EB-AFC9988CA92D}"/>
              </a:ext>
            </a:extLst>
          </p:cNvPr>
          <p:cNvSpPr/>
          <p:nvPr userDrawn="1"/>
        </p:nvSpPr>
        <p:spPr>
          <a:xfrm>
            <a:off x="0" y="809896"/>
            <a:ext cx="9144000" cy="6048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BC5B0FEC-5370-440B-9BA6-426EE7BA6237}"/>
              </a:ext>
            </a:extLst>
          </p:cNvPr>
          <p:cNvSpPr/>
          <p:nvPr userDrawn="1"/>
        </p:nvSpPr>
        <p:spPr>
          <a:xfrm>
            <a:off x="0" y="5"/>
            <a:ext cx="9144000" cy="809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6BAAAE87-E861-2293-7990-1E6D7A345A52}"/>
              </a:ext>
            </a:extLst>
          </p:cNvPr>
          <p:cNvSpPr>
            <a:spLocks noGrp="1"/>
          </p:cNvSpPr>
          <p:nvPr>
            <p:ph type="title" hasCustomPrompt="1"/>
          </p:nvPr>
        </p:nvSpPr>
        <p:spPr>
          <a:xfrm>
            <a:off x="291141" y="999828"/>
            <a:ext cx="8224211" cy="681033"/>
          </a:xfrm>
        </p:spPr>
        <p:txBody>
          <a:bodyPr>
            <a:noAutofit/>
          </a:bodyPr>
          <a:lstStyle>
            <a:lvl1pPr>
              <a:defRPr sz="3600" b="1">
                <a:solidFill>
                  <a:srgbClr val="333334"/>
                </a:solidFill>
                <a:latin typeface="Source Sans Pro" panose="020B0503030403020204" pitchFamily="34" charset="0"/>
              </a:defRPr>
            </a:lvl1pPr>
          </a:lstStyle>
          <a:p>
            <a:r>
              <a:rPr lang="en-US"/>
              <a:t>EDIT MASTER TITLE STYLE</a:t>
            </a:r>
          </a:p>
        </p:txBody>
      </p:sp>
      <p:sp>
        <p:nvSpPr>
          <p:cNvPr id="17" name="Content Placeholder 16">
            <a:extLst>
              <a:ext uri="{FF2B5EF4-FFF2-40B4-BE49-F238E27FC236}">
                <a16:creationId xmlns:a16="http://schemas.microsoft.com/office/drawing/2014/main" id="{DD628458-5DDE-2D82-D61A-2055C67FAC93}"/>
              </a:ext>
            </a:extLst>
          </p:cNvPr>
          <p:cNvSpPr>
            <a:spLocks noGrp="1"/>
          </p:cNvSpPr>
          <p:nvPr>
            <p:ph sz="quarter" idx="15" hasCustomPrompt="1"/>
          </p:nvPr>
        </p:nvSpPr>
        <p:spPr>
          <a:xfrm>
            <a:off x="4470640" y="1968683"/>
            <a:ext cx="4044710" cy="4164697"/>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18" name="Rectangle 17">
            <a:extLst>
              <a:ext uri="{FF2B5EF4-FFF2-40B4-BE49-F238E27FC236}">
                <a16:creationId xmlns:a16="http://schemas.microsoft.com/office/drawing/2014/main" id="{7BB9D14F-1574-54A7-8313-24A581E76338}"/>
              </a:ext>
            </a:extLst>
          </p:cNvPr>
          <p:cNvSpPr/>
          <p:nvPr userDrawn="1"/>
        </p:nvSpPr>
        <p:spPr>
          <a:xfrm>
            <a:off x="0" y="6668074"/>
            <a:ext cx="9144000" cy="189926"/>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FC5BAA00-8F38-C6DF-21D1-8362FC06750E}"/>
              </a:ext>
            </a:extLst>
          </p:cNvPr>
          <p:cNvSpPr/>
          <p:nvPr userDrawn="1"/>
        </p:nvSpPr>
        <p:spPr>
          <a:xfrm>
            <a:off x="2" y="1126259"/>
            <a:ext cx="85725" cy="370032"/>
          </a:xfrm>
          <a:prstGeom prst="rect">
            <a:avLst/>
          </a:prstGeom>
          <a:solidFill>
            <a:srgbClr val="93B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16">
            <a:extLst>
              <a:ext uri="{FF2B5EF4-FFF2-40B4-BE49-F238E27FC236}">
                <a16:creationId xmlns:a16="http://schemas.microsoft.com/office/drawing/2014/main" id="{BFA5C20B-580D-ED5E-5948-69EE9CA6EC47}"/>
              </a:ext>
            </a:extLst>
          </p:cNvPr>
          <p:cNvSpPr>
            <a:spLocks noGrp="1"/>
          </p:cNvSpPr>
          <p:nvPr>
            <p:ph sz="quarter" idx="16" hasCustomPrompt="1"/>
          </p:nvPr>
        </p:nvSpPr>
        <p:spPr>
          <a:xfrm>
            <a:off x="291142" y="1968683"/>
            <a:ext cx="4030694" cy="4164697"/>
          </a:xfrm>
        </p:spPr>
        <p:txBody>
          <a:bodyPr/>
          <a:lstStyle>
            <a:lvl1pPr marL="0" indent="0">
              <a:spcBef>
                <a:spcPts val="2400"/>
              </a:spcBef>
              <a:buNone/>
              <a:defRPr sz="2400">
                <a:solidFill>
                  <a:srgbClr val="333334"/>
                </a:solidFill>
                <a:latin typeface="Source Sans Pro" panose="020B0503030403020204" pitchFamily="34" charset="0"/>
              </a:defRPr>
            </a:lvl1pPr>
            <a:lvl2pPr marL="457189" indent="-342891">
              <a:buClr>
                <a:srgbClr val="607E28"/>
              </a:buClr>
              <a:buSzPct val="60000"/>
              <a:buFont typeface="Wingdings 2" panose="05020102010507070707" pitchFamily="18" charset="2"/>
              <a:buChar char="¯"/>
              <a:defRPr b="0">
                <a:solidFill>
                  <a:srgbClr val="333334"/>
                </a:solidFill>
                <a:latin typeface="Source Sans Pro" panose="020B0503030403020204" pitchFamily="34" charset="0"/>
              </a:defRPr>
            </a:lvl2pPr>
            <a:lvl3pPr marL="0" indent="0">
              <a:spcBef>
                <a:spcPts val="1200"/>
              </a:spcBef>
              <a:buNone/>
              <a:defRPr sz="2400" b="1">
                <a:solidFill>
                  <a:srgbClr val="607E28"/>
                </a:solidFill>
                <a:latin typeface="Source Sans Pro" panose="020B0503030403020204" pitchFamily="34" charset="0"/>
              </a:defRPr>
            </a:lvl3pPr>
            <a:lvl4pPr marL="0" indent="0">
              <a:spcBef>
                <a:spcPts val="1200"/>
              </a:spcBef>
              <a:buNone/>
              <a:defRPr b="1" i="0">
                <a:solidFill>
                  <a:srgbClr val="333334"/>
                </a:solidFill>
                <a:latin typeface="Source Sans Pro" panose="020B0503030403020204" pitchFamily="34" charset="0"/>
              </a:defRPr>
            </a:lvl4pPr>
            <a:lvl5pPr marL="0" indent="0">
              <a:buNone/>
              <a:defRPr i="1">
                <a:solidFill>
                  <a:srgbClr val="333334"/>
                </a:solidFill>
                <a:latin typeface="Source Sans Pro" panose="020B0503030403020204" pitchFamily="34" charset="0"/>
              </a:defRPr>
            </a:lvl5p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pic>
        <p:nvPicPr>
          <p:cNvPr id="6" name="Picture 5" descr="Logo of U.S. Department of Agriculture, National Institute of Food and Agriculture">
            <a:extLst>
              <a:ext uri="{FF2B5EF4-FFF2-40B4-BE49-F238E27FC236}">
                <a16:creationId xmlns:a16="http://schemas.microsoft.com/office/drawing/2014/main" id="{78100672-51A1-1076-F842-B69B8A91C2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1190" y="189926"/>
            <a:ext cx="4632398" cy="430044"/>
          </a:xfrm>
          <a:prstGeom prst="rect">
            <a:avLst/>
          </a:prstGeom>
          <a:solidFill>
            <a:schemeClr val="bg1"/>
          </a:solidFill>
        </p:spPr>
      </p:pic>
    </p:spTree>
    <p:extLst>
      <p:ext uri="{BB962C8B-B14F-4D97-AF65-F5344CB8AC3E}">
        <p14:creationId xmlns:p14="http://schemas.microsoft.com/office/powerpoint/2010/main" val="139551986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Body copy</a:t>
            </a:r>
          </a:p>
          <a:p>
            <a:pPr lvl="1"/>
            <a:r>
              <a:rPr lang="en-US"/>
              <a:t>Bulleted copy</a:t>
            </a:r>
          </a:p>
          <a:p>
            <a:pPr lvl="2"/>
            <a:r>
              <a:rPr lang="en-US"/>
              <a:t>SUBHEAD 1</a:t>
            </a:r>
          </a:p>
          <a:p>
            <a:pPr lvl="3"/>
            <a:r>
              <a:rPr lang="en-US"/>
              <a:t>SUBHEAD 2</a:t>
            </a:r>
          </a:p>
          <a:p>
            <a:pPr lvl="4"/>
            <a:r>
              <a:rPr lang="en-US"/>
              <a:t>Pull quote 1</a:t>
            </a:r>
          </a:p>
        </p:txBody>
      </p:sp>
      <p:sp>
        <p:nvSpPr>
          <p:cNvPr id="4" name="Date Placeholder 3"/>
          <p:cNvSpPr>
            <a:spLocks noGrp="1"/>
          </p:cNvSpPr>
          <p:nvPr>
            <p:ph type="dt" sz="half" idx="2"/>
          </p:nvPr>
        </p:nvSpPr>
        <p:spPr>
          <a:xfrm>
            <a:off x="628650" y="635635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4AADE-DBBD-4752-A35E-EDC3C06946F9}" type="datetimeFigureOut">
              <a:rPr lang="en-US" smtClean="0"/>
              <a:t>9/18/2024</a:t>
            </a:fld>
            <a:endParaRPr lang="en-US"/>
          </a:p>
        </p:txBody>
      </p:sp>
      <p:sp>
        <p:nvSpPr>
          <p:cNvPr id="5" name="Footer Placeholder 4"/>
          <p:cNvSpPr>
            <a:spLocks noGrp="1"/>
          </p:cNvSpPr>
          <p:nvPr>
            <p:ph type="ftr" sz="quarter" idx="3"/>
          </p:nvPr>
        </p:nvSpPr>
        <p:spPr>
          <a:xfrm>
            <a:off x="3028950" y="635635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D7F24E-DE58-493E-87A9-8975CB1324FF}" type="slidenum">
              <a:rPr lang="en-US" smtClean="0"/>
              <a:t>‹#›</a:t>
            </a:fld>
            <a:endParaRPr lang="en-US"/>
          </a:p>
        </p:txBody>
      </p:sp>
    </p:spTree>
    <p:extLst>
      <p:ext uri="{BB962C8B-B14F-4D97-AF65-F5344CB8AC3E}">
        <p14:creationId xmlns:p14="http://schemas.microsoft.com/office/powerpoint/2010/main" val="1695891640"/>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8" r:id="rId3"/>
    <p:sldLayoutId id="2147483689" r:id="rId4"/>
    <p:sldLayoutId id="2147483671" r:id="rId5"/>
    <p:sldLayoutId id="2147483678" r:id="rId6"/>
    <p:sldLayoutId id="2147483681" r:id="rId7"/>
    <p:sldLayoutId id="2147483685" r:id="rId8"/>
    <p:sldLayoutId id="2147483683" r:id="rId9"/>
    <p:sldLayoutId id="2147483684" r:id="rId10"/>
    <p:sldLayoutId id="2147483673" r:id="rId11"/>
    <p:sldLayoutId id="2147483679" r:id="rId12"/>
    <p:sldLayoutId id="2147483680" r:id="rId13"/>
    <p:sldLayoutId id="2147483672" r:id="rId14"/>
    <p:sldLayoutId id="2147483674" r:id="rId15"/>
    <p:sldLayoutId id="2147483676" r:id="rId16"/>
    <p:sldLayoutId id="2147483667" r:id="rId17"/>
    <p:sldLayoutId id="2147483669" r:id="rId18"/>
    <p:sldLayoutId id="2147483670" r:id="rId19"/>
    <p:sldLayoutId id="2147483691" r:id="rId20"/>
    <p:sldLayoutId id="2147483692" r:id="rId21"/>
    <p:sldLayoutId id="2147483693" r:id="rId22"/>
  </p:sldLayoutIdLst>
  <p:txStyles>
    <p:titleStyle>
      <a:lvl1pPr algn="l" defTabSz="914377" rtl="0" eaLnBrk="1" latinLnBrk="0" hangingPunct="1">
        <a:lnSpc>
          <a:spcPct val="90000"/>
        </a:lnSpc>
        <a:spcBef>
          <a:spcPct val="0"/>
        </a:spcBef>
        <a:buNone/>
        <a:defRPr sz="4400" b="1" kern="1200">
          <a:solidFill>
            <a:schemeClr val="tx2"/>
          </a:solidFill>
          <a:latin typeface="Source Sans Pro" panose="020B0503030403020204" pitchFamily="34"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2"/>
          </a:solidFill>
          <a:latin typeface="Source Sans Pro" panose="020B0503030403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2"/>
          </a:solidFill>
          <a:latin typeface="Source Sans Pro" panose="020B0503030403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2"/>
          </a:solidFill>
          <a:latin typeface="Source Sans Pro" panose="020B0503030403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2"/>
          </a:solidFill>
          <a:latin typeface="Source Sans Pro" panose="020B0503030403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2"/>
          </a:solidFill>
          <a:latin typeface="Source Sans Pro" panose="020B0503030403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www.usda.gov/non-discrimination-statement"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jpeg"/><Relationship Id="rId4" Type="http://schemas.openxmlformats.org/officeDocument/2006/relationships/image" Target="../media/image19.jpe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C3E8D2-C3FA-C54F-9F9C-11481B79111E}"/>
              </a:ext>
            </a:extLst>
          </p:cNvPr>
          <p:cNvSpPr>
            <a:spLocks noGrp="1"/>
          </p:cNvSpPr>
          <p:nvPr>
            <p:ph type="title" idx="4294967295"/>
          </p:nvPr>
        </p:nvSpPr>
        <p:spPr>
          <a:xfrm>
            <a:off x="538480" y="3492760"/>
            <a:ext cx="4734163" cy="2550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50" b="1" i="0" u="none" strike="noStrike" kern="1200" cap="none" spc="0" normalizeH="0" baseline="0" noProof="0" dirty="0">
                <a:ln>
                  <a:noFill/>
                </a:ln>
                <a:solidFill>
                  <a:schemeClr val="accent3">
                    <a:lumMod val="75000"/>
                  </a:schemeClr>
                </a:solidFill>
                <a:effectLst/>
                <a:uLnTx/>
                <a:uFillTx/>
                <a:latin typeface="Source Sans Pro" panose="020B0503030403020204" pitchFamily="34" charset="0"/>
                <a:ea typeface="+mn-ea"/>
                <a:cs typeface="+mn-cs"/>
              </a:rPr>
              <a:t>4-H PYD and the </a:t>
            </a:r>
            <a:br>
              <a:rPr kumimoji="0" lang="en-US" sz="2650" b="1" i="0" u="none" strike="noStrike" kern="1200" cap="none" spc="0" normalizeH="0" baseline="0" noProof="0" dirty="0">
                <a:ln>
                  <a:noFill/>
                </a:ln>
                <a:solidFill>
                  <a:schemeClr val="accent3">
                    <a:lumMod val="75000"/>
                  </a:schemeClr>
                </a:solidFill>
                <a:effectLst/>
                <a:uLnTx/>
                <a:uFillTx/>
                <a:latin typeface="Source Sans Pro" panose="020B0503030403020204" pitchFamily="34" charset="0"/>
                <a:ea typeface="+mn-ea"/>
                <a:cs typeface="+mn-cs"/>
              </a:rPr>
            </a:br>
            <a:r>
              <a:rPr lang="en-US" sz="2650" dirty="0">
                <a:solidFill>
                  <a:schemeClr val="accent3">
                    <a:lumMod val="75000"/>
                  </a:schemeClr>
                </a:solidFill>
                <a:ea typeface="+mn-ea"/>
                <a:cs typeface="+mn-cs"/>
              </a:rPr>
              <a:t>OJJDP </a:t>
            </a:r>
            <a:r>
              <a:rPr kumimoji="0" lang="en-US" sz="2650" b="1" i="0" u="none" strike="noStrike" kern="1200" cap="none" spc="0" normalizeH="0" baseline="0" noProof="0" dirty="0">
                <a:ln>
                  <a:noFill/>
                </a:ln>
                <a:solidFill>
                  <a:schemeClr val="accent3">
                    <a:lumMod val="75000"/>
                  </a:schemeClr>
                </a:solidFill>
                <a:effectLst/>
                <a:uLnTx/>
                <a:uFillTx/>
                <a:latin typeface="Source Sans Pro" panose="020B0503030403020204" pitchFamily="34" charset="0"/>
                <a:ea typeface="+mn-ea"/>
                <a:cs typeface="+mn-cs"/>
              </a:rPr>
              <a:t>Collaboration</a:t>
            </a:r>
            <a:br>
              <a:rPr lang="en-US" sz="3200" dirty="0">
                <a:solidFill>
                  <a:schemeClr val="accent3">
                    <a:lumMod val="75000"/>
                  </a:schemeClr>
                </a:solidFill>
                <a:ea typeface="+mn-ea"/>
                <a:cs typeface="+mn-cs"/>
              </a:rPr>
            </a:br>
            <a:br>
              <a:rPr lang="en-US" sz="1400" dirty="0">
                <a:solidFill>
                  <a:schemeClr val="accent3">
                    <a:lumMod val="75000"/>
                  </a:schemeClr>
                </a:solidFill>
                <a:ea typeface="+mn-ea"/>
                <a:cs typeface="+mn-cs"/>
              </a:rPr>
            </a:br>
            <a:r>
              <a:rPr lang="en-US" sz="1650" dirty="0">
                <a:solidFill>
                  <a:schemeClr val="accent3">
                    <a:lumMod val="75000"/>
                  </a:schemeClr>
                </a:solidFill>
                <a:ea typeface="+mn-ea"/>
                <a:cs typeface="+mn-cs"/>
              </a:rPr>
              <a:t>Coordinating Council on Juvenile   </a:t>
            </a:r>
            <a:br>
              <a:rPr lang="en-US" sz="1650" dirty="0">
                <a:solidFill>
                  <a:schemeClr val="accent3">
                    <a:lumMod val="75000"/>
                  </a:schemeClr>
                </a:solidFill>
                <a:ea typeface="+mn-ea"/>
                <a:cs typeface="+mn-cs"/>
              </a:rPr>
            </a:br>
            <a:r>
              <a:rPr lang="en-US" sz="1650" dirty="0">
                <a:solidFill>
                  <a:schemeClr val="accent3">
                    <a:lumMod val="75000"/>
                  </a:schemeClr>
                </a:solidFill>
                <a:ea typeface="+mn-ea"/>
                <a:cs typeface="+mn-cs"/>
              </a:rPr>
              <a:t>Justice and Delinquency Prevention</a:t>
            </a:r>
            <a:br>
              <a:rPr lang="en-US" sz="1650" dirty="0">
                <a:solidFill>
                  <a:schemeClr val="accent3">
                    <a:lumMod val="75000"/>
                  </a:schemeClr>
                </a:solidFill>
                <a:ea typeface="+mn-ea"/>
                <a:cs typeface="+mn-cs"/>
              </a:rPr>
            </a:br>
            <a:r>
              <a:rPr lang="en-US" sz="1650" dirty="0">
                <a:solidFill>
                  <a:schemeClr val="accent3">
                    <a:lumMod val="75000"/>
                  </a:schemeClr>
                </a:solidFill>
                <a:ea typeface="+mn-ea"/>
                <a:cs typeface="+mn-cs"/>
              </a:rPr>
              <a:t>September 19, 2024</a:t>
            </a:r>
            <a:r>
              <a:rPr kumimoji="0" lang="en-US" sz="1650" b="0" i="1" u="none" strike="noStrike" kern="1200" cap="none" spc="0" normalizeH="0" baseline="0" noProof="0" dirty="0">
                <a:ln>
                  <a:noFill/>
                </a:ln>
                <a:solidFill>
                  <a:schemeClr val="accent3">
                    <a:lumMod val="75000"/>
                  </a:schemeClr>
                </a:solidFill>
                <a:effectLst/>
                <a:uLnTx/>
                <a:uFillTx/>
                <a:latin typeface="Source Sans Pro" panose="020B0503030403020204" pitchFamily="34" charset="0"/>
                <a:ea typeface="+mn-ea"/>
                <a:cs typeface="+mn-cs"/>
              </a:rPr>
              <a:t> </a:t>
            </a:r>
            <a:br>
              <a:rPr kumimoji="0" lang="en-US" sz="1200" b="0" i="1" u="none" strike="noStrike" kern="1200" cap="none" spc="0" normalizeH="0" baseline="0" noProof="0" dirty="0">
                <a:ln>
                  <a:noFill/>
                </a:ln>
                <a:solidFill>
                  <a:schemeClr val="tx2"/>
                </a:solidFill>
                <a:effectLst/>
                <a:uLnTx/>
                <a:uFillTx/>
                <a:latin typeface="Source Sans Pro" panose="020B0503030403020204" pitchFamily="34" charset="0"/>
                <a:ea typeface="+mn-ea"/>
                <a:cs typeface="+mn-cs"/>
              </a:rPr>
            </a:br>
            <a:r>
              <a:rPr kumimoji="0" lang="en-US" sz="1200" b="0" i="1" u="none" strike="noStrike" kern="1200" cap="none" spc="0" normalizeH="0" baseline="0" noProof="0" dirty="0">
                <a:ln>
                  <a:noFill/>
                </a:ln>
                <a:solidFill>
                  <a:schemeClr val="tx2"/>
                </a:solidFill>
                <a:effectLst/>
                <a:uLnTx/>
                <a:uFillTx/>
                <a:latin typeface="Source Sans Pro" panose="020B0503030403020204" pitchFamily="34" charset="0"/>
                <a:ea typeface="+mn-ea"/>
                <a:cs typeface="+mn-cs"/>
              </a:rPr>
              <a:t>                                                                                                     </a:t>
            </a:r>
            <a:r>
              <a:rPr kumimoji="0" lang="en-US" sz="1100" b="0" i="1" u="none" strike="noStrike" kern="1200" cap="none" spc="0" normalizeH="0" baseline="0" noProof="0" dirty="0">
                <a:ln>
                  <a:noFill/>
                </a:ln>
                <a:solidFill>
                  <a:schemeClr val="tx2"/>
                </a:solidFill>
                <a:effectLst/>
                <a:uLnTx/>
                <a:uFillTx/>
                <a:latin typeface="Source Sans Pro" panose="020B0503030403020204" pitchFamily="34" charset="0"/>
                <a:ea typeface="+mn-ea"/>
                <a:cs typeface="+mn-cs"/>
              </a:rPr>
              <a:t>Bonita Williams, Ph.D.                                                                                                           </a:t>
            </a:r>
            <a:br>
              <a:rPr kumimoji="0" lang="en-US" sz="1100" b="0" i="1" u="none" strike="noStrike" kern="1200" cap="none" spc="0" normalizeH="0" baseline="0" noProof="0" dirty="0">
                <a:ln>
                  <a:noFill/>
                </a:ln>
                <a:solidFill>
                  <a:schemeClr val="tx2"/>
                </a:solidFill>
                <a:effectLst/>
                <a:uLnTx/>
                <a:uFillTx/>
                <a:latin typeface="Source Sans Pro" panose="020B0503030403020204" pitchFamily="34" charset="0"/>
                <a:ea typeface="+mn-ea"/>
                <a:cs typeface="+mn-cs"/>
              </a:rPr>
            </a:br>
            <a:r>
              <a:rPr kumimoji="0" lang="en-US" sz="1100" b="0" i="1" u="none" strike="noStrike" kern="1200" cap="none" spc="0" normalizeH="0" baseline="0" noProof="0" dirty="0">
                <a:ln>
                  <a:noFill/>
                </a:ln>
                <a:solidFill>
                  <a:schemeClr val="tx2"/>
                </a:solidFill>
                <a:effectLst/>
                <a:uLnTx/>
                <a:uFillTx/>
                <a:latin typeface="Source Sans Pro" panose="020B0503030403020204" pitchFamily="34" charset="0"/>
                <a:ea typeface="+mn-ea"/>
                <a:cs typeface="+mn-cs"/>
              </a:rPr>
              <a:t>                                                                                                           National Program Leader                                                         </a:t>
            </a:r>
            <a:br>
              <a:rPr kumimoji="0" lang="en-US" sz="1100" b="0" i="1" u="none" strike="noStrike" kern="1200" cap="none" spc="0" normalizeH="0" baseline="0" noProof="0" dirty="0">
                <a:ln>
                  <a:noFill/>
                </a:ln>
                <a:solidFill>
                  <a:schemeClr val="tx2"/>
                </a:solidFill>
                <a:effectLst/>
                <a:uLnTx/>
                <a:uFillTx/>
                <a:latin typeface="Source Sans Pro" panose="020B0503030403020204" pitchFamily="34" charset="0"/>
                <a:ea typeface="+mn-ea"/>
                <a:cs typeface="+mn-cs"/>
              </a:rPr>
            </a:br>
            <a:r>
              <a:rPr kumimoji="0" lang="en-US" sz="1100" b="0" i="1" u="none" strike="noStrike" kern="1200" cap="none" spc="0" normalizeH="0" baseline="0" noProof="0" dirty="0">
                <a:ln>
                  <a:noFill/>
                </a:ln>
                <a:solidFill>
                  <a:schemeClr val="tx2"/>
                </a:solidFill>
                <a:effectLst/>
                <a:uLnTx/>
                <a:uFillTx/>
                <a:latin typeface="Source Sans Pro" panose="020B0503030403020204" pitchFamily="34" charset="0"/>
                <a:ea typeface="+mn-ea"/>
                <a:cs typeface="+mn-cs"/>
              </a:rPr>
              <a:t>                                                                                                           Division of Youth and 4-H</a:t>
            </a:r>
          </a:p>
        </p:txBody>
      </p:sp>
      <p:pic>
        <p:nvPicPr>
          <p:cNvPr id="2" name="Picture 1">
            <a:extLst>
              <a:ext uri="{FF2B5EF4-FFF2-40B4-BE49-F238E27FC236}">
                <a16:creationId xmlns:a16="http://schemas.microsoft.com/office/drawing/2014/main" id="{C30C5C73-3EA6-501B-8661-887B42BBAE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485" y="5383112"/>
            <a:ext cx="467995" cy="487680"/>
          </a:xfrm>
          <a:prstGeom prst="rect">
            <a:avLst/>
          </a:prstGeom>
          <a:noFill/>
        </p:spPr>
      </p:pic>
    </p:spTree>
    <p:extLst>
      <p:ext uri="{BB962C8B-B14F-4D97-AF65-F5344CB8AC3E}">
        <p14:creationId xmlns:p14="http://schemas.microsoft.com/office/powerpoint/2010/main" val="2335660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DD6C6-679C-4360-746D-D3DA6B5DB376}"/>
              </a:ext>
            </a:extLst>
          </p:cNvPr>
          <p:cNvSpPr>
            <a:spLocks noGrp="1"/>
          </p:cNvSpPr>
          <p:nvPr>
            <p:ph type="title"/>
          </p:nvPr>
        </p:nvSpPr>
        <p:spPr/>
        <p:txBody>
          <a:bodyPr/>
          <a:lstStyle/>
          <a:p>
            <a:r>
              <a:rPr lang="en-US" dirty="0"/>
              <a:t>The Collaboration</a:t>
            </a:r>
          </a:p>
        </p:txBody>
      </p:sp>
      <p:pic>
        <p:nvPicPr>
          <p:cNvPr id="6" name="Content Placeholder 5" descr="U.S. Department of Justice logo">
            <a:extLst>
              <a:ext uri="{FF2B5EF4-FFF2-40B4-BE49-F238E27FC236}">
                <a16:creationId xmlns:a16="http://schemas.microsoft.com/office/drawing/2014/main" id="{CF693476-2169-1F3D-E030-6EBCF88A1E43}"/>
              </a:ext>
            </a:extLst>
          </p:cNvPr>
          <p:cNvPicPr>
            <a:picLocks noGrp="1" noChangeAspect="1"/>
          </p:cNvPicPr>
          <p:nvPr>
            <p:ph sz="quarter" idx="16"/>
          </p:nvPr>
        </p:nvPicPr>
        <p:blipFill>
          <a:blip r:embed="rId3"/>
          <a:stretch>
            <a:fillRect/>
          </a:stretch>
        </p:blipFill>
        <p:spPr>
          <a:xfrm>
            <a:off x="615633" y="2222976"/>
            <a:ext cx="3302000" cy="3302000"/>
          </a:xfrm>
          <a:prstGeom prst="rect">
            <a:avLst/>
          </a:prstGeom>
        </p:spPr>
      </p:pic>
      <p:sp>
        <p:nvSpPr>
          <p:cNvPr id="3" name="Content Placeholder 2">
            <a:extLst>
              <a:ext uri="{FF2B5EF4-FFF2-40B4-BE49-F238E27FC236}">
                <a16:creationId xmlns:a16="http://schemas.microsoft.com/office/drawing/2014/main" id="{0A02375D-E833-8A23-FC8E-16D87E57C3A9}"/>
              </a:ext>
            </a:extLst>
          </p:cNvPr>
          <p:cNvSpPr>
            <a:spLocks noGrp="1"/>
          </p:cNvSpPr>
          <p:nvPr>
            <p:ph sz="quarter" idx="15"/>
          </p:nvPr>
        </p:nvSpPr>
        <p:spPr>
          <a:xfrm>
            <a:off x="4787097" y="1669290"/>
            <a:ext cx="3822550" cy="4763482"/>
          </a:xfrm>
        </p:spPr>
        <p:txBody>
          <a:bodyPr>
            <a:normAutofit lnSpcReduction="10000"/>
          </a:bodyPr>
          <a:lstStyle/>
          <a:p>
            <a:pPr marL="0" marR="0">
              <a:lnSpc>
                <a:spcPct val="107000"/>
              </a:lnSpc>
              <a:spcBef>
                <a:spcPts val="0"/>
              </a:spcBef>
              <a:spcAft>
                <a:spcPts val="800"/>
              </a:spcAft>
            </a:pPr>
            <a:r>
              <a:rPr lang="en-US" sz="2600" dirty="0">
                <a:effectLst/>
                <a:latin typeface="Source Sans Pro" panose="020B0503030403020204"/>
                <a:ea typeface="Aptos" panose="020B0004020202020204" pitchFamily="34" charset="0"/>
                <a:cs typeface="Times New Roman" panose="02020603050405020304" pitchFamily="18" charset="0"/>
              </a:rPr>
              <a:t>Develop a program to expand opportunities for</a:t>
            </a:r>
          </a:p>
          <a:p>
            <a:pPr marL="0" marR="0">
              <a:lnSpc>
                <a:spcPct val="107000"/>
              </a:lnSpc>
              <a:spcBef>
                <a:spcPts val="0"/>
              </a:spcBef>
              <a:spcAft>
                <a:spcPts val="800"/>
              </a:spcAft>
            </a:pPr>
            <a:endParaRPr lang="en-US" sz="1100" dirty="0">
              <a:effectLst/>
              <a:latin typeface="Source Sans Pro" panose="020B0503030403020204"/>
              <a:ea typeface="Aptos" panose="020B0004020202020204" pitchFamily="34" charset="0"/>
              <a:cs typeface="Times New Roman" panose="02020603050405020304" pitchFamily="18" charset="0"/>
            </a:endParaRPr>
          </a:p>
          <a:p>
            <a:pPr marL="342900" marR="0" lvl="0" indent="-342900">
              <a:lnSpc>
                <a:spcPct val="107000"/>
              </a:lnSpc>
              <a:spcBef>
                <a:spcPts val="400"/>
              </a:spcBef>
              <a:spcAft>
                <a:spcPts val="0"/>
              </a:spcAft>
              <a:buFont typeface="+mj-lt"/>
              <a:buAutoNum type="arabicParenR"/>
            </a:pPr>
            <a:r>
              <a:rPr lang="en-US" sz="2600" dirty="0">
                <a:effectLst/>
                <a:latin typeface="Source Sans Pro" panose="020B0503030403020204"/>
                <a:ea typeface="Aptos" panose="020B0004020202020204" pitchFamily="34" charset="0"/>
                <a:cs typeface="Times New Roman" panose="02020603050405020304" pitchFamily="18" charset="0"/>
              </a:rPr>
              <a:t>Rural youth,</a:t>
            </a:r>
          </a:p>
          <a:p>
            <a:pPr marL="342900" marR="0" lvl="0" indent="-342900">
              <a:lnSpc>
                <a:spcPct val="107000"/>
              </a:lnSpc>
              <a:spcBef>
                <a:spcPts val="400"/>
              </a:spcBef>
              <a:spcAft>
                <a:spcPts val="0"/>
              </a:spcAft>
              <a:buFont typeface="+mj-lt"/>
              <a:buAutoNum type="arabicParenR"/>
            </a:pPr>
            <a:r>
              <a:rPr lang="en-US" sz="2600" dirty="0">
                <a:effectLst/>
                <a:latin typeface="Source Sans Pro" panose="020B0503030403020204"/>
                <a:ea typeface="Aptos" panose="020B0004020202020204" pitchFamily="34" charset="0"/>
                <a:cs typeface="Times New Roman" panose="02020603050405020304" pitchFamily="18" charset="0"/>
              </a:rPr>
              <a:t>Juvenile Justice Involved Youth,</a:t>
            </a:r>
          </a:p>
          <a:p>
            <a:pPr marL="342900" marR="0" lvl="0" indent="-342900">
              <a:lnSpc>
                <a:spcPct val="107000"/>
              </a:lnSpc>
              <a:spcBef>
                <a:spcPts val="400"/>
              </a:spcBef>
              <a:spcAft>
                <a:spcPts val="800"/>
              </a:spcAft>
              <a:buFont typeface="+mj-lt"/>
              <a:buAutoNum type="arabicParenR"/>
            </a:pPr>
            <a:r>
              <a:rPr lang="en-US" sz="2600" dirty="0">
                <a:effectLst/>
                <a:latin typeface="Source Sans Pro" panose="020B0503030403020204"/>
                <a:ea typeface="Aptos" panose="020B0004020202020204" pitchFamily="34" charset="0"/>
                <a:cs typeface="Times New Roman" panose="02020603050405020304" pitchFamily="18" charset="0"/>
              </a:rPr>
              <a:t>Youth at risk of juvenile justice involvement to receive mentoring services through 4-H programming.</a:t>
            </a:r>
          </a:p>
          <a:p>
            <a:endParaRPr lang="en-US" dirty="0"/>
          </a:p>
        </p:txBody>
      </p:sp>
      <p:cxnSp>
        <p:nvCxnSpPr>
          <p:cNvPr id="5" name="Straight Connector 4">
            <a:extLst>
              <a:ext uri="{FF2B5EF4-FFF2-40B4-BE49-F238E27FC236}">
                <a16:creationId xmlns:a16="http://schemas.microsoft.com/office/drawing/2014/main" id="{5884685E-8747-2C99-CBC1-4C799D857C13}"/>
              </a:ext>
              <a:ext uri="{C183D7F6-B498-43B3-948B-1728B52AA6E4}">
                <adec:decorative xmlns:adec="http://schemas.microsoft.com/office/drawing/2017/decorative" val="1"/>
              </a:ext>
            </a:extLst>
          </p:cNvPr>
          <p:cNvCxnSpPr/>
          <p:nvPr/>
        </p:nvCxnSpPr>
        <p:spPr>
          <a:xfrm>
            <a:off x="4393640" y="1968683"/>
            <a:ext cx="0" cy="416469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386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AE507-57D5-A92C-CF89-912FB691D125}"/>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dirty="0">
                <a:solidFill>
                  <a:srgbClr val="B95824"/>
                </a:solidFill>
                <a:effectLst>
                  <a:outerShdw blurRad="38100" dist="38100" dir="2700000" algn="tl">
                    <a:srgbClr val="000000">
                      <a:alpha val="43137"/>
                    </a:srgbClr>
                  </a:outerShdw>
                </a:effectLst>
              </a:rPr>
              <a:t>Keisha Kersey</a:t>
            </a:r>
          </a:p>
        </p:txBody>
      </p:sp>
      <p:sp>
        <p:nvSpPr>
          <p:cNvPr id="2" name="Text Placeholder 1">
            <a:extLst>
              <a:ext uri="{FF2B5EF4-FFF2-40B4-BE49-F238E27FC236}">
                <a16:creationId xmlns:a16="http://schemas.microsoft.com/office/drawing/2014/main" id="{4A30169E-090F-784A-E2EE-44650BEC2558}"/>
              </a:ext>
            </a:extLst>
          </p:cNvPr>
          <p:cNvSpPr>
            <a:spLocks noGrp="1"/>
          </p:cNvSpPr>
          <p:nvPr>
            <p:ph type="body" sz="quarter" idx="10"/>
          </p:nvPr>
        </p:nvSpPr>
        <p:spPr>
          <a:xfrm>
            <a:off x="998947" y="1899265"/>
            <a:ext cx="4253774" cy="3222030"/>
          </a:xfrm>
        </p:spPr>
        <p:txBody>
          <a:bodyPr/>
          <a:lstStyle/>
          <a:p>
            <a:r>
              <a:rPr lang="en-US" sz="3000" b="1" i="0" dirty="0">
                <a:solidFill>
                  <a:srgbClr val="B95824"/>
                </a:solidFill>
                <a:effectLst>
                  <a:outerShdw blurRad="38100" dist="38100" dir="2700000" algn="tl">
                    <a:srgbClr val="000000">
                      <a:alpha val="43137"/>
                    </a:srgbClr>
                  </a:outerShdw>
                </a:effectLst>
                <a:latin typeface="+mn-lt"/>
              </a:rPr>
              <a:t>Keisha Kersey</a:t>
            </a:r>
          </a:p>
          <a:p>
            <a:endParaRPr lang="en-US" sz="1600" b="1" dirty="0"/>
          </a:p>
          <a:p>
            <a:pPr marL="0" marR="0">
              <a:lnSpc>
                <a:spcPct val="107000"/>
              </a:lnSpc>
              <a:spcBef>
                <a:spcPts val="0"/>
              </a:spcBef>
              <a:spcAft>
                <a:spcPts val="800"/>
              </a:spcAft>
            </a:pPr>
            <a:r>
              <a:rPr lang="en-US" sz="2000" b="1" dirty="0">
                <a:effectLst/>
                <a:latin typeface="Source Sans Pro" panose="020B0503030403020204"/>
                <a:ea typeface="Aptos" panose="020B0004020202020204" pitchFamily="34" charset="0"/>
                <a:cs typeface="Times New Roman" panose="02020603050405020304" pitchFamily="18" charset="0"/>
              </a:rPr>
              <a:t>Senior Grants Management Specialist </a:t>
            </a:r>
            <a:endParaRPr lang="en-US" sz="2000" dirty="0">
              <a:effectLst/>
              <a:latin typeface="Source Sans Pro" panose="020B0503030403020204"/>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dirty="0">
                <a:effectLst/>
                <a:latin typeface="Source Sans Pro" panose="020B0503030403020204"/>
                <a:ea typeface="Aptos" panose="020B0004020202020204" pitchFamily="34" charset="0"/>
                <a:cs typeface="Times New Roman" panose="02020603050405020304" pitchFamily="18" charset="0"/>
              </a:rPr>
              <a:t>Delinquency Prevention and Child Protection Division</a:t>
            </a:r>
          </a:p>
          <a:p>
            <a:pPr marL="0" marR="0">
              <a:lnSpc>
                <a:spcPct val="107000"/>
              </a:lnSpc>
              <a:spcBef>
                <a:spcPts val="0"/>
              </a:spcBef>
              <a:spcAft>
                <a:spcPts val="800"/>
              </a:spcAft>
            </a:pPr>
            <a:r>
              <a:rPr lang="en-US" sz="2000" dirty="0">
                <a:latin typeface="Source Sans Pro" panose="020B0503030403020204"/>
                <a:ea typeface="Aptos" panose="020B0004020202020204" pitchFamily="34" charset="0"/>
                <a:cs typeface="Times New Roman" panose="02020603050405020304" pitchFamily="18" charset="0"/>
              </a:rPr>
              <a:t>Office of Juvenile Justice and Delinquency Prevention</a:t>
            </a:r>
            <a:endParaRPr lang="en-US" sz="2000" dirty="0">
              <a:effectLst/>
              <a:latin typeface="Source Sans Pro" panose="020B0503030403020204"/>
              <a:ea typeface="Aptos" panose="020B0004020202020204" pitchFamily="34" charset="0"/>
              <a:cs typeface="Times New Roman" panose="02020603050405020304" pitchFamily="18" charset="0"/>
            </a:endParaRPr>
          </a:p>
          <a:p>
            <a:endParaRPr lang="en-US" dirty="0"/>
          </a:p>
        </p:txBody>
      </p:sp>
      <p:sp>
        <p:nvSpPr>
          <p:cNvPr id="3" name="Text Placeholder 2">
            <a:extLst>
              <a:ext uri="{FF2B5EF4-FFF2-40B4-BE49-F238E27FC236}">
                <a16:creationId xmlns:a16="http://schemas.microsoft.com/office/drawing/2014/main" id="{A8879BF9-C079-88C1-4BA3-F70AD87AF4F2}"/>
              </a:ext>
            </a:extLst>
          </p:cNvPr>
          <p:cNvSpPr>
            <a:spLocks noGrp="1"/>
          </p:cNvSpPr>
          <p:nvPr>
            <p:ph type="body" sz="quarter" idx="11"/>
          </p:nvPr>
        </p:nvSpPr>
        <p:spPr/>
        <p:txBody>
          <a:bodyPr>
            <a:normAutofit/>
          </a:bodyPr>
          <a:lstStyle/>
          <a:p>
            <a:r>
              <a:rPr lang="en-US" sz="3200" b="1" dirty="0"/>
              <a:t>IAA</a:t>
            </a:r>
          </a:p>
          <a:p>
            <a:endParaRPr lang="en-US" sz="2000" b="1" dirty="0"/>
          </a:p>
          <a:p>
            <a:r>
              <a:rPr lang="en-US" sz="3200" b="1" dirty="0"/>
              <a:t>5 Years</a:t>
            </a:r>
          </a:p>
          <a:p>
            <a:r>
              <a:rPr lang="en-US" sz="3200" b="1" dirty="0"/>
              <a:t>3 Years</a:t>
            </a:r>
          </a:p>
          <a:p>
            <a:endParaRPr lang="en-US" sz="2000" b="1" dirty="0"/>
          </a:p>
          <a:p>
            <a:r>
              <a:rPr lang="en-US" sz="3200" b="1" dirty="0"/>
              <a:t>$2M</a:t>
            </a:r>
          </a:p>
          <a:p>
            <a:endParaRPr lang="en-US" dirty="0"/>
          </a:p>
        </p:txBody>
      </p:sp>
      <p:cxnSp>
        <p:nvCxnSpPr>
          <p:cNvPr id="4" name="Straight Connector 3">
            <a:extLst>
              <a:ext uri="{FF2B5EF4-FFF2-40B4-BE49-F238E27FC236}">
                <a16:creationId xmlns:a16="http://schemas.microsoft.com/office/drawing/2014/main" id="{56EFFEC1-F340-8F73-F9C5-EF268FD6E47C}"/>
              </a:ext>
              <a:ext uri="{C183D7F6-B498-43B3-948B-1728B52AA6E4}">
                <adec:decorative xmlns:adec="http://schemas.microsoft.com/office/drawing/2017/decorative" val="1"/>
              </a:ext>
            </a:extLst>
          </p:cNvPr>
          <p:cNvCxnSpPr>
            <a:cxnSpLocks/>
          </p:cNvCxnSpPr>
          <p:nvPr/>
        </p:nvCxnSpPr>
        <p:spPr>
          <a:xfrm>
            <a:off x="5503081" y="1654180"/>
            <a:ext cx="0" cy="3545456"/>
          </a:xfrm>
          <a:prstGeom prst="line">
            <a:avLst/>
          </a:prstGeom>
          <a:ln w="28575">
            <a:solidFill>
              <a:srgbClr val="93BF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639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ABF82-593B-6397-00EC-44FA6D98FFF7}"/>
              </a:ext>
            </a:extLst>
          </p:cNvPr>
          <p:cNvSpPr>
            <a:spLocks noGrp="1"/>
          </p:cNvSpPr>
          <p:nvPr>
            <p:ph type="title"/>
          </p:nvPr>
        </p:nvSpPr>
        <p:spPr>
          <a:xfrm>
            <a:off x="459894" y="989668"/>
            <a:ext cx="8224211" cy="681033"/>
          </a:xfrm>
        </p:spPr>
        <p:txBody>
          <a:bodyPr/>
          <a:lstStyle/>
          <a:p>
            <a:r>
              <a:rPr lang="en-US" sz="4000" dirty="0"/>
              <a:t>MARRY</a:t>
            </a:r>
          </a:p>
        </p:txBody>
      </p:sp>
      <p:sp>
        <p:nvSpPr>
          <p:cNvPr id="3" name="Content Placeholder 2">
            <a:extLst>
              <a:ext uri="{FF2B5EF4-FFF2-40B4-BE49-F238E27FC236}">
                <a16:creationId xmlns:a16="http://schemas.microsoft.com/office/drawing/2014/main" id="{14A3B14D-ADB8-FD33-35E5-C332FC2FBBA4}"/>
              </a:ext>
            </a:extLst>
          </p:cNvPr>
          <p:cNvSpPr>
            <a:spLocks noGrp="1"/>
          </p:cNvSpPr>
          <p:nvPr>
            <p:ph sz="quarter" idx="15"/>
          </p:nvPr>
        </p:nvSpPr>
        <p:spPr>
          <a:xfrm>
            <a:off x="543559" y="2016444"/>
            <a:ext cx="7360921" cy="3851888"/>
          </a:xfrm>
        </p:spPr>
        <p:txBody>
          <a:bodyPr>
            <a:normAutofit/>
          </a:bodyPr>
          <a:lstStyle/>
          <a:p>
            <a:r>
              <a:rPr lang="en-US" sz="2800" dirty="0"/>
              <a:t>Mentoring at Risk and Rural Youth</a:t>
            </a:r>
            <a:endParaRPr lang="en-US" sz="800" dirty="0"/>
          </a:p>
          <a:p>
            <a:pPr>
              <a:spcBef>
                <a:spcPts val="3600"/>
              </a:spcBef>
            </a:pPr>
            <a:r>
              <a:rPr lang="en-US" sz="2800" dirty="0"/>
              <a:t>Alignment with </a:t>
            </a:r>
            <a:r>
              <a:rPr lang="en-US" sz="2800" b="1" dirty="0"/>
              <a:t>USDA’s Strategic Plan</a:t>
            </a:r>
            <a:r>
              <a:rPr lang="en-US" sz="2800" dirty="0"/>
              <a:t>      FY 2022-2026 </a:t>
            </a:r>
          </a:p>
          <a:p>
            <a:pPr>
              <a:spcBef>
                <a:spcPts val="3000"/>
              </a:spcBef>
            </a:pPr>
            <a:r>
              <a:rPr lang="en-US" sz="2800" b="1" dirty="0"/>
              <a:t>Goal 5</a:t>
            </a:r>
            <a:r>
              <a:rPr lang="en-US" sz="2800" dirty="0"/>
              <a:t>: Expand Opportunities for Economic Development and Improve Quality of Life in Rural and Tribal Communities.</a:t>
            </a:r>
          </a:p>
        </p:txBody>
      </p:sp>
    </p:spTree>
    <p:extLst>
      <p:ext uri="{BB962C8B-B14F-4D97-AF65-F5344CB8AC3E}">
        <p14:creationId xmlns:p14="http://schemas.microsoft.com/office/powerpoint/2010/main" val="3956464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1E74A-C6A7-02C6-FA71-93F90E898EBC}"/>
              </a:ext>
            </a:extLst>
          </p:cNvPr>
          <p:cNvSpPr>
            <a:spLocks noGrp="1"/>
          </p:cNvSpPr>
          <p:nvPr>
            <p:ph type="title"/>
          </p:nvPr>
        </p:nvSpPr>
        <p:spPr>
          <a:xfrm>
            <a:off x="280981" y="1075096"/>
            <a:ext cx="8224211" cy="681033"/>
          </a:xfrm>
        </p:spPr>
        <p:txBody>
          <a:bodyPr/>
          <a:lstStyle/>
          <a:p>
            <a:r>
              <a:rPr lang="en-US" dirty="0"/>
              <a:t>Critical Components</a:t>
            </a:r>
          </a:p>
        </p:txBody>
      </p:sp>
      <p:sp>
        <p:nvSpPr>
          <p:cNvPr id="3" name="Content Placeholder 2">
            <a:extLst>
              <a:ext uri="{FF2B5EF4-FFF2-40B4-BE49-F238E27FC236}">
                <a16:creationId xmlns:a16="http://schemas.microsoft.com/office/drawing/2014/main" id="{71356743-A289-DA5D-AF73-0A3C8DD7448A}"/>
              </a:ext>
            </a:extLst>
          </p:cNvPr>
          <p:cNvSpPr>
            <a:spLocks noGrp="1"/>
          </p:cNvSpPr>
          <p:nvPr>
            <p:ph sz="quarter" idx="15"/>
          </p:nvPr>
        </p:nvSpPr>
        <p:spPr>
          <a:xfrm>
            <a:off x="524329" y="2107681"/>
            <a:ext cx="7563031" cy="3801291"/>
          </a:xfrm>
        </p:spPr>
        <p:txBody>
          <a:bodyPr>
            <a:normAutofit fontScale="92500" lnSpcReduction="10000"/>
          </a:bodyPr>
          <a:lstStyle/>
          <a:p>
            <a:r>
              <a:rPr lang="en-US" sz="3000" dirty="0"/>
              <a:t>1. Evidence-based Projects</a:t>
            </a:r>
          </a:p>
          <a:p>
            <a:r>
              <a:rPr lang="en-US" sz="3000" dirty="0"/>
              <a:t>2. Juvenile Justice-Involved Youth </a:t>
            </a:r>
          </a:p>
          <a:p>
            <a:r>
              <a:rPr lang="en-US" sz="3000" dirty="0"/>
              <a:t>3. Rural Youth </a:t>
            </a:r>
          </a:p>
          <a:p>
            <a:r>
              <a:rPr lang="en-US" sz="3000" dirty="0"/>
              <a:t>4. Youth At-risk of Juvenile Justice Involvement</a:t>
            </a:r>
          </a:p>
          <a:p>
            <a:r>
              <a:rPr lang="en-US" sz="3000" dirty="0"/>
              <a:t>5. Mentoring Services</a:t>
            </a:r>
          </a:p>
          <a:p>
            <a:r>
              <a:rPr lang="en-US" sz="3000" dirty="0"/>
              <a:t>6. National Mentoring Resource Center (NMRC)</a:t>
            </a:r>
          </a:p>
          <a:p>
            <a:endParaRPr lang="en-US" sz="3200" dirty="0"/>
          </a:p>
        </p:txBody>
      </p:sp>
    </p:spTree>
    <p:extLst>
      <p:ext uri="{BB962C8B-B14F-4D97-AF65-F5344CB8AC3E}">
        <p14:creationId xmlns:p14="http://schemas.microsoft.com/office/powerpoint/2010/main" val="856370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FDC3C0-3B26-474E-6B7E-9B2FB58316A7}"/>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dirty="0"/>
              <a:t>Developmental Context</a:t>
            </a:r>
          </a:p>
        </p:txBody>
      </p:sp>
      <p:pic>
        <p:nvPicPr>
          <p:cNvPr id="1026" name="Picture 2" descr="See the source image">
            <a:extLst>
              <a:ext uri="{FF2B5EF4-FFF2-40B4-BE49-F238E27FC236}">
                <a16:creationId xmlns:a16="http://schemas.microsoft.com/office/drawing/2014/main" id="{E827CB5C-D1E6-4C2D-A8E9-569BC83C6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3543" y="769258"/>
            <a:ext cx="4995817" cy="5739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D2C1453-BDBF-4C32-AB07-CF22F33DCAA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2611" y="2650191"/>
            <a:ext cx="1701567" cy="1747028"/>
          </a:xfrm>
          <a:prstGeom prst="rect">
            <a:avLst/>
          </a:prstGeom>
        </p:spPr>
      </p:pic>
    </p:spTree>
    <p:extLst>
      <p:ext uri="{BB962C8B-B14F-4D97-AF65-F5344CB8AC3E}">
        <p14:creationId xmlns:p14="http://schemas.microsoft.com/office/powerpoint/2010/main" val="3201558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F90F36-8157-7C4F-2044-6AB7B61848D0}"/>
              </a:ext>
            </a:extLst>
          </p:cNvPr>
          <p:cNvSpPr>
            <a:spLocks noGrp="1"/>
          </p:cNvSpPr>
          <p:nvPr>
            <p:ph type="body" sz="quarter" idx="10"/>
          </p:nvPr>
        </p:nvSpPr>
        <p:spPr>
          <a:xfrm>
            <a:off x="1043796" y="1554480"/>
            <a:ext cx="6037724" cy="3403600"/>
          </a:xfrm>
        </p:spPr>
        <p:txBody>
          <a:bodyPr/>
          <a:lstStyle/>
          <a:p>
            <a:r>
              <a:rPr lang="en-US" sz="3200" b="1" i="0" dirty="0">
                <a:latin typeface="Source Sans Pro"/>
              </a:rPr>
              <a:t>     Competitive RFA</a:t>
            </a:r>
          </a:p>
        </p:txBody>
      </p:sp>
    </p:spTree>
    <p:extLst>
      <p:ext uri="{BB962C8B-B14F-4D97-AF65-F5344CB8AC3E}">
        <p14:creationId xmlns:p14="http://schemas.microsoft.com/office/powerpoint/2010/main" val="819865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1D688-1EAF-20FE-AEE8-8FC83C99B38D}"/>
              </a:ext>
            </a:extLst>
          </p:cNvPr>
          <p:cNvSpPr>
            <a:spLocks noGrp="1"/>
          </p:cNvSpPr>
          <p:nvPr>
            <p:ph type="title"/>
          </p:nvPr>
        </p:nvSpPr>
        <p:spPr/>
        <p:txBody>
          <a:bodyPr/>
          <a:lstStyle/>
          <a:p>
            <a:r>
              <a:rPr lang="en-US" dirty="0"/>
              <a:t>Six Grantees</a:t>
            </a:r>
          </a:p>
        </p:txBody>
      </p:sp>
      <p:sp>
        <p:nvSpPr>
          <p:cNvPr id="4" name="Picture Placeholder 3">
            <a:extLst>
              <a:ext uri="{FF2B5EF4-FFF2-40B4-BE49-F238E27FC236}">
                <a16:creationId xmlns:a16="http://schemas.microsoft.com/office/drawing/2014/main" id="{B6AD6E3A-9C6D-9D95-BE17-3EE9A3759895}"/>
              </a:ext>
            </a:extLst>
          </p:cNvPr>
          <p:cNvSpPr>
            <a:spLocks noGrp="1"/>
          </p:cNvSpPr>
          <p:nvPr>
            <p:ph type="pic" sz="quarter" idx="17"/>
          </p:nvPr>
        </p:nvSpPr>
        <p:spPr>
          <a:xfrm>
            <a:off x="398970" y="1964656"/>
            <a:ext cx="2483511" cy="1787392"/>
          </a:xfrm>
        </p:spPr>
        <p:txBody>
          <a:bodyPr/>
          <a:lstStyle/>
          <a:p>
            <a:pPr marL="0" indent="0">
              <a:buNone/>
            </a:pPr>
            <a:r>
              <a:rPr lang="en-US" sz="1900" b="1" i="0" u="none" strike="noStrike" baseline="0" dirty="0">
                <a:latin typeface="CIDFont+F4"/>
              </a:rPr>
              <a:t>Ohio</a:t>
            </a:r>
            <a:r>
              <a:rPr lang="en-US" sz="1900" b="0" i="0" u="none" strike="noStrike" baseline="0" dirty="0">
                <a:latin typeface="CIDFont+F4"/>
              </a:rPr>
              <a:t> Pathways for Appalachian Youth Success </a:t>
            </a:r>
          </a:p>
          <a:p>
            <a:pPr marL="0" indent="0">
              <a:spcBef>
                <a:spcPts val="0"/>
              </a:spcBef>
              <a:buNone/>
            </a:pPr>
            <a:r>
              <a:rPr lang="en-US" sz="1900" b="0" i="0" u="none" strike="noStrike" baseline="0" dirty="0">
                <a:latin typeface="CIDFont+F4"/>
              </a:rPr>
              <a:t>(PAYS)</a:t>
            </a:r>
          </a:p>
          <a:p>
            <a:pPr marL="0" indent="0">
              <a:buNone/>
            </a:pPr>
            <a:endParaRPr lang="en-US" sz="1800" dirty="0">
              <a:latin typeface="CIDFont+F4"/>
            </a:endParaRPr>
          </a:p>
        </p:txBody>
      </p:sp>
      <p:pic>
        <p:nvPicPr>
          <p:cNvPr id="14" name="Picture 13" descr="Ohio State University logo">
            <a:extLst>
              <a:ext uri="{FF2B5EF4-FFF2-40B4-BE49-F238E27FC236}">
                <a16:creationId xmlns:a16="http://schemas.microsoft.com/office/drawing/2014/main" id="{3D9CFA0B-8674-3E00-E604-A4C8F68B17F0}"/>
              </a:ext>
            </a:extLst>
          </p:cNvPr>
          <p:cNvPicPr>
            <a:picLocks noChangeAspect="1"/>
          </p:cNvPicPr>
          <p:nvPr/>
        </p:nvPicPr>
        <p:blipFill>
          <a:blip r:embed="rId3"/>
          <a:stretch>
            <a:fillRect/>
          </a:stretch>
        </p:blipFill>
        <p:spPr>
          <a:xfrm>
            <a:off x="1575654" y="2687718"/>
            <a:ext cx="1015093" cy="1011709"/>
          </a:xfrm>
          <a:prstGeom prst="rect">
            <a:avLst/>
          </a:prstGeom>
        </p:spPr>
      </p:pic>
      <p:sp>
        <p:nvSpPr>
          <p:cNvPr id="3" name="Content Placeholder 2">
            <a:extLst>
              <a:ext uri="{FF2B5EF4-FFF2-40B4-BE49-F238E27FC236}">
                <a16:creationId xmlns:a16="http://schemas.microsoft.com/office/drawing/2014/main" id="{04D0F178-8C8C-731D-7FE0-EBBF099D7962}"/>
              </a:ext>
            </a:extLst>
          </p:cNvPr>
          <p:cNvSpPr>
            <a:spLocks noGrp="1"/>
          </p:cNvSpPr>
          <p:nvPr>
            <p:ph sz="quarter" idx="16"/>
          </p:nvPr>
        </p:nvSpPr>
        <p:spPr>
          <a:xfrm>
            <a:off x="398970" y="3890513"/>
            <a:ext cx="2286002" cy="2242866"/>
          </a:xfrm>
        </p:spPr>
        <p:txBody>
          <a:bodyPr/>
          <a:lstStyle/>
          <a:p>
            <a:r>
              <a:rPr lang="en-US" sz="1800" b="0" i="0" u="none" strike="noStrike" baseline="0" dirty="0">
                <a:latin typeface="CIDFont+F4"/>
              </a:rPr>
              <a:t>Mentoring Essex County, </a:t>
            </a:r>
            <a:r>
              <a:rPr lang="en-US" sz="1800" b="1" i="0" u="none" strike="noStrike" baseline="0" dirty="0">
                <a:latin typeface="CIDFont+F4"/>
              </a:rPr>
              <a:t>NY </a:t>
            </a:r>
            <a:r>
              <a:rPr lang="en-US" sz="1800" b="0" i="0" u="none" strike="noStrike" baseline="0" dirty="0">
                <a:latin typeface="CIDFont+F4"/>
              </a:rPr>
              <a:t>Youth With the 4-H Thrive Model</a:t>
            </a:r>
            <a:endParaRPr lang="en-US" sz="1800" dirty="0"/>
          </a:p>
          <a:p>
            <a:endParaRPr lang="en-US" dirty="0"/>
          </a:p>
        </p:txBody>
      </p:sp>
      <p:pic>
        <p:nvPicPr>
          <p:cNvPr id="15" name="Picture 14" descr="Cornell University logo">
            <a:extLst>
              <a:ext uri="{FF2B5EF4-FFF2-40B4-BE49-F238E27FC236}">
                <a16:creationId xmlns:a16="http://schemas.microsoft.com/office/drawing/2014/main" id="{7512F2E1-5BF1-58D9-2A62-1E4305C8298E}"/>
              </a:ext>
            </a:extLst>
          </p:cNvPr>
          <p:cNvPicPr>
            <a:picLocks noChangeAspect="1"/>
          </p:cNvPicPr>
          <p:nvPr/>
        </p:nvPicPr>
        <p:blipFill>
          <a:blip r:embed="rId4"/>
          <a:stretch>
            <a:fillRect/>
          </a:stretch>
        </p:blipFill>
        <p:spPr>
          <a:xfrm>
            <a:off x="396728" y="5011946"/>
            <a:ext cx="1243997" cy="1209982"/>
          </a:xfrm>
          <a:prstGeom prst="rect">
            <a:avLst/>
          </a:prstGeom>
        </p:spPr>
      </p:pic>
      <p:sp>
        <p:nvSpPr>
          <p:cNvPr id="6" name="Picture Placeholder 5">
            <a:extLst>
              <a:ext uri="{FF2B5EF4-FFF2-40B4-BE49-F238E27FC236}">
                <a16:creationId xmlns:a16="http://schemas.microsoft.com/office/drawing/2014/main" id="{518919DF-5DAB-1F4A-833E-EA0602E5C6EF}"/>
              </a:ext>
            </a:extLst>
          </p:cNvPr>
          <p:cNvSpPr>
            <a:spLocks noGrp="1"/>
          </p:cNvSpPr>
          <p:nvPr>
            <p:ph type="pic" sz="quarter" idx="19"/>
          </p:nvPr>
        </p:nvSpPr>
        <p:spPr>
          <a:xfrm>
            <a:off x="3314106" y="1908164"/>
            <a:ext cx="2400892" cy="1787392"/>
          </a:xfrm>
        </p:spPr>
        <p:txBody>
          <a:bodyPr/>
          <a:lstStyle/>
          <a:p>
            <a:pPr marL="0" indent="0">
              <a:buNone/>
            </a:pPr>
            <a:r>
              <a:rPr lang="en-US" sz="1800" b="1" i="0" u="none" strike="noStrike" baseline="0" dirty="0">
                <a:latin typeface="CIDFont+F4"/>
              </a:rPr>
              <a:t>Utah</a:t>
            </a:r>
            <a:r>
              <a:rPr lang="en-US" sz="1800" b="0" i="0" u="none" strike="noStrike" baseline="0" dirty="0">
                <a:latin typeface="CIDFont+F4"/>
              </a:rPr>
              <a:t> 4-H Mentoring For Rural At-Risk  Youth</a:t>
            </a:r>
            <a:endParaRPr lang="en-US" sz="1800" dirty="0">
              <a:latin typeface="CIDFont+F4"/>
            </a:endParaRPr>
          </a:p>
          <a:p>
            <a:pPr marL="0" indent="0">
              <a:buNone/>
            </a:pPr>
            <a:endParaRPr lang="en-US" dirty="0"/>
          </a:p>
        </p:txBody>
      </p:sp>
      <p:pic>
        <p:nvPicPr>
          <p:cNvPr id="17" name="Picture 16" descr="Utah State University Logo">
            <a:extLst>
              <a:ext uri="{FF2B5EF4-FFF2-40B4-BE49-F238E27FC236}">
                <a16:creationId xmlns:a16="http://schemas.microsoft.com/office/drawing/2014/main" id="{461F10DF-BF88-1E2F-3573-13D2E74D95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15880" y="2512880"/>
            <a:ext cx="1251754" cy="1296327"/>
          </a:xfrm>
          <a:prstGeom prst="rect">
            <a:avLst/>
          </a:prstGeom>
          <a:noFill/>
          <a:ln>
            <a:noFill/>
          </a:ln>
        </p:spPr>
      </p:pic>
      <p:sp>
        <p:nvSpPr>
          <p:cNvPr id="5" name="Content Placeholder 4">
            <a:extLst>
              <a:ext uri="{FF2B5EF4-FFF2-40B4-BE49-F238E27FC236}">
                <a16:creationId xmlns:a16="http://schemas.microsoft.com/office/drawing/2014/main" id="{E63334A1-F3F3-245F-3663-1E7E1E3AB8D6}"/>
              </a:ext>
            </a:extLst>
          </p:cNvPr>
          <p:cNvSpPr>
            <a:spLocks noGrp="1"/>
          </p:cNvSpPr>
          <p:nvPr>
            <p:ph sz="quarter" idx="18"/>
          </p:nvPr>
        </p:nvSpPr>
        <p:spPr>
          <a:xfrm>
            <a:off x="3249508" y="3922859"/>
            <a:ext cx="2465488" cy="2206494"/>
          </a:xfrm>
        </p:spPr>
        <p:txBody>
          <a:bodyPr>
            <a:normAutofit/>
          </a:bodyPr>
          <a:lstStyle/>
          <a:p>
            <a:r>
              <a:rPr lang="en-US" sz="1800" b="1" i="0" u="none" strike="noStrike" baseline="0" dirty="0">
                <a:latin typeface="CIDFont+F4"/>
              </a:rPr>
              <a:t>WVU</a:t>
            </a:r>
            <a:r>
              <a:rPr lang="en-US" sz="1800" b="0" i="0" u="none" strike="noStrike" baseline="0" dirty="0">
                <a:latin typeface="CIDFont+F4"/>
              </a:rPr>
              <a:t> Extension MARRY Program</a:t>
            </a:r>
            <a:endParaRPr lang="en-US" sz="1200" dirty="0"/>
          </a:p>
          <a:p>
            <a:pPr algn="l"/>
            <a:endParaRPr lang="en-US" dirty="0"/>
          </a:p>
        </p:txBody>
      </p:sp>
      <p:pic>
        <p:nvPicPr>
          <p:cNvPr id="16" name="Picture 15" descr="West Virginia University logo">
            <a:extLst>
              <a:ext uri="{FF2B5EF4-FFF2-40B4-BE49-F238E27FC236}">
                <a16:creationId xmlns:a16="http://schemas.microsoft.com/office/drawing/2014/main" id="{773AAC80-1E5E-99C6-6BF5-48212ED9C91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34970" y="4962244"/>
            <a:ext cx="1242877" cy="1242877"/>
          </a:xfrm>
          <a:prstGeom prst="rect">
            <a:avLst/>
          </a:prstGeom>
          <a:noFill/>
          <a:ln>
            <a:noFill/>
          </a:ln>
        </p:spPr>
      </p:pic>
      <p:sp>
        <p:nvSpPr>
          <p:cNvPr id="8" name="Picture Placeholder 7">
            <a:extLst>
              <a:ext uri="{FF2B5EF4-FFF2-40B4-BE49-F238E27FC236}">
                <a16:creationId xmlns:a16="http://schemas.microsoft.com/office/drawing/2014/main" id="{9112F867-7CBC-C253-7B23-60B9B185D22A}"/>
              </a:ext>
            </a:extLst>
          </p:cNvPr>
          <p:cNvSpPr>
            <a:spLocks noGrp="1"/>
          </p:cNvSpPr>
          <p:nvPr>
            <p:ph type="pic" sz="quarter" idx="21"/>
          </p:nvPr>
        </p:nvSpPr>
        <p:spPr>
          <a:xfrm>
            <a:off x="6246701" y="1932346"/>
            <a:ext cx="2690468" cy="1763210"/>
          </a:xfrm>
        </p:spPr>
        <p:txBody>
          <a:bodyPr>
            <a:noAutofit/>
          </a:bodyPr>
          <a:lstStyle/>
          <a:p>
            <a:pPr marL="0" indent="0">
              <a:buNone/>
            </a:pPr>
            <a:r>
              <a:rPr lang="en-US" sz="1700" b="1" dirty="0"/>
              <a:t>Maine</a:t>
            </a:r>
            <a:r>
              <a:rPr lang="en-US" sz="1700" dirty="0"/>
              <a:t> NorthStar 4-H Youth Mentorship Project</a:t>
            </a:r>
          </a:p>
        </p:txBody>
      </p:sp>
      <p:pic>
        <p:nvPicPr>
          <p:cNvPr id="18" name="Picture 17" descr="University of Maine logo">
            <a:extLst>
              <a:ext uri="{FF2B5EF4-FFF2-40B4-BE49-F238E27FC236}">
                <a16:creationId xmlns:a16="http://schemas.microsoft.com/office/drawing/2014/main" id="{068384CB-6F43-CDFE-8079-E25B07DE1AF5}"/>
              </a:ext>
            </a:extLst>
          </p:cNvPr>
          <p:cNvPicPr>
            <a:picLocks noChangeAspect="1"/>
          </p:cNvPicPr>
          <p:nvPr/>
        </p:nvPicPr>
        <p:blipFill>
          <a:blip r:embed="rId7"/>
          <a:stretch>
            <a:fillRect/>
          </a:stretch>
        </p:blipFill>
        <p:spPr>
          <a:xfrm>
            <a:off x="7562972" y="2634082"/>
            <a:ext cx="1052708" cy="1052708"/>
          </a:xfrm>
          <a:prstGeom prst="rect">
            <a:avLst/>
          </a:prstGeom>
        </p:spPr>
      </p:pic>
      <p:sp>
        <p:nvSpPr>
          <p:cNvPr id="7" name="Content Placeholder 6">
            <a:extLst>
              <a:ext uri="{FF2B5EF4-FFF2-40B4-BE49-F238E27FC236}">
                <a16:creationId xmlns:a16="http://schemas.microsoft.com/office/drawing/2014/main" id="{8015145F-9499-7618-1402-18E8BFED27FF}"/>
              </a:ext>
            </a:extLst>
          </p:cNvPr>
          <p:cNvSpPr>
            <a:spLocks noGrp="1"/>
          </p:cNvSpPr>
          <p:nvPr>
            <p:ph sz="quarter" idx="20"/>
          </p:nvPr>
        </p:nvSpPr>
        <p:spPr>
          <a:xfrm>
            <a:off x="6380917" y="3913798"/>
            <a:ext cx="2364111" cy="2182312"/>
          </a:xfrm>
        </p:spPr>
        <p:txBody>
          <a:bodyPr/>
          <a:lstStyle/>
          <a:p>
            <a:r>
              <a:rPr lang="en-US" sz="1800" b="0" i="0" u="none" strike="noStrike" baseline="0" dirty="0">
                <a:latin typeface="CIDFont+F4"/>
              </a:rPr>
              <a:t>Beyond Ready: Empowering </a:t>
            </a:r>
            <a:r>
              <a:rPr lang="en-US" sz="1800" b="1" i="0" u="none" strike="noStrike" baseline="0" dirty="0">
                <a:latin typeface="CIDFont+F4"/>
              </a:rPr>
              <a:t>Indiana’</a:t>
            </a:r>
            <a:r>
              <a:rPr lang="en-US" sz="1800" b="0" i="0" u="none" strike="noStrike" baseline="0" dirty="0">
                <a:latin typeface="CIDFont+F4"/>
              </a:rPr>
              <a:t>s Youth Through Career Discovery Mentors</a:t>
            </a:r>
            <a:endParaRPr lang="en-US" sz="1800" dirty="0"/>
          </a:p>
          <a:p>
            <a:endParaRPr lang="en-US" dirty="0"/>
          </a:p>
        </p:txBody>
      </p:sp>
      <p:pic>
        <p:nvPicPr>
          <p:cNvPr id="19" name="Picture 18" descr="Purdue Universitylogo">
            <a:extLst>
              <a:ext uri="{FF2B5EF4-FFF2-40B4-BE49-F238E27FC236}">
                <a16:creationId xmlns:a16="http://schemas.microsoft.com/office/drawing/2014/main" id="{AB071461-0E86-BBB4-14C5-460D09667DA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93298" y="5026436"/>
            <a:ext cx="1069674" cy="1069674"/>
          </a:xfrm>
          <a:prstGeom prst="rect">
            <a:avLst/>
          </a:prstGeom>
          <a:noFill/>
          <a:ln>
            <a:noFill/>
          </a:ln>
        </p:spPr>
      </p:pic>
      <p:cxnSp>
        <p:nvCxnSpPr>
          <p:cNvPr id="9" name="Straight Connector 8">
            <a:extLst>
              <a:ext uri="{FF2B5EF4-FFF2-40B4-BE49-F238E27FC236}">
                <a16:creationId xmlns:a16="http://schemas.microsoft.com/office/drawing/2014/main" id="{FB82E24F-0EA2-00CB-F5BA-BCD49E1BD364}"/>
              </a:ext>
              <a:ext uri="{C183D7F6-B498-43B3-948B-1728B52AA6E4}">
                <adec:decorative xmlns:adec="http://schemas.microsoft.com/office/drawing/2017/decorative" val="1"/>
              </a:ext>
            </a:extLst>
          </p:cNvPr>
          <p:cNvCxnSpPr>
            <a:cxnSpLocks/>
          </p:cNvCxnSpPr>
          <p:nvPr/>
        </p:nvCxnSpPr>
        <p:spPr>
          <a:xfrm>
            <a:off x="3007047" y="1964656"/>
            <a:ext cx="0" cy="416469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F79A8D4-C393-B4DC-D210-6365E9E5F0AF}"/>
              </a:ext>
              <a:ext uri="{C183D7F6-B498-43B3-948B-1728B52AA6E4}">
                <adec:decorative xmlns:adec="http://schemas.microsoft.com/office/drawing/2017/decorative" val="1"/>
              </a:ext>
            </a:extLst>
          </p:cNvPr>
          <p:cNvCxnSpPr>
            <a:cxnSpLocks/>
          </p:cNvCxnSpPr>
          <p:nvPr/>
        </p:nvCxnSpPr>
        <p:spPr>
          <a:xfrm>
            <a:off x="6022054" y="1964656"/>
            <a:ext cx="0" cy="416469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2927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0996D-0D43-F4BD-F8D0-F8DB3B08BB17}"/>
              </a:ext>
            </a:extLst>
          </p:cNvPr>
          <p:cNvSpPr>
            <a:spLocks noGrp="1"/>
          </p:cNvSpPr>
          <p:nvPr>
            <p:ph type="body" sz="quarter" idx="10"/>
          </p:nvPr>
        </p:nvSpPr>
        <p:spPr>
          <a:xfrm>
            <a:off x="548640" y="1654770"/>
            <a:ext cx="3667101" cy="3425230"/>
          </a:xfrm>
        </p:spPr>
        <p:txBody>
          <a:bodyPr/>
          <a:lstStyle/>
          <a:p>
            <a:r>
              <a:rPr lang="en-US" sz="2800" b="1" dirty="0">
                <a:solidFill>
                  <a:srgbClr val="000066"/>
                </a:solidFill>
                <a:effectLst>
                  <a:outerShdw blurRad="38100" dist="38100" dir="2700000" algn="tl">
                    <a:srgbClr val="000000">
                      <a:alpha val="43137"/>
                    </a:srgbClr>
                  </a:outerShdw>
                </a:effectLst>
                <a:latin typeface="Source Sans Pro" panose="020B0503030403020204"/>
              </a:rPr>
              <a:t>OJJDP</a:t>
            </a:r>
          </a:p>
          <a:p>
            <a:r>
              <a:rPr lang="en-US" sz="2800" b="1" dirty="0">
                <a:solidFill>
                  <a:srgbClr val="000066"/>
                </a:solidFill>
                <a:effectLst>
                  <a:outerShdw blurRad="38100" dist="38100" dir="2700000" algn="tl">
                    <a:srgbClr val="000000">
                      <a:alpha val="43137"/>
                    </a:srgbClr>
                  </a:outerShdw>
                </a:effectLst>
                <a:latin typeface="Source Sans Pro" panose="020B0503030403020204"/>
              </a:rPr>
              <a:t>Continuum of Care</a:t>
            </a:r>
          </a:p>
          <a:p>
            <a:r>
              <a:rPr lang="en-US" sz="2800" b="1" dirty="0">
                <a:solidFill>
                  <a:srgbClr val="000066"/>
                </a:solidFill>
                <a:effectLst>
                  <a:outerShdw blurRad="38100" dist="38100" dir="2700000" algn="tl">
                    <a:srgbClr val="000000">
                      <a:alpha val="43137"/>
                    </a:srgbClr>
                  </a:outerShdw>
                </a:effectLst>
                <a:latin typeface="Source Sans Pro" panose="020B0503030403020204"/>
              </a:rPr>
              <a:t>For Communities</a:t>
            </a:r>
          </a:p>
        </p:txBody>
      </p:sp>
      <p:sp>
        <p:nvSpPr>
          <p:cNvPr id="3" name="Text Placeholder 2">
            <a:extLst>
              <a:ext uri="{FF2B5EF4-FFF2-40B4-BE49-F238E27FC236}">
                <a16:creationId xmlns:a16="http://schemas.microsoft.com/office/drawing/2014/main" id="{977329CA-2C05-CFE7-972E-B0A98DD68A16}"/>
              </a:ext>
            </a:extLst>
          </p:cNvPr>
          <p:cNvSpPr>
            <a:spLocks noGrp="1"/>
          </p:cNvSpPr>
          <p:nvPr>
            <p:ph type="body" sz="quarter" idx="11"/>
          </p:nvPr>
        </p:nvSpPr>
        <p:spPr>
          <a:xfrm>
            <a:off x="4928261" y="1654180"/>
            <a:ext cx="3396342" cy="3546475"/>
          </a:xfrm>
        </p:spPr>
        <p:txBody>
          <a:bodyPr/>
          <a:lstStyle/>
          <a:p>
            <a:endParaRPr lang="en-US" sz="2400" b="1" dirty="0">
              <a:solidFill>
                <a:schemeClr val="accent4">
                  <a:lumMod val="75000"/>
                  <a:lumOff val="25000"/>
                </a:schemeClr>
              </a:solidFill>
              <a:effectLst>
                <a:outerShdw blurRad="38100" dist="38100" dir="2700000" algn="tl">
                  <a:srgbClr val="000000">
                    <a:alpha val="43137"/>
                  </a:srgbClr>
                </a:outerShdw>
              </a:effectLst>
            </a:endParaRPr>
          </a:p>
          <a:p>
            <a:r>
              <a:rPr lang="en-US" sz="2400" b="1" dirty="0">
                <a:solidFill>
                  <a:schemeClr val="accent4">
                    <a:lumMod val="75000"/>
                    <a:lumOff val="25000"/>
                  </a:schemeClr>
                </a:solidFill>
                <a:effectLst>
                  <a:outerShdw blurRad="38100" dist="38100" dir="2700000" algn="tl">
                    <a:srgbClr val="000000">
                      <a:alpha val="43137"/>
                    </a:srgbClr>
                  </a:outerShdw>
                </a:effectLst>
              </a:rPr>
              <a:t>Prevention</a:t>
            </a:r>
          </a:p>
          <a:p>
            <a:r>
              <a:rPr lang="en-US" sz="2800" b="1" dirty="0">
                <a:solidFill>
                  <a:schemeClr val="accent4">
                    <a:lumMod val="75000"/>
                    <a:lumOff val="25000"/>
                  </a:schemeClr>
                </a:solidFill>
                <a:effectLst>
                  <a:outerShdw blurRad="38100" dist="38100" dir="2700000" algn="tl">
                    <a:srgbClr val="000000">
                      <a:alpha val="43137"/>
                    </a:srgbClr>
                  </a:outerShdw>
                </a:effectLst>
              </a:rPr>
              <a:t>5</a:t>
            </a:r>
          </a:p>
          <a:p>
            <a:endParaRPr lang="en-US" dirty="0"/>
          </a:p>
          <a:p>
            <a:r>
              <a:rPr lang="en-US" sz="2400" b="1" dirty="0">
                <a:solidFill>
                  <a:srgbClr val="66CCFF"/>
                </a:solidFill>
                <a:effectLst>
                  <a:outerShdw blurRad="38100" dist="38100" dir="2700000" algn="tl">
                    <a:srgbClr val="000000">
                      <a:alpha val="43137"/>
                    </a:srgbClr>
                  </a:outerShdw>
                </a:effectLst>
              </a:rPr>
              <a:t>Intervention –Low</a:t>
            </a:r>
          </a:p>
          <a:p>
            <a:r>
              <a:rPr lang="en-US" sz="2400" b="1" dirty="0">
                <a:solidFill>
                  <a:srgbClr val="66CCFF"/>
                </a:solidFill>
                <a:effectLst>
                  <a:outerShdw blurRad="38100" dist="38100" dir="2700000" algn="tl">
                    <a:srgbClr val="000000">
                      <a:alpha val="43137"/>
                    </a:srgbClr>
                  </a:outerShdw>
                </a:effectLst>
              </a:rPr>
              <a:t>1</a:t>
            </a:r>
          </a:p>
          <a:p>
            <a:endParaRPr lang="en-US" sz="2400" b="1" dirty="0">
              <a:solidFill>
                <a:srgbClr val="66CC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2806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74B5C-5079-FC90-8487-3F97936E4B3F}"/>
              </a:ext>
            </a:extLst>
          </p:cNvPr>
          <p:cNvSpPr>
            <a:spLocks noGrp="1"/>
          </p:cNvSpPr>
          <p:nvPr>
            <p:ph type="title"/>
          </p:nvPr>
        </p:nvSpPr>
        <p:spPr>
          <a:xfrm>
            <a:off x="291141" y="999828"/>
            <a:ext cx="4934002" cy="915236"/>
          </a:xfrm>
        </p:spPr>
        <p:txBody>
          <a:bodyPr/>
          <a:lstStyle/>
          <a:p>
            <a:r>
              <a:rPr lang="en-US" sz="3100" dirty="0"/>
              <a:t>Anticipated Engagement/Outcomes</a:t>
            </a:r>
          </a:p>
        </p:txBody>
      </p:sp>
      <p:sp>
        <p:nvSpPr>
          <p:cNvPr id="3" name="Content Placeholder 2">
            <a:extLst>
              <a:ext uri="{FF2B5EF4-FFF2-40B4-BE49-F238E27FC236}">
                <a16:creationId xmlns:a16="http://schemas.microsoft.com/office/drawing/2014/main" id="{5133DEF6-4AE6-0671-E7D7-B919DE1B827E}"/>
              </a:ext>
            </a:extLst>
          </p:cNvPr>
          <p:cNvSpPr>
            <a:spLocks noGrp="1"/>
          </p:cNvSpPr>
          <p:nvPr>
            <p:ph sz="quarter" idx="15"/>
          </p:nvPr>
        </p:nvSpPr>
        <p:spPr>
          <a:xfrm>
            <a:off x="402407" y="1600200"/>
            <a:ext cx="4050599" cy="4959915"/>
          </a:xfrm>
        </p:spPr>
        <p:txBody>
          <a:bodyPr>
            <a:normAutofit fontScale="92500" lnSpcReduction="10000"/>
          </a:bodyPr>
          <a:lstStyle/>
          <a:p>
            <a:endParaRPr lang="en-US" b="1" dirty="0">
              <a:solidFill>
                <a:srgbClr val="607E28"/>
              </a:solidFill>
            </a:endParaRPr>
          </a:p>
          <a:p>
            <a:r>
              <a:rPr lang="en-US" sz="2500" b="1" dirty="0">
                <a:solidFill>
                  <a:schemeClr val="accent1">
                    <a:lumMod val="75000"/>
                  </a:schemeClr>
                </a:solidFill>
                <a:latin typeface="Source Sans Pro" panose="020B0503030403020204"/>
              </a:rPr>
              <a:t>400 mentored youth</a:t>
            </a:r>
          </a:p>
          <a:p>
            <a:r>
              <a:rPr lang="en-US" sz="2500" b="1" dirty="0">
                <a:solidFill>
                  <a:schemeClr val="accent1">
                    <a:lumMod val="75000"/>
                  </a:schemeClr>
                </a:solidFill>
                <a:latin typeface="Source Sans Pro" panose="020B0503030403020204"/>
              </a:rPr>
              <a:t>Youth grades 4-12</a:t>
            </a:r>
          </a:p>
          <a:p>
            <a:r>
              <a:rPr lang="en-US" sz="2500" b="1" dirty="0">
                <a:solidFill>
                  <a:schemeClr val="accent1">
                    <a:lumMod val="75000"/>
                  </a:schemeClr>
                </a:solidFill>
                <a:latin typeface="Source Sans Pro" panose="020B0503030403020204"/>
              </a:rPr>
              <a:t>1:1 and group mentoring</a:t>
            </a:r>
          </a:p>
          <a:p>
            <a:r>
              <a:rPr lang="en-US" sz="2500" b="1" dirty="0">
                <a:solidFill>
                  <a:schemeClr val="accent1">
                    <a:lumMod val="75000"/>
                  </a:schemeClr>
                </a:solidFill>
                <a:latin typeface="Source Sans Pro" panose="020B0503030403020204"/>
              </a:rPr>
              <a:t>Youth at-risk of juvenile justice involvement</a:t>
            </a:r>
          </a:p>
          <a:p>
            <a:r>
              <a:rPr lang="en-US" sz="2500" b="1" dirty="0">
                <a:solidFill>
                  <a:schemeClr val="accent1">
                    <a:lumMod val="75000"/>
                  </a:schemeClr>
                </a:solidFill>
                <a:latin typeface="Source Sans Pro" panose="020B0503030403020204"/>
              </a:rPr>
              <a:t>Rural economically disadvantaged youth</a:t>
            </a:r>
          </a:p>
          <a:p>
            <a:r>
              <a:rPr lang="en-US" sz="2500" b="1" dirty="0">
                <a:solidFill>
                  <a:schemeClr val="accent1">
                    <a:lumMod val="75000"/>
                  </a:schemeClr>
                </a:solidFill>
                <a:latin typeface="Source Sans Pro" panose="020B0503030403020204"/>
              </a:rPr>
              <a:t>Youth already involved with the juvenile justice system</a:t>
            </a:r>
          </a:p>
          <a:p>
            <a:endParaRPr lang="en-US" dirty="0"/>
          </a:p>
          <a:p>
            <a:endParaRPr lang="en-US" dirty="0"/>
          </a:p>
        </p:txBody>
      </p:sp>
      <p:sp>
        <p:nvSpPr>
          <p:cNvPr id="5" name="Picture Placeholder 4">
            <a:extLst>
              <a:ext uri="{FF2B5EF4-FFF2-40B4-BE49-F238E27FC236}">
                <a16:creationId xmlns:a16="http://schemas.microsoft.com/office/drawing/2014/main" id="{A3BB96DF-C898-3C9A-9CA1-A15A1DEE56FA}"/>
              </a:ext>
            </a:extLst>
          </p:cNvPr>
          <p:cNvSpPr>
            <a:spLocks noGrp="1"/>
          </p:cNvSpPr>
          <p:nvPr>
            <p:ph type="pic" sz="quarter" idx="17"/>
          </p:nvPr>
        </p:nvSpPr>
        <p:spPr>
          <a:xfrm>
            <a:off x="6797224" y="849086"/>
            <a:ext cx="2225224" cy="2893942"/>
          </a:xfrm>
        </p:spPr>
        <p:txBody>
          <a:bodyPr>
            <a:noAutofit/>
          </a:bodyPr>
          <a:lstStyle/>
          <a:p>
            <a:endParaRPr lang="en-US" sz="2200" b="0" i="0" u="none" strike="noStrike" baseline="0" dirty="0">
              <a:latin typeface="CIDFont+F4"/>
            </a:endParaRPr>
          </a:p>
          <a:p>
            <a:r>
              <a:rPr lang="en-US" sz="2100" b="0" i="0" u="none" strike="noStrike" baseline="0" dirty="0">
                <a:latin typeface="Source Sans Pro" panose="020B0503030403020204"/>
              </a:rPr>
              <a:t>Youth and Family Partnerships</a:t>
            </a:r>
          </a:p>
          <a:p>
            <a:r>
              <a:rPr lang="en-US" sz="2100" b="0" i="0" u="none" strike="noStrike" baseline="0" dirty="0">
                <a:latin typeface="Source Sans Pro" panose="020B0503030403020204"/>
              </a:rPr>
              <a:t>Monthly Structured Mentoring Activities</a:t>
            </a:r>
            <a:endParaRPr lang="en-US" sz="2100" dirty="0">
              <a:latin typeface="Source Sans Pro" panose="020B0503030403020204"/>
            </a:endParaRPr>
          </a:p>
        </p:txBody>
      </p:sp>
      <p:sp>
        <p:nvSpPr>
          <p:cNvPr id="6" name="Picture Placeholder 5">
            <a:extLst>
              <a:ext uri="{FF2B5EF4-FFF2-40B4-BE49-F238E27FC236}">
                <a16:creationId xmlns:a16="http://schemas.microsoft.com/office/drawing/2014/main" id="{EA98C269-605C-B509-07E8-A78C6CACF684}"/>
              </a:ext>
            </a:extLst>
          </p:cNvPr>
          <p:cNvSpPr>
            <a:spLocks noGrp="1"/>
          </p:cNvSpPr>
          <p:nvPr>
            <p:ph type="pic" sz="quarter" idx="18"/>
          </p:nvPr>
        </p:nvSpPr>
        <p:spPr>
          <a:xfrm>
            <a:off x="4341246" y="2754086"/>
            <a:ext cx="2455978" cy="3806029"/>
          </a:xfrm>
        </p:spPr>
        <p:txBody>
          <a:bodyPr>
            <a:noAutofit/>
          </a:bodyPr>
          <a:lstStyle/>
          <a:p>
            <a:r>
              <a:rPr lang="en-US" sz="2100" dirty="0"/>
              <a:t>Skill development</a:t>
            </a:r>
          </a:p>
          <a:p>
            <a:r>
              <a:rPr lang="en-US" sz="2100" dirty="0"/>
              <a:t>Community inclusion</a:t>
            </a:r>
          </a:p>
          <a:p>
            <a:r>
              <a:rPr lang="en-US" sz="2100" dirty="0"/>
              <a:t>Increased self-concept</a:t>
            </a:r>
          </a:p>
          <a:p>
            <a:r>
              <a:rPr lang="en-US" sz="2100" dirty="0"/>
              <a:t>Career readiness</a:t>
            </a:r>
          </a:p>
          <a:p>
            <a:r>
              <a:rPr lang="en-US" sz="2100" dirty="0"/>
              <a:t>Improved Communication</a:t>
            </a:r>
          </a:p>
        </p:txBody>
      </p:sp>
      <p:sp>
        <p:nvSpPr>
          <p:cNvPr id="7" name="Picture Placeholder 6">
            <a:extLst>
              <a:ext uri="{FF2B5EF4-FFF2-40B4-BE49-F238E27FC236}">
                <a16:creationId xmlns:a16="http://schemas.microsoft.com/office/drawing/2014/main" id="{97A38E3B-0D9D-D362-6503-84B5E7D3A6B2}"/>
              </a:ext>
            </a:extLst>
          </p:cNvPr>
          <p:cNvSpPr>
            <a:spLocks noGrp="1"/>
          </p:cNvSpPr>
          <p:nvPr>
            <p:ph type="pic" sz="quarter" idx="19"/>
          </p:nvPr>
        </p:nvSpPr>
        <p:spPr>
          <a:xfrm>
            <a:off x="6797224" y="3816915"/>
            <a:ext cx="2225224" cy="2743200"/>
          </a:xfrm>
        </p:spPr>
        <p:txBody>
          <a:bodyPr>
            <a:normAutofit/>
          </a:bodyPr>
          <a:lstStyle/>
          <a:p>
            <a:r>
              <a:rPr lang="en-US" sz="2100" dirty="0">
                <a:latin typeface="Source Sans Pro" panose="020B0503030403020204"/>
              </a:rPr>
              <a:t>Building technology skills</a:t>
            </a:r>
          </a:p>
          <a:p>
            <a:pPr algn="l"/>
            <a:r>
              <a:rPr lang="en-US" sz="2100" dirty="0">
                <a:latin typeface="Source Sans Pro" panose="020B0503030403020204"/>
              </a:rPr>
              <a:t>I</a:t>
            </a:r>
            <a:r>
              <a:rPr lang="en-US" sz="2100" b="0" i="0" u="none" strike="noStrike" baseline="0" dirty="0">
                <a:latin typeface="Source Sans Pro" panose="020B0503030403020204"/>
              </a:rPr>
              <a:t>ncrease protective factors against negative social messages</a:t>
            </a:r>
            <a:endParaRPr lang="en-US" sz="2100" dirty="0">
              <a:latin typeface="Source Sans Pro" panose="020B0503030403020204"/>
            </a:endParaRPr>
          </a:p>
        </p:txBody>
      </p:sp>
    </p:spTree>
    <p:extLst>
      <p:ext uri="{BB962C8B-B14F-4D97-AF65-F5344CB8AC3E}">
        <p14:creationId xmlns:p14="http://schemas.microsoft.com/office/powerpoint/2010/main" val="959579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C65CA05F-0AA8-49A2-BD39-4A72D002EC3F}"/>
              </a:ext>
              <a:ext uri="{C183D7F6-B498-43B3-948B-1728B52AA6E4}">
                <adec:decorative xmlns:adec="http://schemas.microsoft.com/office/drawing/2017/decorative" val="0"/>
              </a:ext>
            </a:extLst>
          </p:cNvPr>
          <p:cNvSpPr txBox="1">
            <a:spLocks noGrp="1"/>
          </p:cNvSpPr>
          <p:nvPr>
            <p:ph type="title"/>
          </p:nvPr>
        </p:nvSpPr>
        <p:spPr>
          <a:xfrm>
            <a:off x="-1135814" y="1105703"/>
            <a:ext cx="10965615" cy="6810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a:latin typeface="Source Sans Pro" panose="020B0503030403020204" pitchFamily="34" charset="0"/>
              </a:rPr>
              <a:t>Non-Discrimination Statement</a:t>
            </a:r>
            <a:endParaRPr lang="en-US" b="0">
              <a:latin typeface="Source Sans Pro" panose="020B0503030403020204" pitchFamily="34" charset="0"/>
            </a:endParaRPr>
          </a:p>
        </p:txBody>
      </p:sp>
      <p:sp>
        <p:nvSpPr>
          <p:cNvPr id="9" name="Content Placeholder 1">
            <a:extLst>
              <a:ext uri="{FF2B5EF4-FFF2-40B4-BE49-F238E27FC236}">
                <a16:creationId xmlns:a16="http://schemas.microsoft.com/office/drawing/2014/main" id="{E9DA1ED1-357B-4DB0-9009-A0A2219EDBB7}"/>
              </a:ext>
            </a:extLst>
          </p:cNvPr>
          <p:cNvSpPr>
            <a:spLocks noGrp="1"/>
          </p:cNvSpPr>
          <p:nvPr>
            <p:ph sz="quarter" idx="15"/>
          </p:nvPr>
        </p:nvSpPr>
        <p:spPr>
          <a:xfrm>
            <a:off x="250257" y="1915429"/>
            <a:ext cx="8604985" cy="4706752"/>
          </a:xfrm>
        </p:spPr>
        <p:txBody>
          <a:bodyPr>
            <a:normAutofit fontScale="55000" lnSpcReduction="20000"/>
          </a:bodyPr>
          <a:lstStyle/>
          <a:p>
            <a:pPr algn="ctr"/>
            <a:r>
              <a:rPr lang="en-US">
                <a:hlinkClick r:id="rId3"/>
              </a:rPr>
              <a:t>https://www.usda.gov/non-discrimination-statement</a:t>
            </a:r>
            <a:endParaRPr lang="en-US"/>
          </a:p>
          <a:p>
            <a:pPr>
              <a:lnSpc>
                <a:spcPct val="120000"/>
              </a:lnSpc>
              <a:spcBef>
                <a:spcPts val="1200"/>
              </a:spcBef>
            </a:pPr>
            <a:r>
              <a:rPr lang="en-US"/>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 </a:t>
            </a:r>
          </a:p>
          <a:p>
            <a:pPr>
              <a:lnSpc>
                <a:spcPct val="120000"/>
              </a:lnSpc>
              <a:spcBef>
                <a:spcPts val="1200"/>
              </a:spcBef>
            </a:pPr>
            <a:r>
              <a:rPr lang="en-US"/>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pPr>
              <a:lnSpc>
                <a:spcPct val="120000"/>
              </a:lnSpc>
              <a:spcBef>
                <a:spcPts val="1200"/>
              </a:spcBef>
            </a:pPr>
            <a:r>
              <a:rPr lang="en-US"/>
              <a:t>To file a program discrimination complaint, complete the USDA Program Discrimination Complaint Form, AD-3027, found online at How to File a Program Discrimination Complaint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 </a:t>
            </a:r>
          </a:p>
          <a:p>
            <a:pPr>
              <a:lnSpc>
                <a:spcPct val="120000"/>
              </a:lnSpc>
              <a:spcBef>
                <a:spcPts val="1200"/>
              </a:spcBef>
            </a:pPr>
            <a:r>
              <a:rPr lang="en-US"/>
              <a:t>USDA is an equal opportunity provider, employer and lender.</a:t>
            </a:r>
          </a:p>
          <a:p>
            <a:endParaRPr lang="en-US"/>
          </a:p>
          <a:p>
            <a:endParaRPr lang="en-US"/>
          </a:p>
        </p:txBody>
      </p:sp>
    </p:spTree>
    <p:extLst>
      <p:ext uri="{BB962C8B-B14F-4D97-AF65-F5344CB8AC3E}">
        <p14:creationId xmlns:p14="http://schemas.microsoft.com/office/powerpoint/2010/main" val="466749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CBBC3E-7D5F-A0FF-D864-5D01A763B441}"/>
              </a:ext>
            </a:extLst>
          </p:cNvPr>
          <p:cNvSpPr>
            <a:spLocks noGrp="1"/>
          </p:cNvSpPr>
          <p:nvPr>
            <p:ph type="body" sz="quarter" idx="10"/>
          </p:nvPr>
        </p:nvSpPr>
        <p:spPr>
          <a:xfrm>
            <a:off x="795461" y="3030947"/>
            <a:ext cx="4224884" cy="1021309"/>
          </a:xfrm>
        </p:spPr>
        <p:txBody>
          <a:bodyPr/>
          <a:lstStyle/>
          <a:p>
            <a:r>
              <a:rPr lang="en-US" sz="4000" b="1" i="0" dirty="0">
                <a:latin typeface="Source Sans Pro" panose="020B0503030403020204"/>
              </a:rPr>
              <a:t>Purpose Today</a:t>
            </a:r>
          </a:p>
          <a:p>
            <a:endParaRPr lang="en-US" dirty="0"/>
          </a:p>
        </p:txBody>
      </p:sp>
      <p:pic>
        <p:nvPicPr>
          <p:cNvPr id="4" name="Picture 3">
            <a:extLst>
              <a:ext uri="{FF2B5EF4-FFF2-40B4-BE49-F238E27FC236}">
                <a16:creationId xmlns:a16="http://schemas.microsoft.com/office/drawing/2014/main" id="{59C26392-2A95-5C86-C2DA-54D4DE8F2576}"/>
              </a:ext>
            </a:extLst>
          </p:cNvPr>
          <p:cNvPicPr>
            <a:picLocks noChangeAspect="1"/>
          </p:cNvPicPr>
          <p:nvPr/>
        </p:nvPicPr>
        <p:blipFill>
          <a:blip r:embed="rId2"/>
          <a:stretch>
            <a:fillRect/>
          </a:stretch>
        </p:blipFill>
        <p:spPr>
          <a:xfrm>
            <a:off x="5957569" y="1574800"/>
            <a:ext cx="1588615" cy="1588615"/>
          </a:xfrm>
          <a:prstGeom prst="rect">
            <a:avLst/>
          </a:prstGeom>
        </p:spPr>
      </p:pic>
      <p:pic>
        <p:nvPicPr>
          <p:cNvPr id="5" name="Picture 4">
            <a:extLst>
              <a:ext uri="{FF2B5EF4-FFF2-40B4-BE49-F238E27FC236}">
                <a16:creationId xmlns:a16="http://schemas.microsoft.com/office/drawing/2014/main" id="{5A7F25C3-E8AD-F5F9-FFF1-33FD2AA4D49D}"/>
              </a:ext>
            </a:extLst>
          </p:cNvPr>
          <p:cNvPicPr>
            <a:picLocks noChangeAspect="1"/>
          </p:cNvPicPr>
          <p:nvPr/>
        </p:nvPicPr>
        <p:blipFill>
          <a:blip r:embed="rId3"/>
          <a:stretch>
            <a:fillRect/>
          </a:stretch>
        </p:blipFill>
        <p:spPr>
          <a:xfrm>
            <a:off x="6103360" y="3725453"/>
            <a:ext cx="1303280" cy="1303280"/>
          </a:xfrm>
          <a:prstGeom prst="rect">
            <a:avLst/>
          </a:prstGeom>
        </p:spPr>
      </p:pic>
      <p:sp>
        <p:nvSpPr>
          <p:cNvPr id="3" name="Text Placeholder 2">
            <a:extLst>
              <a:ext uri="{FF2B5EF4-FFF2-40B4-BE49-F238E27FC236}">
                <a16:creationId xmlns:a16="http://schemas.microsoft.com/office/drawing/2014/main" id="{9F2DD385-D7A4-CBA7-0453-95580DA90614}"/>
              </a:ext>
            </a:extLst>
          </p:cNvPr>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322228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FED680F-7440-8EDD-7517-4D0220364BF1}"/>
              </a:ext>
            </a:extLst>
          </p:cNvPr>
          <p:cNvSpPr>
            <a:spLocks noGrp="1"/>
          </p:cNvSpPr>
          <p:nvPr>
            <p:ph type="title" idx="4294967295"/>
          </p:nvPr>
        </p:nvSpPr>
        <p:spPr>
          <a:xfrm>
            <a:off x="609600" y="4375785"/>
            <a:ext cx="3616960" cy="9074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B95824"/>
                </a:solidFill>
                <a:effectLst/>
                <a:uLnTx/>
                <a:uFillTx/>
                <a:latin typeface="Source Sans Pro" panose="020B0503030403020204" pitchFamily="34" charset="0"/>
                <a:ea typeface="+mn-ea"/>
                <a:cs typeface="+mn-cs"/>
              </a:rPr>
              <a:t>Questions?</a:t>
            </a:r>
          </a:p>
        </p:txBody>
      </p:sp>
    </p:spTree>
    <p:extLst>
      <p:ext uri="{BB962C8B-B14F-4D97-AF65-F5344CB8AC3E}">
        <p14:creationId xmlns:p14="http://schemas.microsoft.com/office/powerpoint/2010/main" val="416163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DADF73-6EB6-A37C-22DC-74B26D7B5989}"/>
              </a:ext>
            </a:extLst>
          </p:cNvPr>
          <p:cNvSpPr>
            <a:spLocks noGrp="1"/>
          </p:cNvSpPr>
          <p:nvPr>
            <p:ph type="body" sz="quarter" idx="11"/>
          </p:nvPr>
        </p:nvSpPr>
        <p:spPr/>
        <p:txBody>
          <a:bodyPr>
            <a:normAutofit/>
          </a:bodyPr>
          <a:lstStyle/>
          <a:p>
            <a:pPr algn="ctr"/>
            <a:r>
              <a:rPr lang="en-US" sz="3200" b="1" dirty="0"/>
              <a:t>What do the four Hs stand for?</a:t>
            </a:r>
          </a:p>
        </p:txBody>
      </p:sp>
      <p:pic>
        <p:nvPicPr>
          <p:cNvPr id="1026" name="Picture 2" descr="Four Leaf Clover Printables - ClipArt Best">
            <a:extLst>
              <a:ext uri="{FF2B5EF4-FFF2-40B4-BE49-F238E27FC236}">
                <a16:creationId xmlns:a16="http://schemas.microsoft.com/office/drawing/2014/main" id="{DAD89B16-2D75-15FA-A0AD-B2BE5E99C5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816" y="1757680"/>
            <a:ext cx="3183455" cy="344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816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5DDB3-DDE5-AD10-3BBB-9AA0BB311F0E}"/>
              </a:ext>
            </a:extLst>
          </p:cNvPr>
          <p:cNvSpPr>
            <a:spLocks noGrp="1"/>
          </p:cNvSpPr>
          <p:nvPr>
            <p:ph type="title"/>
          </p:nvPr>
        </p:nvSpPr>
        <p:spPr>
          <a:xfrm>
            <a:off x="399487" y="1070948"/>
            <a:ext cx="4172513" cy="915236"/>
          </a:xfrm>
        </p:spPr>
        <p:txBody>
          <a:bodyPr/>
          <a:lstStyle/>
          <a:p>
            <a:r>
              <a:rPr lang="en-US" dirty="0"/>
              <a:t>4-H Pledge</a:t>
            </a:r>
          </a:p>
        </p:txBody>
      </p:sp>
      <p:sp>
        <p:nvSpPr>
          <p:cNvPr id="3" name="Content Placeholder 2">
            <a:extLst>
              <a:ext uri="{FF2B5EF4-FFF2-40B4-BE49-F238E27FC236}">
                <a16:creationId xmlns:a16="http://schemas.microsoft.com/office/drawing/2014/main" id="{E7E18D14-D6E4-8B6C-5C99-C2107FB6E24D}"/>
              </a:ext>
            </a:extLst>
          </p:cNvPr>
          <p:cNvSpPr>
            <a:spLocks noGrp="1"/>
          </p:cNvSpPr>
          <p:nvPr>
            <p:ph sz="quarter" idx="15"/>
          </p:nvPr>
        </p:nvSpPr>
        <p:spPr>
          <a:xfrm>
            <a:off x="460443" y="2087058"/>
            <a:ext cx="4050599" cy="4030848"/>
          </a:xfrm>
        </p:spPr>
        <p:txBody>
          <a:bodyPr/>
          <a:lstStyle/>
          <a:p>
            <a:r>
              <a:rPr lang="en-US" sz="2200" dirty="0"/>
              <a:t>I pledge my </a:t>
            </a:r>
            <a:r>
              <a:rPr lang="en-US" sz="2200" b="1" dirty="0"/>
              <a:t>Head</a:t>
            </a:r>
            <a:r>
              <a:rPr lang="en-US" sz="2200" dirty="0"/>
              <a:t> to clearer thinking</a:t>
            </a:r>
          </a:p>
          <a:p>
            <a:r>
              <a:rPr lang="en-US" sz="2200" dirty="0"/>
              <a:t>My </a:t>
            </a:r>
            <a:r>
              <a:rPr lang="en-US" sz="2200" b="1" dirty="0"/>
              <a:t>Heart</a:t>
            </a:r>
            <a:r>
              <a:rPr lang="en-US" sz="2200" dirty="0"/>
              <a:t> to greater loyalty</a:t>
            </a:r>
          </a:p>
          <a:p>
            <a:r>
              <a:rPr lang="en-US" sz="2200" dirty="0"/>
              <a:t>My </a:t>
            </a:r>
            <a:r>
              <a:rPr lang="en-US" sz="2200" b="1" dirty="0"/>
              <a:t>Hands </a:t>
            </a:r>
            <a:r>
              <a:rPr lang="en-US" sz="2200" dirty="0"/>
              <a:t>to larger service</a:t>
            </a:r>
          </a:p>
          <a:p>
            <a:r>
              <a:rPr lang="en-US" sz="2200" dirty="0"/>
              <a:t>And My </a:t>
            </a:r>
            <a:r>
              <a:rPr lang="en-US" sz="2200" b="1" dirty="0"/>
              <a:t>Health </a:t>
            </a:r>
            <a:r>
              <a:rPr lang="en-US" sz="2200" dirty="0"/>
              <a:t>to better living</a:t>
            </a:r>
          </a:p>
          <a:p>
            <a:r>
              <a:rPr lang="en-US" sz="2200" dirty="0"/>
              <a:t>For my Club, my Community, my Country and my World!</a:t>
            </a:r>
          </a:p>
          <a:p>
            <a:endParaRPr lang="en-US" dirty="0"/>
          </a:p>
        </p:txBody>
      </p:sp>
      <p:pic>
        <p:nvPicPr>
          <p:cNvPr id="8" name="Picture 2" descr="4-H logo">
            <a:extLst>
              <a:ext uri="{FF2B5EF4-FFF2-40B4-BE49-F238E27FC236}">
                <a16:creationId xmlns:a16="http://schemas.microsoft.com/office/drawing/2014/main" id="{1D78275E-2B81-DF66-F7CD-862CDA2F61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799" y="1841089"/>
            <a:ext cx="3309258" cy="345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5338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DD6C6-679C-4360-746D-D3DA6B5DB376}"/>
              </a:ext>
            </a:extLst>
          </p:cNvPr>
          <p:cNvSpPr>
            <a:spLocks noGrp="1"/>
          </p:cNvSpPr>
          <p:nvPr>
            <p:ph type="title"/>
          </p:nvPr>
        </p:nvSpPr>
        <p:spPr>
          <a:xfrm>
            <a:off x="291141" y="999828"/>
            <a:ext cx="8633992" cy="681033"/>
          </a:xfrm>
        </p:spPr>
        <p:txBody>
          <a:bodyPr/>
          <a:lstStyle/>
          <a:p>
            <a:r>
              <a:rPr lang="en-US" dirty="0"/>
              <a:t>USDA/NIFA</a:t>
            </a:r>
          </a:p>
        </p:txBody>
      </p:sp>
      <p:sp>
        <p:nvSpPr>
          <p:cNvPr id="4" name="Content Placeholder 3">
            <a:extLst>
              <a:ext uri="{FF2B5EF4-FFF2-40B4-BE49-F238E27FC236}">
                <a16:creationId xmlns:a16="http://schemas.microsoft.com/office/drawing/2014/main" id="{0D3BF30F-450B-92A8-FE20-F73394823CF7}"/>
              </a:ext>
            </a:extLst>
          </p:cNvPr>
          <p:cNvSpPr>
            <a:spLocks noGrp="1"/>
          </p:cNvSpPr>
          <p:nvPr>
            <p:ph sz="quarter" idx="16"/>
          </p:nvPr>
        </p:nvSpPr>
        <p:spPr>
          <a:xfrm>
            <a:off x="291141" y="2194587"/>
            <a:ext cx="8380849" cy="3663585"/>
          </a:xfrm>
        </p:spPr>
        <p:txBody>
          <a:bodyPr>
            <a:normAutofit/>
          </a:bodyPr>
          <a:lstStyle/>
          <a:p>
            <a:pPr marL="228600" indent="0">
              <a:spcBef>
                <a:spcPts val="600"/>
              </a:spcBef>
            </a:pPr>
            <a:r>
              <a:rPr lang="en-US" sz="2500" spc="110" dirty="0">
                <a:solidFill>
                  <a:schemeClr val="tx1"/>
                </a:solidFill>
                <a:latin typeface="Source Sans Pro" panose="020B0503030403020204"/>
              </a:rPr>
              <a:t>4-H is USDA’s flagship positive youth development and </a:t>
            </a:r>
            <a:r>
              <a:rPr lang="en-US" sz="2500" spc="110" dirty="0">
                <a:solidFill>
                  <a:schemeClr val="tx1"/>
                </a:solidFill>
                <a:latin typeface="Source Sans Pro" panose="020B0503030403020204"/>
                <a:cs typeface="Calibri" panose="020F0502020204030204" pitchFamily="34" charset="0"/>
              </a:rPr>
              <a:t>education program. </a:t>
            </a:r>
          </a:p>
          <a:p>
            <a:pPr marL="228600" indent="0"/>
            <a:r>
              <a:rPr lang="en-US" sz="2500" spc="110" dirty="0">
                <a:solidFill>
                  <a:schemeClr val="tx1"/>
                </a:solidFill>
                <a:latin typeface="Source Sans Pro" panose="020B0503030403020204"/>
                <a:cs typeface="Calibri" panose="020F0502020204030204" pitchFamily="34" charset="0"/>
              </a:rPr>
              <a:t>USDA NIFA is responsible for the organization, supervision and administration of the 4-H program at the federal level. </a:t>
            </a:r>
            <a:endParaRPr lang="en-US" sz="2500" dirty="0">
              <a:solidFill>
                <a:schemeClr val="tx1"/>
              </a:solidFill>
              <a:latin typeface="Source Sans Pro" panose="020B0503030403020204"/>
              <a:cs typeface="Calibri" panose="020F0502020204030204" pitchFamily="34" charset="0"/>
            </a:endParaRPr>
          </a:p>
          <a:p>
            <a:pPr marL="228600" indent="0"/>
            <a:r>
              <a:rPr lang="en-US" sz="2500" spc="110" dirty="0">
                <a:solidFill>
                  <a:schemeClr val="tx1"/>
                </a:solidFill>
                <a:latin typeface="Source Sans Pro" panose="020B0503030403020204"/>
                <a:cs typeface="Calibri" panose="020F0502020204030204" pitchFamily="34" charset="0"/>
              </a:rPr>
              <a:t>4-H is administered through the Division of Youth and 4-H in NIFA’s Institute of Youth, Family and Community. </a:t>
            </a:r>
            <a:endParaRPr lang="en-US" sz="2500" b="0" i="0" u="none" strike="noStrike" spc="110" dirty="0">
              <a:latin typeface="Source Sans Pro" panose="020B0503030403020204"/>
              <a:cs typeface="Calibri" panose="020F0502020204030204" pitchFamily="34" charset="0"/>
            </a:endParaRPr>
          </a:p>
          <a:p>
            <a:endParaRPr lang="en-US" dirty="0"/>
          </a:p>
        </p:txBody>
      </p:sp>
      <p:pic>
        <p:nvPicPr>
          <p:cNvPr id="8" name="Picture 7" descr="4-H logo">
            <a:extLst>
              <a:ext uri="{FF2B5EF4-FFF2-40B4-BE49-F238E27FC236}">
                <a16:creationId xmlns:a16="http://schemas.microsoft.com/office/drawing/2014/main" id="{4703C955-478A-4333-99B7-4BD34A332D19}"/>
              </a:ext>
            </a:extLst>
          </p:cNvPr>
          <p:cNvPicPr>
            <a:picLocks noChangeAspect="1"/>
          </p:cNvPicPr>
          <p:nvPr/>
        </p:nvPicPr>
        <p:blipFill>
          <a:blip r:embed="rId3"/>
          <a:stretch>
            <a:fillRect/>
          </a:stretch>
        </p:blipFill>
        <p:spPr>
          <a:xfrm>
            <a:off x="3113745" y="946886"/>
            <a:ext cx="754796" cy="786915"/>
          </a:xfrm>
          <a:prstGeom prst="rect">
            <a:avLst/>
          </a:prstGeom>
        </p:spPr>
      </p:pic>
    </p:spTree>
    <p:extLst>
      <p:ext uri="{BB962C8B-B14F-4D97-AF65-F5344CB8AC3E}">
        <p14:creationId xmlns:p14="http://schemas.microsoft.com/office/powerpoint/2010/main" val="2048389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DD6C6-679C-4360-746D-D3DA6B5DB376}"/>
              </a:ext>
            </a:extLst>
          </p:cNvPr>
          <p:cNvSpPr>
            <a:spLocks noGrp="1"/>
          </p:cNvSpPr>
          <p:nvPr>
            <p:ph type="title"/>
          </p:nvPr>
        </p:nvSpPr>
        <p:spPr/>
        <p:txBody>
          <a:bodyPr/>
          <a:lstStyle/>
          <a:p>
            <a:r>
              <a:rPr lang="en-US" dirty="0"/>
              <a:t>DY4-H Team</a:t>
            </a:r>
          </a:p>
        </p:txBody>
      </p:sp>
      <p:cxnSp>
        <p:nvCxnSpPr>
          <p:cNvPr id="5" name="Straight Connector 4">
            <a:extLst>
              <a:ext uri="{FF2B5EF4-FFF2-40B4-BE49-F238E27FC236}">
                <a16:creationId xmlns:a16="http://schemas.microsoft.com/office/drawing/2014/main" id="{5884685E-8747-2C99-CBC1-4C799D857C13}"/>
              </a:ext>
              <a:ext uri="{C183D7F6-B498-43B3-948B-1728B52AA6E4}">
                <adec:decorative xmlns:adec="http://schemas.microsoft.com/office/drawing/2017/decorative" val="1"/>
              </a:ext>
            </a:extLst>
          </p:cNvPr>
          <p:cNvCxnSpPr/>
          <p:nvPr/>
        </p:nvCxnSpPr>
        <p:spPr>
          <a:xfrm>
            <a:off x="2847020" y="2143905"/>
            <a:ext cx="0" cy="416469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7ADAD61-E9C4-9AE0-7E1E-F3F22A25C6AD}"/>
              </a:ext>
            </a:extLst>
          </p:cNvPr>
          <p:cNvSpPr txBox="1"/>
          <p:nvPr/>
        </p:nvSpPr>
        <p:spPr>
          <a:xfrm>
            <a:off x="276151" y="2143905"/>
            <a:ext cx="2377304" cy="307777"/>
          </a:xfrm>
          <a:prstGeom prst="rect">
            <a:avLst/>
          </a:prstGeom>
          <a:solidFill>
            <a:srgbClr val="607E28"/>
          </a:solidFill>
        </p:spPr>
        <p:txBody>
          <a:bodyPr wrap="square" rtlCol="0">
            <a:spAutoFit/>
          </a:bodyPr>
          <a:lstStyle/>
          <a:p>
            <a:pPr algn="ctr"/>
            <a:r>
              <a:rPr lang="en-US" sz="1400" b="1" dirty="0">
                <a:solidFill>
                  <a:schemeClr val="bg1"/>
                </a:solidFill>
                <a:latin typeface="Source Sans Pro" panose="020B0503030403020204" pitchFamily="34" charset="0"/>
                <a:ea typeface="Source Sans Pro" panose="020B0503030403020204" pitchFamily="34" charset="0"/>
              </a:rPr>
              <a:t>DIVISION DIRECTOR</a:t>
            </a:r>
            <a:endParaRPr lang="en-US" sz="1400" dirty="0">
              <a:solidFill>
                <a:schemeClr val="bg1"/>
              </a:solidFill>
            </a:endParaRPr>
          </a:p>
        </p:txBody>
      </p:sp>
      <p:pic>
        <p:nvPicPr>
          <p:cNvPr id="10" name="Picture 2" descr="Manoharan Muthusamy Ph D - National Program Leader">
            <a:extLst>
              <a:ext uri="{FF2B5EF4-FFF2-40B4-BE49-F238E27FC236}">
                <a16:creationId xmlns:a16="http://schemas.microsoft.com/office/drawing/2014/main" id="{8B7813C9-2070-96B6-EB81-1CB209909B11}"/>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rcRect/>
          <a:stretch>
            <a:fillRect/>
          </a:stretch>
        </p:blipFill>
        <p:spPr bwMode="auto">
          <a:xfrm>
            <a:off x="407639" y="2543403"/>
            <a:ext cx="2085714" cy="297142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95729B4-29B9-161A-AA20-33D9BB57CF6E}"/>
              </a:ext>
            </a:extLst>
          </p:cNvPr>
          <p:cNvSpPr txBox="1"/>
          <p:nvPr/>
        </p:nvSpPr>
        <p:spPr>
          <a:xfrm>
            <a:off x="-52864" y="5606553"/>
            <a:ext cx="2831045" cy="492443"/>
          </a:xfrm>
          <a:prstGeom prst="rect">
            <a:avLst/>
          </a:prstGeom>
          <a:noFill/>
        </p:spPr>
        <p:txBody>
          <a:bodyPr wrap="square" rtlCol="0">
            <a:spAutoFit/>
          </a:bodyPr>
          <a:lstStyle/>
          <a:p>
            <a:pPr algn="ctr"/>
            <a:r>
              <a:rPr lang="en-US" sz="1400" b="1" dirty="0">
                <a:solidFill>
                  <a:srgbClr val="333334"/>
                </a:solidFill>
                <a:latin typeface="Source Sans Pro" panose="020B0503030403020204" pitchFamily="34" charset="0"/>
                <a:ea typeface="Source Sans Pro" panose="020B0503030403020204" pitchFamily="34" charset="0"/>
              </a:rPr>
              <a:t>    Manoharan  </a:t>
            </a:r>
            <a:r>
              <a:rPr lang="en-US" sz="1400" b="1" kern="1800" dirty="0">
                <a:solidFill>
                  <a:srgbClr val="333334"/>
                </a:solidFill>
                <a:latin typeface="Source Sans Pro" panose="020B0503030403020204" pitchFamily="34" charset="0"/>
                <a:ea typeface="Source Sans Pro" panose="020B0503030403020204" pitchFamily="34" charset="0"/>
                <a:cs typeface="Times New Roman" panose="02020603050405020304" pitchFamily="18" charset="0"/>
              </a:rPr>
              <a:t>Muthusamy, PhD</a:t>
            </a:r>
            <a:endParaRPr lang="en-US" sz="1400" b="1" kern="100" dirty="0">
              <a:solidFill>
                <a:srgbClr val="333334"/>
              </a:solidFill>
              <a:latin typeface="Source Sans Pro" panose="020B0503030403020204" pitchFamily="34" charset="0"/>
              <a:ea typeface="Source Sans Pro" panose="020B0503030403020204" pitchFamily="34" charset="0"/>
              <a:cs typeface="Times New Roman" panose="02020603050405020304" pitchFamily="18" charset="0"/>
            </a:endParaRPr>
          </a:p>
          <a:p>
            <a:pPr algn="ctr"/>
            <a:endParaRPr lang="en-US" sz="1200" dirty="0">
              <a:solidFill>
                <a:srgbClr val="333334"/>
              </a:solidFill>
              <a:latin typeface="Source Sans Pro" panose="020B0503030403020204" pitchFamily="34" charset="0"/>
              <a:ea typeface="Source Sans Pro" panose="020B0503030403020204" pitchFamily="34" charset="0"/>
            </a:endParaRPr>
          </a:p>
        </p:txBody>
      </p:sp>
      <p:pic>
        <p:nvPicPr>
          <p:cNvPr id="12" name="Picture 8" descr="Jeff Sallee - Acting Division Director">
            <a:extLst>
              <a:ext uri="{FF2B5EF4-FFF2-40B4-BE49-F238E27FC236}">
                <a16:creationId xmlns:a16="http://schemas.microsoft.com/office/drawing/2014/main" id="{3D466739-3D33-C7DB-5033-0B664DEFA8FE}"/>
              </a:ext>
            </a:extLst>
          </p:cNvPr>
          <p:cNvPicPr>
            <a:picLocks noGrp="1" noChangeAspect="1" noChangeArrowheads="1"/>
          </p:cNvPicPr>
          <p:nvPr>
            <p:ph sz="quarter" idx="15"/>
          </p:nvPr>
        </p:nvPicPr>
        <p:blipFill>
          <a:blip r:embed="rId4">
            <a:extLst>
              <a:ext uri="{28A0092B-C50C-407E-A947-70E740481C1C}">
                <a14:useLocalDpi xmlns:a14="http://schemas.microsoft.com/office/drawing/2010/main" val="0"/>
              </a:ext>
            </a:extLst>
          </a:blip>
          <a:srcRect/>
          <a:stretch>
            <a:fillRect/>
          </a:stretch>
        </p:blipFill>
        <p:spPr bwMode="auto">
          <a:xfrm>
            <a:off x="4224353" y="1726350"/>
            <a:ext cx="1279566" cy="182294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72B5980-C67A-7436-2AA9-EED4B43C6697}"/>
              </a:ext>
            </a:extLst>
          </p:cNvPr>
          <p:cNvSpPr txBox="1"/>
          <p:nvPr/>
        </p:nvSpPr>
        <p:spPr>
          <a:xfrm>
            <a:off x="4151343" y="3535978"/>
            <a:ext cx="1961515" cy="261610"/>
          </a:xfrm>
          <a:prstGeom prst="rect">
            <a:avLst/>
          </a:prstGeom>
          <a:noFill/>
        </p:spPr>
        <p:txBody>
          <a:bodyPr wrap="square" rtlCol="0">
            <a:spAutoFit/>
          </a:bodyPr>
          <a:lstStyle/>
          <a:p>
            <a:r>
              <a:rPr lang="en-US" sz="1100" b="1" dirty="0">
                <a:solidFill>
                  <a:srgbClr val="333334"/>
                </a:solidFill>
                <a:latin typeface="Source Sans Pro" panose="020B0503030403020204" pitchFamily="34" charset="0"/>
                <a:ea typeface="Source Sans Pro" panose="020B0503030403020204" pitchFamily="34" charset="0"/>
              </a:rPr>
              <a:t>    Jeff Sallee, PhD </a:t>
            </a:r>
          </a:p>
        </p:txBody>
      </p:sp>
      <p:pic>
        <p:nvPicPr>
          <p:cNvPr id="13" name="Picture 6" descr="Maurice Smith Jr Ph D - National Program Leader">
            <a:extLst>
              <a:ext uri="{FF2B5EF4-FFF2-40B4-BE49-F238E27FC236}">
                <a16:creationId xmlns:a16="http://schemas.microsoft.com/office/drawing/2014/main" id="{5D2A0836-C46A-C780-0E72-EE47892EE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5465" y="1690990"/>
            <a:ext cx="1324014" cy="188626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ECC0F62B-3F1D-E9AD-1D31-11830292BB42}"/>
              </a:ext>
            </a:extLst>
          </p:cNvPr>
          <p:cNvSpPr txBox="1"/>
          <p:nvPr/>
        </p:nvSpPr>
        <p:spPr>
          <a:xfrm>
            <a:off x="5676438" y="3557828"/>
            <a:ext cx="1643240" cy="261610"/>
          </a:xfrm>
          <a:prstGeom prst="rect">
            <a:avLst/>
          </a:prstGeom>
          <a:noFill/>
        </p:spPr>
        <p:txBody>
          <a:bodyPr wrap="square" rtlCol="0">
            <a:spAutoFit/>
          </a:bodyPr>
          <a:lstStyle/>
          <a:p>
            <a:r>
              <a:rPr lang="en-US" sz="1100" b="1" dirty="0">
                <a:solidFill>
                  <a:srgbClr val="333334"/>
                </a:solidFill>
                <a:latin typeface="Source Sans Pro" panose="020B0503030403020204" pitchFamily="34" charset="0"/>
                <a:ea typeface="Source Sans Pro" panose="020B0503030403020204" pitchFamily="34" charset="0"/>
              </a:rPr>
              <a:t> Maurice Smith, PhD</a:t>
            </a:r>
          </a:p>
        </p:txBody>
      </p:sp>
      <p:pic>
        <p:nvPicPr>
          <p:cNvPr id="14" name="Picture 13" descr="Bonita Williams, Ph.D.">
            <a:extLst>
              <a:ext uri="{FF2B5EF4-FFF2-40B4-BE49-F238E27FC236}">
                <a16:creationId xmlns:a16="http://schemas.microsoft.com/office/drawing/2014/main" id="{6D1C3D6D-25C6-9DFD-937F-44A4F5E76E75}"/>
              </a:ext>
            </a:extLst>
          </p:cNvPr>
          <p:cNvPicPr>
            <a:picLocks noChangeAspect="1"/>
          </p:cNvPicPr>
          <p:nvPr/>
        </p:nvPicPr>
        <p:blipFill>
          <a:blip r:embed="rId6"/>
          <a:stretch>
            <a:fillRect/>
          </a:stretch>
        </p:blipFill>
        <p:spPr>
          <a:xfrm>
            <a:off x="7319677" y="1688815"/>
            <a:ext cx="1472834" cy="1877215"/>
          </a:xfrm>
          <a:prstGeom prst="rect">
            <a:avLst/>
          </a:prstGeom>
        </p:spPr>
      </p:pic>
      <p:sp>
        <p:nvSpPr>
          <p:cNvPr id="17" name="TextBox 16">
            <a:extLst>
              <a:ext uri="{FF2B5EF4-FFF2-40B4-BE49-F238E27FC236}">
                <a16:creationId xmlns:a16="http://schemas.microsoft.com/office/drawing/2014/main" id="{C9FD05DF-563A-5AD5-A4F1-1AA172510497}"/>
              </a:ext>
            </a:extLst>
          </p:cNvPr>
          <p:cNvSpPr txBox="1"/>
          <p:nvPr/>
        </p:nvSpPr>
        <p:spPr>
          <a:xfrm>
            <a:off x="7326140" y="3571897"/>
            <a:ext cx="2065749" cy="261610"/>
          </a:xfrm>
          <a:prstGeom prst="rect">
            <a:avLst/>
          </a:prstGeom>
          <a:noFill/>
        </p:spPr>
        <p:txBody>
          <a:bodyPr wrap="square" rtlCol="0">
            <a:spAutoFit/>
          </a:bodyPr>
          <a:lstStyle/>
          <a:p>
            <a:r>
              <a:rPr lang="en-US" sz="1100" b="1" dirty="0">
                <a:solidFill>
                  <a:srgbClr val="333334"/>
                </a:solidFill>
                <a:latin typeface="Source Sans Pro" panose="020B0503030403020204" pitchFamily="34" charset="0"/>
                <a:ea typeface="Source Sans Pro" panose="020B0503030403020204" pitchFamily="34" charset="0"/>
              </a:rPr>
              <a:t>Bonita Williams, PhD</a:t>
            </a:r>
          </a:p>
        </p:txBody>
      </p:sp>
      <p:pic>
        <p:nvPicPr>
          <p:cNvPr id="21" name="Picture 2" descr="4-H icon">
            <a:extLst>
              <a:ext uri="{FF2B5EF4-FFF2-40B4-BE49-F238E27FC236}">
                <a16:creationId xmlns:a16="http://schemas.microsoft.com/office/drawing/2014/main" id="{61B4B044-5677-684F-6A00-E9804A0373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0062" y="4779987"/>
            <a:ext cx="1143741" cy="1193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24E682C6-C3D0-88C5-F8C4-17BB5B672F00}"/>
              </a:ext>
            </a:extLst>
          </p:cNvPr>
          <p:cNvSpPr txBox="1"/>
          <p:nvPr/>
        </p:nvSpPr>
        <p:spPr>
          <a:xfrm>
            <a:off x="2637495" y="6172814"/>
            <a:ext cx="2145062" cy="461665"/>
          </a:xfrm>
          <a:prstGeom prst="rect">
            <a:avLst/>
          </a:prstGeom>
          <a:noFill/>
        </p:spPr>
        <p:txBody>
          <a:bodyPr wrap="square" rtlCol="0">
            <a:spAutoFit/>
          </a:bodyPr>
          <a:lstStyle/>
          <a:p>
            <a:pPr algn="ctr"/>
            <a:r>
              <a:rPr lang="en-US" sz="1200" b="1" dirty="0">
                <a:solidFill>
                  <a:srgbClr val="333334"/>
                </a:solidFill>
                <a:latin typeface="Source Sans Pro" panose="020B0503030403020204" pitchFamily="34" charset="0"/>
                <a:ea typeface="Source Sans Pro" panose="020B0503030403020204" pitchFamily="34" charset="0"/>
              </a:rPr>
              <a:t>Shelly-Bright</a:t>
            </a:r>
          </a:p>
          <a:p>
            <a:pPr algn="ctr"/>
            <a:r>
              <a:rPr lang="en-US" sz="1200" b="1" dirty="0">
                <a:solidFill>
                  <a:srgbClr val="333334"/>
                </a:solidFill>
                <a:latin typeface="Source Sans Pro" panose="020B0503030403020204" pitchFamily="34" charset="0"/>
                <a:ea typeface="Source Sans Pro" panose="020B0503030403020204" pitchFamily="34" charset="0"/>
              </a:rPr>
              <a:t>Manga</a:t>
            </a:r>
          </a:p>
        </p:txBody>
      </p:sp>
      <p:pic>
        <p:nvPicPr>
          <p:cNvPr id="20" name="Picture 7" descr="Chris Petty">
            <a:extLst>
              <a:ext uri="{FF2B5EF4-FFF2-40B4-BE49-F238E27FC236}">
                <a16:creationId xmlns:a16="http://schemas.microsoft.com/office/drawing/2014/main" id="{77F45072-6BBC-BE5A-A95A-87F0FB01EE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2071" y="4479670"/>
            <a:ext cx="1233756" cy="1829066"/>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F2B76A51-BB93-1CBF-262E-491EA9145FE0}"/>
              </a:ext>
            </a:extLst>
          </p:cNvPr>
          <p:cNvSpPr txBox="1"/>
          <p:nvPr/>
        </p:nvSpPr>
        <p:spPr>
          <a:xfrm>
            <a:off x="4422071" y="6332214"/>
            <a:ext cx="1254366" cy="276999"/>
          </a:xfrm>
          <a:prstGeom prst="rect">
            <a:avLst/>
          </a:prstGeom>
          <a:noFill/>
        </p:spPr>
        <p:txBody>
          <a:bodyPr wrap="square" rtlCol="0">
            <a:spAutoFit/>
          </a:bodyPr>
          <a:lstStyle/>
          <a:p>
            <a:pPr algn="ctr"/>
            <a:r>
              <a:rPr lang="en-US" sz="1200" b="1" dirty="0">
                <a:solidFill>
                  <a:srgbClr val="333334"/>
                </a:solidFill>
                <a:latin typeface="Source Sans Pro" panose="020B0503030403020204" pitchFamily="34" charset="0"/>
                <a:ea typeface="Source Sans Pro" panose="020B0503030403020204" pitchFamily="34" charset="0"/>
              </a:rPr>
              <a:t>Chris Petty</a:t>
            </a:r>
          </a:p>
        </p:txBody>
      </p:sp>
      <p:pic>
        <p:nvPicPr>
          <p:cNvPr id="19" name="Picture 8" descr="Andrea Wikiera">
            <a:extLst>
              <a:ext uri="{FF2B5EF4-FFF2-40B4-BE49-F238E27FC236}">
                <a16:creationId xmlns:a16="http://schemas.microsoft.com/office/drawing/2014/main" id="{42F75EC1-6F50-5DC8-BF92-601E8C1364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37699" y="4526293"/>
            <a:ext cx="1173925" cy="1782309"/>
          </a:xfrm>
          <a:prstGeom prst="rect">
            <a:avLst/>
          </a:prstGeom>
          <a:solidFill>
            <a:schemeClr val="accent2"/>
          </a:solidFill>
        </p:spPr>
      </p:pic>
      <p:sp>
        <p:nvSpPr>
          <p:cNvPr id="23" name="TextBox 22">
            <a:extLst>
              <a:ext uri="{FF2B5EF4-FFF2-40B4-BE49-F238E27FC236}">
                <a16:creationId xmlns:a16="http://schemas.microsoft.com/office/drawing/2014/main" id="{BC0ED8EA-810A-A7FF-F801-221FF8D3BF91}"/>
              </a:ext>
            </a:extLst>
          </p:cNvPr>
          <p:cNvSpPr txBox="1"/>
          <p:nvPr/>
        </p:nvSpPr>
        <p:spPr>
          <a:xfrm>
            <a:off x="5755465" y="6320409"/>
            <a:ext cx="1538549" cy="276999"/>
          </a:xfrm>
          <a:prstGeom prst="rect">
            <a:avLst/>
          </a:prstGeom>
          <a:noFill/>
        </p:spPr>
        <p:txBody>
          <a:bodyPr wrap="square" rtlCol="0">
            <a:spAutoFit/>
          </a:bodyPr>
          <a:lstStyle/>
          <a:p>
            <a:pPr algn="ctr"/>
            <a:r>
              <a:rPr lang="en-US" sz="1200" b="1" dirty="0">
                <a:solidFill>
                  <a:srgbClr val="333334"/>
                </a:solidFill>
                <a:latin typeface="Source Sans Pro" panose="020B0503030403020204" pitchFamily="34" charset="0"/>
                <a:ea typeface="Source Sans Pro" panose="020B0503030403020204" pitchFamily="34" charset="0"/>
              </a:rPr>
              <a:t>Andrea Wikiera</a:t>
            </a:r>
          </a:p>
        </p:txBody>
      </p:sp>
      <p:pic>
        <p:nvPicPr>
          <p:cNvPr id="18" name="Picture 4" descr="Akelia Lewis">
            <a:extLst>
              <a:ext uri="{FF2B5EF4-FFF2-40B4-BE49-F238E27FC236}">
                <a16:creationId xmlns:a16="http://schemas.microsoft.com/office/drawing/2014/main" id="{E3DE0B1E-8143-402D-15A6-764B5F2D1DB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43505" y="4555280"/>
            <a:ext cx="1237438" cy="1724334"/>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691D573C-47DE-51D9-72C2-DB4FBA62D670}"/>
              </a:ext>
            </a:extLst>
          </p:cNvPr>
          <p:cNvSpPr txBox="1"/>
          <p:nvPr/>
        </p:nvSpPr>
        <p:spPr>
          <a:xfrm>
            <a:off x="7294014" y="6332214"/>
            <a:ext cx="1380799" cy="276999"/>
          </a:xfrm>
          <a:prstGeom prst="rect">
            <a:avLst/>
          </a:prstGeom>
          <a:noFill/>
        </p:spPr>
        <p:txBody>
          <a:bodyPr wrap="square" rtlCol="0">
            <a:spAutoFit/>
          </a:bodyPr>
          <a:lstStyle/>
          <a:p>
            <a:pPr algn="ctr"/>
            <a:r>
              <a:rPr lang="en-US" sz="1200" b="1" dirty="0">
                <a:solidFill>
                  <a:srgbClr val="333334"/>
                </a:solidFill>
                <a:latin typeface="Source Sans Pro" panose="020B0503030403020204" pitchFamily="34" charset="0"/>
                <a:ea typeface="Source Sans Pro" panose="020B0503030403020204" pitchFamily="34" charset="0"/>
              </a:rPr>
              <a:t>Akelia Lewis</a:t>
            </a:r>
          </a:p>
        </p:txBody>
      </p:sp>
      <p:sp>
        <p:nvSpPr>
          <p:cNvPr id="3" name="TextBox 2">
            <a:extLst>
              <a:ext uri="{FF2B5EF4-FFF2-40B4-BE49-F238E27FC236}">
                <a16:creationId xmlns:a16="http://schemas.microsoft.com/office/drawing/2014/main" id="{074A8D54-C559-EA44-A758-8D932212EDE0}"/>
              </a:ext>
            </a:extLst>
          </p:cNvPr>
          <p:cNvSpPr txBox="1"/>
          <p:nvPr/>
        </p:nvSpPr>
        <p:spPr>
          <a:xfrm>
            <a:off x="5336893" y="1066083"/>
            <a:ext cx="2106612" cy="538609"/>
          </a:xfrm>
          <a:prstGeom prst="rect">
            <a:avLst/>
          </a:prstGeom>
          <a:solidFill>
            <a:srgbClr val="607E28"/>
          </a:solidFill>
        </p:spPr>
        <p:txBody>
          <a:bodyPr wrap="square" rtlCol="0">
            <a:spAutoFit/>
          </a:bodyPr>
          <a:lstStyle/>
          <a:p>
            <a:pPr algn="ctr"/>
            <a:r>
              <a:rPr lang="en-US" sz="1400" b="1" dirty="0">
                <a:solidFill>
                  <a:schemeClr val="bg1"/>
                </a:solidFill>
                <a:latin typeface="Source Sans Pro" panose="020B0503030403020204" pitchFamily="34" charset="0"/>
                <a:ea typeface="Source Sans Pro" panose="020B0503030403020204" pitchFamily="34" charset="0"/>
              </a:rPr>
              <a:t>NATIONAL PROGRAM LEADERS</a:t>
            </a:r>
          </a:p>
          <a:p>
            <a:pPr algn="ctr"/>
            <a:endParaRPr lang="en-US" sz="100" dirty="0">
              <a:solidFill>
                <a:schemeClr val="bg1"/>
              </a:solidFill>
            </a:endParaRPr>
          </a:p>
        </p:txBody>
      </p:sp>
      <p:pic>
        <p:nvPicPr>
          <p:cNvPr id="26" name="Picture 25">
            <a:extLst>
              <a:ext uri="{FF2B5EF4-FFF2-40B4-BE49-F238E27FC236}">
                <a16:creationId xmlns:a16="http://schemas.microsoft.com/office/drawing/2014/main" id="{1345DB13-17B3-0776-892C-42C7F2E6AA66}"/>
              </a:ext>
            </a:extLst>
          </p:cNvPr>
          <p:cNvPicPr>
            <a:picLocks noChangeAspect="1"/>
          </p:cNvPicPr>
          <p:nvPr/>
        </p:nvPicPr>
        <p:blipFill>
          <a:blip r:embed="rId11"/>
          <a:stretch>
            <a:fillRect/>
          </a:stretch>
        </p:blipFill>
        <p:spPr>
          <a:xfrm>
            <a:off x="3827186" y="3967429"/>
            <a:ext cx="2423525" cy="452416"/>
          </a:xfrm>
          <a:prstGeom prst="rect">
            <a:avLst/>
          </a:prstGeom>
        </p:spPr>
      </p:pic>
      <p:sp>
        <p:nvSpPr>
          <p:cNvPr id="27" name="TextBox 26">
            <a:extLst>
              <a:ext uri="{FF2B5EF4-FFF2-40B4-BE49-F238E27FC236}">
                <a16:creationId xmlns:a16="http://schemas.microsoft.com/office/drawing/2014/main" id="{289DB35E-B43D-14E4-5077-56060CB30934}"/>
              </a:ext>
            </a:extLst>
          </p:cNvPr>
          <p:cNvSpPr txBox="1"/>
          <p:nvPr/>
        </p:nvSpPr>
        <p:spPr>
          <a:xfrm>
            <a:off x="7326140" y="3949254"/>
            <a:ext cx="1449410" cy="553998"/>
          </a:xfrm>
          <a:prstGeom prst="rect">
            <a:avLst/>
          </a:prstGeom>
          <a:solidFill>
            <a:srgbClr val="607E28"/>
          </a:solidFill>
        </p:spPr>
        <p:txBody>
          <a:bodyPr wrap="square" rtlCol="0">
            <a:spAutoFit/>
          </a:bodyPr>
          <a:lstStyle/>
          <a:p>
            <a:pPr algn="ctr"/>
            <a:r>
              <a:rPr lang="en-US" sz="1400" b="1" dirty="0">
                <a:solidFill>
                  <a:schemeClr val="bg1"/>
                </a:solidFill>
                <a:latin typeface="Source Sans Pro" panose="020B0503030403020204" pitchFamily="34" charset="0"/>
                <a:ea typeface="Source Sans Pro" panose="020B0503030403020204" pitchFamily="34" charset="0"/>
              </a:rPr>
              <a:t>PROGRAM ASSISTANT</a:t>
            </a:r>
          </a:p>
          <a:p>
            <a:pPr algn="ctr"/>
            <a:r>
              <a:rPr lang="en-US" sz="100" b="1" dirty="0">
                <a:solidFill>
                  <a:schemeClr val="bg1"/>
                </a:solidFill>
                <a:latin typeface="Source Sans Pro" panose="020B0503030403020204" pitchFamily="34" charset="0"/>
              </a:rPr>
              <a:t> </a:t>
            </a:r>
            <a:endParaRPr lang="en-US" sz="100" dirty="0">
              <a:solidFill>
                <a:schemeClr val="bg1"/>
              </a:solidFill>
            </a:endParaRPr>
          </a:p>
        </p:txBody>
      </p:sp>
    </p:spTree>
    <p:extLst>
      <p:ext uri="{BB962C8B-B14F-4D97-AF65-F5344CB8AC3E}">
        <p14:creationId xmlns:p14="http://schemas.microsoft.com/office/powerpoint/2010/main" val="188201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F4543FB-6F15-41EF-91EF-37205CE4D5E3}"/>
              </a:ext>
              <a:ext uri="{C183D7F6-B498-43B3-948B-1728B52AA6E4}">
                <adec:decorative xmlns:adec="http://schemas.microsoft.com/office/drawing/2017/decorative" val="1"/>
              </a:ext>
            </a:extLst>
          </p:cNvPr>
          <p:cNvSpPr/>
          <p:nvPr/>
        </p:nvSpPr>
        <p:spPr>
          <a:xfrm>
            <a:off x="5391673" y="1140031"/>
            <a:ext cx="3324946" cy="50826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5" name="object 6">
            <a:extLst>
              <a:ext uri="{FF2B5EF4-FFF2-40B4-BE49-F238E27FC236}">
                <a16:creationId xmlns:a16="http://schemas.microsoft.com/office/drawing/2014/main" id="{B1E151F8-E96D-4A59-BA52-9E739A4A24DE}"/>
              </a:ext>
            </a:extLst>
          </p:cNvPr>
          <p:cNvSpPr txBox="1">
            <a:spLocks noGrp="1"/>
          </p:cNvSpPr>
          <p:nvPr>
            <p:ph type="title" idx="4294967295"/>
          </p:nvPr>
        </p:nvSpPr>
        <p:spPr>
          <a:xfrm>
            <a:off x="-94208" y="976243"/>
            <a:ext cx="5326183" cy="1278836"/>
          </a:xfrm>
          <a:prstGeom prst="rect">
            <a:avLst/>
          </a:prstGeom>
        </p:spPr>
        <p:txBody>
          <a:bodyPr vert="horz" wrap="square" lIns="0" tIns="108228" rIns="0" bIns="0" rtlCol="0" anchor="b">
            <a:spAutoFit/>
          </a:bodyPr>
          <a:lstStyle/>
          <a:p>
            <a:pPr marL="7144" algn="ctr">
              <a:lnSpc>
                <a:spcPct val="100000"/>
              </a:lnSpc>
            </a:pPr>
            <a:r>
              <a:rPr lang="en-US" sz="3800" spc="87" dirty="0">
                <a:cs typeface="Urdu Typesetting" panose="020B0604020202020204" pitchFamily="66" charset="-78"/>
              </a:rPr>
              <a:t>What is the 4-H Program? </a:t>
            </a:r>
            <a:endParaRPr lang="en-US" sz="3800" b="1" dirty="0"/>
          </a:p>
        </p:txBody>
      </p:sp>
      <p:sp>
        <p:nvSpPr>
          <p:cNvPr id="12" name="TextBox 11">
            <a:extLst>
              <a:ext uri="{FF2B5EF4-FFF2-40B4-BE49-F238E27FC236}">
                <a16:creationId xmlns:a16="http://schemas.microsoft.com/office/drawing/2014/main" id="{71216B31-D77D-4696-96CA-12FFDBD430DC}"/>
              </a:ext>
            </a:extLst>
          </p:cNvPr>
          <p:cNvSpPr txBox="1"/>
          <p:nvPr/>
        </p:nvSpPr>
        <p:spPr>
          <a:xfrm>
            <a:off x="581726" y="2416534"/>
            <a:ext cx="4490552" cy="4116512"/>
          </a:xfrm>
          <a:prstGeom prst="rect">
            <a:avLst/>
          </a:prstGeom>
          <a:noFill/>
        </p:spPr>
        <p:txBody>
          <a:bodyPr wrap="square" rtlCol="0">
            <a:spAutoFit/>
          </a:bodyPr>
          <a:lstStyle/>
          <a:p>
            <a:r>
              <a:rPr lang="en-US" sz="2050" spc="79" dirty="0">
                <a:solidFill>
                  <a:srgbClr val="000000"/>
                </a:solidFill>
                <a:latin typeface="Source Sans Pro" panose="020B0503030403020204"/>
              </a:rPr>
              <a:t>4-H has a rich history of being a leader in positive youth development experiences for more than a century.</a:t>
            </a:r>
          </a:p>
          <a:p>
            <a:endParaRPr lang="en-US" sz="2000" spc="79" dirty="0">
              <a:solidFill>
                <a:srgbClr val="000000"/>
              </a:solidFill>
            </a:endParaRPr>
          </a:p>
          <a:p>
            <a:endParaRPr lang="en-US" sz="800" spc="79" dirty="0">
              <a:ea typeface="Source Sans Pro" panose="020B0503030403020204" pitchFamily="34" charset="0"/>
            </a:endParaRPr>
          </a:p>
          <a:p>
            <a:r>
              <a:rPr lang="en-US" sz="1950" spc="79" dirty="0">
                <a:latin typeface="Source Sans Pro" panose="020B0503030403020204"/>
                <a:ea typeface="Source Sans Pro" panose="020B0503030403020204" pitchFamily="34" charset="0"/>
              </a:rPr>
              <a:t>4-H is the youth outreach program of the USDA. Implemented by the Cooperative Extension System  through over </a:t>
            </a:r>
            <a:r>
              <a:rPr lang="en-US" sz="1950" b="1" spc="79" dirty="0">
                <a:latin typeface="Source Sans Pro" panose="020B0503030403020204"/>
                <a:ea typeface="Source Sans Pro" panose="020B0503030403020204" pitchFamily="34" charset="0"/>
              </a:rPr>
              <a:t>110 LAND-GRANT COLLEGES AND UNIVERSITIES </a:t>
            </a:r>
            <a:r>
              <a:rPr lang="en-US" sz="1950" spc="79" dirty="0">
                <a:latin typeface="Source Sans Pro" panose="020B0503030403020204"/>
                <a:ea typeface="Source Sans Pro" panose="020B0503030403020204" pitchFamily="34" charset="0"/>
              </a:rPr>
              <a:t>across the United States and its territories.</a:t>
            </a:r>
          </a:p>
          <a:p>
            <a:r>
              <a:rPr lang="en-US" sz="1500" spc="79" dirty="0">
                <a:solidFill>
                  <a:srgbClr val="000000"/>
                </a:solidFill>
              </a:rPr>
              <a:t> </a:t>
            </a:r>
            <a:endParaRPr lang="en-US" sz="1500" spc="79" dirty="0"/>
          </a:p>
        </p:txBody>
      </p:sp>
      <p:cxnSp>
        <p:nvCxnSpPr>
          <p:cNvPr id="20" name="Straight Connector 19">
            <a:extLst>
              <a:ext uri="{FF2B5EF4-FFF2-40B4-BE49-F238E27FC236}">
                <a16:creationId xmlns:a16="http://schemas.microsoft.com/office/drawing/2014/main" id="{53C050CB-95CE-471C-863B-EAE7020F3C58}"/>
              </a:ext>
              <a:ext uri="{C183D7F6-B498-43B3-948B-1728B52AA6E4}">
                <adec:decorative xmlns:adec="http://schemas.microsoft.com/office/drawing/2017/decorative" val="1"/>
              </a:ext>
            </a:extLst>
          </p:cNvPr>
          <p:cNvCxnSpPr>
            <a:cxnSpLocks/>
          </p:cNvCxnSpPr>
          <p:nvPr/>
        </p:nvCxnSpPr>
        <p:spPr>
          <a:xfrm>
            <a:off x="659378" y="3936339"/>
            <a:ext cx="4143511" cy="0"/>
          </a:xfrm>
          <a:prstGeom prst="line">
            <a:avLst/>
          </a:prstGeom>
          <a:ln w="69850" cap="rnd">
            <a:solidFill>
              <a:srgbClr val="ADC96A"/>
            </a:solidFill>
            <a:prstDash val="sysDot"/>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1E8989E-39CC-45FC-829C-DE6639048AC6}"/>
              </a:ext>
            </a:extLst>
          </p:cNvPr>
          <p:cNvSpPr txBox="1"/>
          <p:nvPr/>
        </p:nvSpPr>
        <p:spPr>
          <a:xfrm>
            <a:off x="5781489" y="1255680"/>
            <a:ext cx="2545313" cy="1590179"/>
          </a:xfrm>
          <a:prstGeom prst="rect">
            <a:avLst/>
          </a:prstGeom>
          <a:noFill/>
        </p:spPr>
        <p:txBody>
          <a:bodyPr wrap="square" rtlCol="0">
            <a:spAutoFit/>
          </a:bodyPr>
          <a:lstStyle/>
          <a:p>
            <a:pPr algn="ctr"/>
            <a:r>
              <a:rPr lang="en-US" sz="1600" b="1" spc="124" dirty="0">
                <a:solidFill>
                  <a:srgbClr val="B85521"/>
                </a:solidFill>
                <a:ea typeface="Source Sans Pro" panose="020B0503030403020204" pitchFamily="34" charset="0"/>
              </a:rPr>
              <a:t>CONDUCTED AT THE STATE AND LOCAL LEVEL, </a:t>
            </a:r>
          </a:p>
          <a:p>
            <a:pPr algn="ctr"/>
            <a:r>
              <a:rPr lang="en-US" sz="1600" b="1" spc="124" dirty="0">
                <a:solidFill>
                  <a:srgbClr val="B85521"/>
                </a:solidFill>
                <a:ea typeface="Source Sans Pro" panose="020B0503030403020204" pitchFamily="34" charset="0"/>
              </a:rPr>
              <a:t>4-H REACHES MORE THAN</a:t>
            </a:r>
            <a:endParaRPr lang="en-US" sz="1400" dirty="0">
              <a:solidFill>
                <a:srgbClr val="B85521"/>
              </a:solidFill>
              <a:ea typeface="Source Sans Pro" panose="020B0503030403020204" pitchFamily="34" charset="0"/>
            </a:endParaRPr>
          </a:p>
          <a:p>
            <a:pPr algn="ctr">
              <a:spcBef>
                <a:spcPts val="400"/>
              </a:spcBef>
            </a:pPr>
            <a:r>
              <a:rPr lang="en-US" sz="1400" b="1" dirty="0">
                <a:ea typeface="Source Sans Pro" panose="020B0503030403020204" pitchFamily="34" charset="0"/>
              </a:rPr>
              <a:t>6 M  YOUTH</a:t>
            </a:r>
          </a:p>
        </p:txBody>
      </p:sp>
      <p:sp>
        <p:nvSpPr>
          <p:cNvPr id="9" name="TextBox 8">
            <a:extLst>
              <a:ext uri="{FF2B5EF4-FFF2-40B4-BE49-F238E27FC236}">
                <a16:creationId xmlns:a16="http://schemas.microsoft.com/office/drawing/2014/main" id="{276C84CF-5BA7-4FCA-8E9D-1F9712B13C13}"/>
              </a:ext>
            </a:extLst>
          </p:cNvPr>
          <p:cNvSpPr txBox="1"/>
          <p:nvPr/>
        </p:nvSpPr>
        <p:spPr>
          <a:xfrm>
            <a:off x="6527446" y="2926413"/>
            <a:ext cx="1637116" cy="1169551"/>
          </a:xfrm>
          <a:prstGeom prst="rect">
            <a:avLst/>
          </a:prstGeom>
          <a:noFill/>
        </p:spPr>
        <p:txBody>
          <a:bodyPr wrap="square" rtlCol="0">
            <a:spAutoFit/>
          </a:bodyPr>
          <a:lstStyle/>
          <a:p>
            <a:r>
              <a:rPr lang="en-US" sz="1400" b="1" dirty="0"/>
              <a:t>2.6M RURAL</a:t>
            </a:r>
          </a:p>
          <a:p>
            <a:endParaRPr lang="en-US" sz="1400" b="1" dirty="0"/>
          </a:p>
          <a:p>
            <a:r>
              <a:rPr lang="en-US" sz="1400" b="1" dirty="0"/>
              <a:t>1.8M URBAN</a:t>
            </a:r>
          </a:p>
          <a:p>
            <a:endParaRPr lang="en-US" sz="1400" b="1" dirty="0"/>
          </a:p>
          <a:p>
            <a:r>
              <a:rPr lang="en-US" sz="1400" b="1" dirty="0"/>
              <a:t>1.6M SUBURBAN</a:t>
            </a:r>
          </a:p>
        </p:txBody>
      </p:sp>
      <p:sp>
        <p:nvSpPr>
          <p:cNvPr id="17" name="TextBox 16">
            <a:extLst>
              <a:ext uri="{FF2B5EF4-FFF2-40B4-BE49-F238E27FC236}">
                <a16:creationId xmlns:a16="http://schemas.microsoft.com/office/drawing/2014/main" id="{C9256057-B335-494C-8793-847F5E40D0A8}"/>
              </a:ext>
            </a:extLst>
          </p:cNvPr>
          <p:cNvSpPr txBox="1"/>
          <p:nvPr/>
        </p:nvSpPr>
        <p:spPr>
          <a:xfrm>
            <a:off x="5695172" y="4302009"/>
            <a:ext cx="2702052" cy="1815882"/>
          </a:xfrm>
          <a:prstGeom prst="rect">
            <a:avLst/>
          </a:prstGeom>
          <a:noFill/>
        </p:spPr>
        <p:txBody>
          <a:bodyPr wrap="square" rtlCol="0">
            <a:spAutoFit/>
          </a:bodyPr>
          <a:lstStyle/>
          <a:p>
            <a:pPr algn="ctr"/>
            <a:r>
              <a:rPr lang="en-US" sz="1600" b="1" spc="124" dirty="0">
                <a:solidFill>
                  <a:srgbClr val="B85521"/>
                </a:solidFill>
                <a:ea typeface="Source Sans Pro" panose="020B0503030403020204" pitchFamily="34" charset="0"/>
              </a:rPr>
              <a:t>DELIVERED BY 3,500 COOPERATIVE EXTENSION PROFESSIONALS</a:t>
            </a:r>
          </a:p>
          <a:p>
            <a:pPr algn="ctr"/>
            <a:endParaRPr lang="en-US" sz="1600" b="1" spc="124" dirty="0">
              <a:solidFill>
                <a:srgbClr val="B85521"/>
              </a:solidFill>
              <a:ea typeface="Source Sans Pro" panose="020B0503030403020204" pitchFamily="34" charset="0"/>
            </a:endParaRPr>
          </a:p>
          <a:p>
            <a:pPr algn="ctr"/>
            <a:r>
              <a:rPr lang="en-US" sz="1600" b="1" spc="124" dirty="0">
                <a:solidFill>
                  <a:srgbClr val="B85521"/>
                </a:solidFill>
                <a:ea typeface="Source Sans Pro" panose="020B0503030403020204" pitchFamily="34" charset="0"/>
              </a:rPr>
              <a:t> 500,000 TRAINED VOLUNTEERS</a:t>
            </a:r>
          </a:p>
        </p:txBody>
      </p:sp>
      <p:pic>
        <p:nvPicPr>
          <p:cNvPr id="19" name="Picture 18">
            <a:extLst>
              <a:ext uri="{FF2B5EF4-FFF2-40B4-BE49-F238E27FC236}">
                <a16:creationId xmlns:a16="http://schemas.microsoft.com/office/drawing/2014/main" id="{D18CB46F-2B73-47A5-A8AA-B59591E60D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8559" y="3276634"/>
            <a:ext cx="358386" cy="360045"/>
          </a:xfrm>
          <a:prstGeom prst="rect">
            <a:avLst/>
          </a:prstGeom>
        </p:spPr>
      </p:pic>
      <p:pic>
        <p:nvPicPr>
          <p:cNvPr id="22" name="Picture 21">
            <a:extLst>
              <a:ext uri="{FF2B5EF4-FFF2-40B4-BE49-F238E27FC236}">
                <a16:creationId xmlns:a16="http://schemas.microsoft.com/office/drawing/2014/main" id="{F20A707F-84E1-414A-940C-C5D9B12B3EC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0157" y="2829984"/>
            <a:ext cx="358386" cy="360045"/>
          </a:xfrm>
          <a:prstGeom prst="rect">
            <a:avLst/>
          </a:prstGeom>
        </p:spPr>
      </p:pic>
      <p:pic>
        <p:nvPicPr>
          <p:cNvPr id="26" name="Picture 25">
            <a:extLst>
              <a:ext uri="{FF2B5EF4-FFF2-40B4-BE49-F238E27FC236}">
                <a16:creationId xmlns:a16="http://schemas.microsoft.com/office/drawing/2014/main" id="{A2396BC6-3859-4258-AC3E-913A39C5CB2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8559" y="3771557"/>
            <a:ext cx="358386" cy="360045"/>
          </a:xfrm>
          <a:prstGeom prst="rect">
            <a:avLst/>
          </a:prstGeom>
        </p:spPr>
      </p:pic>
    </p:spTree>
    <p:extLst>
      <p:ext uri="{BB962C8B-B14F-4D97-AF65-F5344CB8AC3E}">
        <p14:creationId xmlns:p14="http://schemas.microsoft.com/office/powerpoint/2010/main" val="4053916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4B51C4-D615-9D88-83E3-E0EBE0F6F1A0}"/>
              </a:ext>
            </a:extLst>
          </p:cNvPr>
          <p:cNvSpPr txBox="1">
            <a:spLocks noGrp="1"/>
          </p:cNvSpPr>
          <p:nvPr>
            <p:ph type="title" idx="4294967295"/>
          </p:nvPr>
        </p:nvSpPr>
        <p:spPr>
          <a:xfrm>
            <a:off x="253999" y="1030016"/>
            <a:ext cx="2794001" cy="998129"/>
          </a:xfrm>
          <a:prstGeom prst="rect">
            <a:avLst/>
          </a:prstGeom>
        </p:spPr>
        <p:txBody>
          <a:bodyPr rot="0" spcFirstLastPara="0" vertOverflow="overflow" horzOverflow="overflow" vert="horz"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spc="90" dirty="0">
                <a:latin typeface="Source Sans Pro" panose="020B0503030403020204"/>
              </a:rPr>
              <a:t>4-H System</a:t>
            </a:r>
          </a:p>
        </p:txBody>
      </p:sp>
      <p:sp>
        <p:nvSpPr>
          <p:cNvPr id="2" name="Content Placeholder 1">
            <a:extLst>
              <a:ext uri="{FF2B5EF4-FFF2-40B4-BE49-F238E27FC236}">
                <a16:creationId xmlns:a16="http://schemas.microsoft.com/office/drawing/2014/main" id="{34A7C07F-3EA2-4743-59D6-5758A1D9D6E2}"/>
              </a:ext>
            </a:extLst>
          </p:cNvPr>
          <p:cNvSpPr>
            <a:spLocks noGrp="1"/>
          </p:cNvSpPr>
          <p:nvPr>
            <p:ph idx="1"/>
          </p:nvPr>
        </p:nvSpPr>
        <p:spPr>
          <a:xfrm>
            <a:off x="108440" y="1828800"/>
            <a:ext cx="3732040" cy="4763901"/>
          </a:xfrm>
        </p:spPr>
        <p:txBody>
          <a:bodyPr vert="horz" lIns="68580" tIns="34290" rIns="68580" bIns="34290" rtlCol="0">
            <a:normAutofit fontScale="77500" lnSpcReduction="20000"/>
          </a:bodyPr>
          <a:lstStyle/>
          <a:p>
            <a:pPr marL="342900" lvl="1">
              <a:spcBef>
                <a:spcPts val="0"/>
              </a:spcBef>
              <a:tabLst>
                <a:tab pos="342900" algn="l"/>
              </a:tabLst>
            </a:pPr>
            <a:endParaRPr lang="en-US" sz="1050" spc="83" dirty="0"/>
          </a:p>
          <a:p>
            <a:pPr marL="385763"/>
            <a:r>
              <a:rPr lang="en-US" b="1" spc="83" dirty="0">
                <a:solidFill>
                  <a:schemeClr val="accent1">
                    <a:lumMod val="75000"/>
                  </a:schemeClr>
                </a:solidFill>
              </a:rPr>
              <a:t>NIFA</a:t>
            </a:r>
          </a:p>
          <a:p>
            <a:pPr marL="385763">
              <a:spcBef>
                <a:spcPts val="1200"/>
              </a:spcBef>
            </a:pPr>
            <a:r>
              <a:rPr lang="en-US" b="1" spc="83" dirty="0">
                <a:solidFill>
                  <a:schemeClr val="accent1">
                    <a:lumMod val="75000"/>
                  </a:schemeClr>
                </a:solidFill>
              </a:rPr>
              <a:t>National 4-H Council (Foundation)</a:t>
            </a:r>
          </a:p>
          <a:p>
            <a:pPr marL="385763"/>
            <a:r>
              <a:rPr lang="en-US" b="1" spc="83" dirty="0">
                <a:solidFill>
                  <a:schemeClr val="accent1">
                    <a:lumMod val="75000"/>
                  </a:schemeClr>
                </a:solidFill>
              </a:rPr>
              <a:t>Cooperative Extension Service – 110+ LGUs</a:t>
            </a:r>
          </a:p>
          <a:p>
            <a:pPr marL="157169" indent="0">
              <a:buNone/>
            </a:pPr>
            <a:endParaRPr lang="en-US" sz="2000" b="1" spc="83" dirty="0">
              <a:solidFill>
                <a:schemeClr val="accent1">
                  <a:lumMod val="75000"/>
                </a:schemeClr>
              </a:solidFill>
            </a:endParaRPr>
          </a:p>
          <a:p>
            <a:pPr lvl="1">
              <a:spcAft>
                <a:spcPts val="400"/>
              </a:spcAft>
            </a:pPr>
            <a:r>
              <a:rPr lang="en-US" sz="2500" spc="83" dirty="0"/>
              <a:t>Ag – FCS – Rural Development – 4-H</a:t>
            </a:r>
          </a:p>
          <a:p>
            <a:pPr lvl="1">
              <a:spcAft>
                <a:spcPts val="400"/>
              </a:spcAft>
            </a:pPr>
            <a:r>
              <a:rPr lang="en-US" sz="2500" spc="83" dirty="0"/>
              <a:t>3143 Counties</a:t>
            </a:r>
          </a:p>
          <a:p>
            <a:pPr lvl="1">
              <a:spcAft>
                <a:spcPts val="400"/>
              </a:spcAft>
            </a:pPr>
            <a:r>
              <a:rPr lang="en-US" sz="2500" spc="83" dirty="0"/>
              <a:t>Funding is Cooperative</a:t>
            </a:r>
          </a:p>
          <a:p>
            <a:pPr lvl="1">
              <a:spcAft>
                <a:spcPts val="400"/>
              </a:spcAft>
            </a:pPr>
            <a:r>
              <a:rPr lang="en-US" sz="2500" spc="83" dirty="0"/>
              <a:t>Federal – State – Local</a:t>
            </a:r>
          </a:p>
          <a:p>
            <a:pPr lvl="1">
              <a:spcAft>
                <a:spcPts val="400"/>
              </a:spcAft>
            </a:pPr>
            <a:r>
              <a:rPr lang="en-US" sz="2500" spc="83" dirty="0"/>
              <a:t>1 or more educators per county</a:t>
            </a:r>
          </a:p>
          <a:p>
            <a:pPr lvl="1">
              <a:spcAft>
                <a:spcPts val="400"/>
              </a:spcAft>
            </a:pPr>
            <a:r>
              <a:rPr lang="en-US" sz="2500" spc="83" dirty="0"/>
              <a:t>4-H is dependent on Volunteers</a:t>
            </a:r>
          </a:p>
        </p:txBody>
      </p:sp>
      <p:pic>
        <p:nvPicPr>
          <p:cNvPr id="5" name="Picture 3" descr="Map of 1862, 1890 and 1994 placement in the United States and it's territories. ">
            <a:extLst>
              <a:ext uri="{FF2B5EF4-FFF2-40B4-BE49-F238E27FC236}">
                <a16:creationId xmlns:a16="http://schemas.microsoft.com/office/drawing/2014/main" id="{7CEC9C17-0A47-63DB-B6E4-2203187B3B60}"/>
              </a:ext>
            </a:extLst>
          </p:cNvPr>
          <p:cNvPicPr>
            <a:picLocks noChangeAspect="1"/>
          </p:cNvPicPr>
          <p:nvPr/>
        </p:nvPicPr>
        <p:blipFill>
          <a:blip r:embed="rId3">
            <a:grayscl/>
          </a:blip>
          <a:stretch>
            <a:fillRect/>
          </a:stretch>
        </p:blipFill>
        <p:spPr>
          <a:xfrm>
            <a:off x="3754095" y="1229360"/>
            <a:ext cx="5281465" cy="4045131"/>
          </a:xfrm>
          <a:prstGeom prst="rect">
            <a:avLst/>
          </a:prstGeom>
        </p:spPr>
      </p:pic>
      <p:pic>
        <p:nvPicPr>
          <p:cNvPr id="6" name="Picture 2" descr="4-H logo">
            <a:extLst>
              <a:ext uri="{FF2B5EF4-FFF2-40B4-BE49-F238E27FC236}">
                <a16:creationId xmlns:a16="http://schemas.microsoft.com/office/drawing/2014/main" id="{AB840E58-B8E9-95FF-9990-13F65095FD1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25744" y="5468947"/>
            <a:ext cx="1077107" cy="11237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977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9E6E78-3DF2-DD1A-64D4-CB7D3D10A2BB}"/>
              </a:ext>
            </a:extLst>
          </p:cNvPr>
          <p:cNvSpPr>
            <a:spLocks noGrp="1"/>
          </p:cNvSpPr>
          <p:nvPr>
            <p:ph type="title" idx="4294967295"/>
          </p:nvPr>
        </p:nvSpPr>
        <p:spPr>
          <a:xfrm>
            <a:off x="446314" y="1268730"/>
            <a:ext cx="7564017" cy="891540"/>
          </a:xfrm>
        </p:spPr>
        <p:txBody>
          <a:bodyPr vert="horz" lIns="68580" tIns="34290" rIns="68580" bIns="34290" rtlCol="0" anchor="ctr">
            <a:normAutofit/>
          </a:bodyPr>
          <a:lstStyle/>
          <a:p>
            <a:r>
              <a:rPr lang="en-US" sz="3800" b="1" kern="1200" dirty="0">
                <a:solidFill>
                  <a:schemeClr val="tx1">
                    <a:lumMod val="85000"/>
                    <a:lumOff val="15000"/>
                  </a:schemeClr>
                </a:solidFill>
                <a:latin typeface="Source Sans Pro" panose="020B0503030403020204"/>
              </a:rPr>
              <a:t>4-H and Member Definition </a:t>
            </a:r>
          </a:p>
        </p:txBody>
      </p:sp>
      <p:sp>
        <p:nvSpPr>
          <p:cNvPr id="2" name="Content Placeholder 1">
            <a:extLst>
              <a:ext uri="{FF2B5EF4-FFF2-40B4-BE49-F238E27FC236}">
                <a16:creationId xmlns:a16="http://schemas.microsoft.com/office/drawing/2014/main" id="{0CB81951-DA90-9DA3-B5A7-51F0009B575B}"/>
              </a:ext>
            </a:extLst>
          </p:cNvPr>
          <p:cNvSpPr>
            <a:spLocks noGrp="1"/>
          </p:cNvSpPr>
          <p:nvPr>
            <p:ph idx="1"/>
          </p:nvPr>
        </p:nvSpPr>
        <p:spPr>
          <a:xfrm>
            <a:off x="628650" y="2160270"/>
            <a:ext cx="7783830" cy="4244191"/>
          </a:xfrm>
        </p:spPr>
        <p:txBody>
          <a:bodyPr vert="horz" lIns="68580" tIns="34290" rIns="68580" bIns="34290" rtlCol="0" anchor="ctr">
            <a:normAutofit/>
          </a:bodyPr>
          <a:lstStyle/>
          <a:p>
            <a:pPr marL="0" indent="0">
              <a:lnSpc>
                <a:spcPct val="95000"/>
              </a:lnSpc>
              <a:buNone/>
            </a:pPr>
            <a:r>
              <a:rPr lang="en-US" sz="2000" b="1" dirty="0">
                <a:solidFill>
                  <a:schemeClr val="tx1">
                    <a:lumMod val="85000"/>
                    <a:lumOff val="15000"/>
                  </a:schemeClr>
                </a:solidFill>
                <a:latin typeface="Source Sans Pro" panose="020B0503030403020204"/>
              </a:rPr>
              <a:t>“All youth programming in Extension is by definition 4-H and that the preferred name for Extension Youth Development Programming is  4-H Youth Development”.  </a:t>
            </a:r>
            <a:r>
              <a:rPr lang="en-US" sz="2000" i="1" dirty="0">
                <a:solidFill>
                  <a:schemeClr val="tx1">
                    <a:lumMod val="85000"/>
                    <a:lumOff val="15000"/>
                  </a:schemeClr>
                </a:solidFill>
                <a:latin typeface="Source Sans Pro" panose="020B0503030403020204"/>
              </a:rPr>
              <a:t>- ECOP, March 2018 </a:t>
            </a:r>
          </a:p>
          <a:p>
            <a:pPr marL="0"/>
            <a:endParaRPr lang="en-US" sz="2000" dirty="0">
              <a:solidFill>
                <a:schemeClr val="tx1">
                  <a:lumMod val="85000"/>
                  <a:lumOff val="15000"/>
                </a:schemeClr>
              </a:solidFill>
              <a:latin typeface="Source Sans Pro" panose="020B0503030403020204"/>
            </a:endParaRPr>
          </a:p>
          <a:p>
            <a:pPr marL="0" indent="0">
              <a:lnSpc>
                <a:spcPct val="95000"/>
              </a:lnSpc>
              <a:buNone/>
            </a:pPr>
            <a:r>
              <a:rPr lang="en-US" sz="2000" b="1" dirty="0">
                <a:solidFill>
                  <a:schemeClr val="tx1">
                    <a:lumMod val="85000"/>
                    <a:lumOff val="15000"/>
                  </a:schemeClr>
                </a:solidFill>
                <a:latin typeface="Source Sans Pro" panose="020B0503030403020204"/>
              </a:rPr>
              <a:t>“A 4-H Member is a youth who participates in any educational program or activity delivered by Cooperative Extension and/or receives Cooperative Extension-based curriculum. 4-H Member includes a youth who is ‘Individually Enrolled’ or ‘Group Enrolled’, regardless of the type of 4-H engagement/delivery method in which they are participating”.  </a:t>
            </a:r>
            <a:r>
              <a:rPr lang="en-US" sz="2000" i="1" dirty="0">
                <a:solidFill>
                  <a:schemeClr val="tx1">
                    <a:lumMod val="85000"/>
                    <a:lumOff val="15000"/>
                  </a:schemeClr>
                </a:solidFill>
                <a:latin typeface="Source Sans Pro" panose="020B0503030403020204"/>
              </a:rPr>
              <a:t>- PLWG, June 2019</a:t>
            </a:r>
          </a:p>
          <a:p>
            <a:pPr marL="0"/>
            <a:endParaRPr lang="en-US" sz="1425" dirty="0">
              <a:solidFill>
                <a:schemeClr val="tx1">
                  <a:lumMod val="85000"/>
                  <a:lumOff val="15000"/>
                </a:schemeClr>
              </a:solidFill>
            </a:endParaRPr>
          </a:p>
        </p:txBody>
      </p:sp>
      <p:sp>
        <p:nvSpPr>
          <p:cNvPr id="3" name="Slide Number Placeholder 2">
            <a:extLst>
              <a:ext uri="{FF2B5EF4-FFF2-40B4-BE49-F238E27FC236}">
                <a16:creationId xmlns:a16="http://schemas.microsoft.com/office/drawing/2014/main" id="{B6C112D7-4F4D-11A2-8FC5-46CF6F37B704}"/>
              </a:ext>
            </a:extLst>
          </p:cNvPr>
          <p:cNvSpPr>
            <a:spLocks noGrp="1"/>
          </p:cNvSpPr>
          <p:nvPr>
            <p:ph type="sldNum" sz="quarter" idx="4294967295"/>
          </p:nvPr>
        </p:nvSpPr>
        <p:spPr>
          <a:xfrm>
            <a:off x="6457950" y="5624513"/>
            <a:ext cx="2057400" cy="273844"/>
          </a:xfrm>
          <a:prstGeom prst="rect">
            <a:avLst/>
          </a:prstGeom>
        </p:spPr>
        <p:txBody>
          <a:bodyPr vert="horz" lIns="68580" tIns="34290" rIns="68580" bIns="34290" rtlCol="0" anchor="ctr">
            <a:normAutofit/>
          </a:bodyPr>
          <a:lstStyle>
            <a:defPPr>
              <a:defRPr lang="en-US"/>
            </a:defPPr>
            <a:lvl1pPr marL="0" algn="r" defTabSz="342900" rtl="0" eaLnBrk="1" latinLnBrk="0" hangingPunct="1">
              <a:defRPr sz="900" kern="1200">
                <a:solidFill>
                  <a:schemeClr val="tx1">
                    <a:tint val="75000"/>
                  </a:schemeClr>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defTabSz="685800">
              <a:spcAft>
                <a:spcPts val="450"/>
              </a:spcAft>
            </a:pPr>
            <a:fld id="{2BD7F24E-DE58-493E-87A9-8975CB1324FF}" type="slidenum">
              <a:rPr lang="en-US" sz="750"/>
              <a:pPr defTabSz="685800">
                <a:spcAft>
                  <a:spcPts val="450"/>
                </a:spcAft>
              </a:pPr>
              <a:t>9</a:t>
            </a:fld>
            <a:endParaRPr lang="en-US" sz="750" dirty="0"/>
          </a:p>
        </p:txBody>
      </p:sp>
      <p:pic>
        <p:nvPicPr>
          <p:cNvPr id="4" name="Picture 2" descr="4-H logo">
            <a:extLst>
              <a:ext uri="{FF2B5EF4-FFF2-40B4-BE49-F238E27FC236}">
                <a16:creationId xmlns:a16="http://schemas.microsoft.com/office/drawing/2014/main" id="{CF97A942-4964-043B-0898-17EC9BC8BAD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69961" y="1239422"/>
            <a:ext cx="1022706" cy="106699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640455"/>
      </p:ext>
    </p:extLst>
  </p:cSld>
  <p:clrMapOvr>
    <a:masterClrMapping/>
  </p:clrMapOvr>
</p:sld>
</file>

<file path=ppt/theme/theme1.xml><?xml version="1.0" encoding="utf-8"?>
<a:theme xmlns:a="http://schemas.openxmlformats.org/drawingml/2006/main" name="NIFA Theme">
  <a:themeElements>
    <a:clrScheme name="NIFA Colors 1">
      <a:dk1>
        <a:srgbClr val="000000"/>
      </a:dk1>
      <a:lt1>
        <a:srgbClr val="FFFFFF"/>
      </a:lt1>
      <a:dk2>
        <a:srgbClr val="333334"/>
      </a:dk2>
      <a:lt2>
        <a:srgbClr val="F2F2F2"/>
      </a:lt2>
      <a:accent1>
        <a:srgbClr val="93BF3E"/>
      </a:accent1>
      <a:accent2>
        <a:srgbClr val="B95824"/>
      </a:accent2>
      <a:accent3>
        <a:srgbClr val="607E28"/>
      </a:accent3>
      <a:accent4>
        <a:srgbClr val="005440"/>
      </a:accent4>
      <a:accent5>
        <a:srgbClr val="DDC015"/>
      </a:accent5>
      <a:accent6>
        <a:srgbClr val="C14733"/>
      </a:accent6>
      <a:hlink>
        <a:srgbClr val="607E28"/>
      </a:hlink>
      <a:folHlink>
        <a:srgbClr val="B9582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Value>1552</Value>
    </TaxCatchAll>
    <lcf76f155ced4ddcb4097134ff3c332f xmlns="c1ad02c9-7699-4e72-8b9c-8ca9ab445ffd">
      <Terms xmlns="http://schemas.microsoft.com/office/infopath/2007/PartnerControls"/>
    </lcf76f155ced4ddcb4097134ff3c332f>
    <hca0d51098ad4896916fa6e84b69d0a5 xmlns="c1ad02c9-7699-4e72-8b9c-8ca9ab445ffd">
      <Terms xmlns="http://schemas.microsoft.com/office/infopath/2007/PartnerControls"/>
    </hca0d51098ad4896916fa6e84b69d0a5>
    <d91d9b8203764c8ba38c44631753f360 xmlns="c1ad02c9-7699-4e72-8b9c-8ca9ab445ffd">
      <Terms xmlns="http://schemas.microsoft.com/office/infopath/2007/PartnerControls"/>
    </d91d9b8203764c8ba38c44631753f360>
    <e54c68744f1c45f390eeef1efbe4c1bc xmlns="c1ad02c9-7699-4e72-8b9c-8ca9ab445ffd">
      <Terms xmlns="http://schemas.microsoft.com/office/infopath/2007/PartnerControls"/>
    </e54c68744f1c45f390eeef1efbe4c1bc>
    <ProjectStatus xmlns="c1ad02c9-7699-4e72-8b9c-8ca9ab445ffd" xsi:nil="true"/>
    <h08c8d82dc1f4fb9aee0c266aec112c8 xmlns="c1ad02c9-7699-4e72-8b9c-8ca9ab445ffd">
      <Terms xmlns="http://schemas.microsoft.com/office/infopath/2007/PartnerControls">
        <TermInfo xmlns="http://schemas.microsoft.com/office/infopath/2007/PartnerControls">
          <TermName xmlns="http://schemas.microsoft.com/office/infopath/2007/PartnerControls">Final</TermName>
          <TermId xmlns="http://schemas.microsoft.com/office/infopath/2007/PartnerControls">f6167f90-fa84-4e35-b288-688568c28dac</TermId>
        </TermInfo>
      </Terms>
    </h08c8d82dc1f4fb9aee0c266aec112c8>
    <l82b5be13b8c4d8699da70ccab2f3931 xmlns="c1ad02c9-7699-4e72-8b9c-8ca9ab445ffd">
      <Terms xmlns="http://schemas.microsoft.com/office/infopath/2007/PartnerControls"/>
    </l82b5be13b8c4d8699da70ccab2f3931>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A7CB965C73C947BB5D795F26DFACDC" ma:contentTypeVersion="38" ma:contentTypeDescription="Create a new document." ma:contentTypeScope="" ma:versionID="d874fce54faa1a36975584756eb05d53">
  <xsd:schema xmlns:xsd="http://www.w3.org/2001/XMLSchema" xmlns:xs="http://www.w3.org/2001/XMLSchema" xmlns:p="http://schemas.microsoft.com/office/2006/metadata/properties" xmlns:ns2="c1ad02c9-7699-4e72-8b9c-8ca9ab445ffd" xmlns:ns3="746abe75-96cf-431d-b69e-dc10edc1c7d5" xmlns:ns4="73fb875a-8af9-4255-b008-0995492d31cd" targetNamespace="http://schemas.microsoft.com/office/2006/metadata/properties" ma:root="true" ma:fieldsID="4d283794444177862dde853a6b6fc4b3" ns2:_="" ns3:_="" ns4:_="">
    <xsd:import namespace="c1ad02c9-7699-4e72-8b9c-8ca9ab445ffd"/>
    <xsd:import namespace="746abe75-96cf-431d-b69e-dc10edc1c7d5"/>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4:TaxCatchAll" minOccurs="0"/>
                <xsd:element ref="ns2:hca0d51098ad4896916fa6e84b69d0a5" minOccurs="0"/>
                <xsd:element ref="ns2:e54c68744f1c45f390eeef1efbe4c1bc" minOccurs="0"/>
                <xsd:element ref="ns2:d91d9b8203764c8ba38c44631753f360" minOccurs="0"/>
                <xsd:element ref="ns2:l82b5be13b8c4d8699da70ccab2f3931" minOccurs="0"/>
                <xsd:element ref="ns2:h08c8d82dc1f4fb9aee0c266aec112c8" minOccurs="0"/>
                <xsd:element ref="ns2:ProjectStatu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d02c9-7699-4e72-8b9c-8ca9ab445f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hca0d51098ad4896916fa6e84b69d0a5" ma:index="23" nillable="true" ma:taxonomy="true" ma:internalName="hca0d51098ad4896916fa6e84b69d0a5" ma:taxonomyFieldName="Disposition_x0020_Classification" ma:displayName="Disposition Classification" ma:default="" ma:fieldId="{1ca0d510-98ad-4896-916f-a6e84b69d0a5}" ma:sspId="8ff62593-b918-4deb-ac08-0d74ac0cc7e6" ma:termSetId="6bf217e2-e279-495b-8206-460fe1b01a4f" ma:anchorId="00000000-0000-0000-0000-000000000000" ma:open="false" ma:isKeyword="false">
      <xsd:complexType>
        <xsd:sequence>
          <xsd:element ref="pc:Terms" minOccurs="0" maxOccurs="1"/>
        </xsd:sequence>
      </xsd:complexType>
    </xsd:element>
    <xsd:element name="e54c68744f1c45f390eeef1efbe4c1bc" ma:index="25" nillable="true" ma:taxonomy="true" ma:internalName="e54c68744f1c45f390eeef1efbe4c1bc" ma:taxonomyFieldName="Document_x0020_Tags" ma:displayName="Document Tags" ma:readOnly="false" ma:default="" ma:fieldId="{e54c6874-4f1c-45f3-90ee-ef1efbe4c1bc}" ma:taxonomyMulti="true" ma:sspId="8ff62593-b918-4deb-ac08-0d74ac0cc7e6" ma:termSetId="ae9b6469-3055-469e-a69c-868e20ad8ba8" ma:anchorId="00000000-0000-0000-0000-000000000000" ma:open="false" ma:isKeyword="false">
      <xsd:complexType>
        <xsd:sequence>
          <xsd:element ref="pc:Terms" minOccurs="0" maxOccurs="1"/>
        </xsd:sequence>
      </xsd:complexType>
    </xsd:element>
    <xsd:element name="d91d9b8203764c8ba38c44631753f360" ma:index="27" nillable="true" ma:taxonomy="true" ma:internalName="d91d9b8203764c8ba38c44631753f360" ma:taxonomyFieldName="Comms_x0020_Product" ma:displayName="Comms Product" ma:readOnly="false" ma:default="" ma:fieldId="{d91d9b82-0376-4c8b-a38c-44631753f360}" ma:taxonomyMulti="true" ma:sspId="8ff62593-b918-4deb-ac08-0d74ac0cc7e6" ma:termSetId="5da5c778-7394-4f8b-acf2-c89c960b3c38" ma:anchorId="00000000-0000-0000-0000-000000000000" ma:open="false" ma:isKeyword="false">
      <xsd:complexType>
        <xsd:sequence>
          <xsd:element ref="pc:Terms" minOccurs="0" maxOccurs="1"/>
        </xsd:sequence>
      </xsd:complexType>
    </xsd:element>
    <xsd:element name="l82b5be13b8c4d8699da70ccab2f3931" ma:index="29" nillable="true" ma:taxonomy="true" ma:internalName="l82b5be13b8c4d8699da70ccab2f3931" ma:taxonomyFieldName="Editorial_x0020_Topics" ma:displayName="Editorial Topics" ma:readOnly="false" ma:default="" ma:fieldId="{582b5be1-3b8c-4d86-99da-70ccab2f3931}" ma:taxonomyMulti="true" ma:sspId="8ff62593-b918-4deb-ac08-0d74ac0cc7e6" ma:termSetId="a753a90c-14e7-44b1-8f1c-0035aabaa896" ma:anchorId="00000000-0000-0000-0000-000000000000" ma:open="false" ma:isKeyword="false">
      <xsd:complexType>
        <xsd:sequence>
          <xsd:element ref="pc:Terms" minOccurs="0" maxOccurs="1"/>
        </xsd:sequence>
      </xsd:complexType>
    </xsd:element>
    <xsd:element name="h08c8d82dc1f4fb9aee0c266aec112c8" ma:index="31" nillable="true" ma:taxonomy="true" ma:internalName="h08c8d82dc1f4fb9aee0c266aec112c8" ma:taxonomyFieldName="Document_x0020_Status" ma:displayName="Document Status" ma:default="1;#Final|f6167f90-fa84-4e35-b288-688568c28dac" ma:fieldId="{108c8d82-dc1f-4fb9-aee0-c266aec112c8}" ma:sspId="8ff62593-b918-4deb-ac08-0d74ac0cc7e6" ma:termSetId="4bbb0838-1e10-4daa-a902-91d1e8d76733" ma:anchorId="00000000-0000-0000-0000-000000000000" ma:open="false" ma:isKeyword="false">
      <xsd:complexType>
        <xsd:sequence>
          <xsd:element ref="pc:Terms" minOccurs="0" maxOccurs="1"/>
        </xsd:sequence>
      </xsd:complexType>
    </xsd:element>
    <xsd:element name="ProjectStatus" ma:index="32" nillable="true" ma:displayName="Project Status" ma:description="For folders indicating whether a project is active or complete." ma:format="Dropdown" ma:indexed="true" ma:internalName="ProjectStatus">
      <xsd:simpleType>
        <xsd:restriction base="dms:Choice">
          <xsd:enumeration value="Active"/>
          <xsd:enumeration value="Complete"/>
        </xsd:restriction>
      </xsd:simpleType>
    </xsd:element>
    <xsd:element name="MediaServiceObjectDetectorVersions" ma:index="33" nillable="true" ma:displayName="MediaServiceObjectDetectorVersions" ma:hidden="true" ma:indexed="true" ma:internalName="MediaServiceObjectDetectorVersions" ma:readOnly="true">
      <xsd:simpleType>
        <xsd:restriction base="dms:Text"/>
      </xsd:simpleType>
    </xsd:element>
    <xsd:element name="MediaServiceSearchProperties" ma:index="3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6abe75-96cf-431d-b69e-dc10edc1c7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cb07c65-f577-4b87-abf8-d5561dee50e0}" ma:internalName="TaxCatchAll" ma:showField="CatchAllData" ma:web="746abe75-96cf-431d-b69e-dc10edc1c7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67730E-8232-4984-883E-85FBC143AFA3}">
  <ds:schemaRefs>
    <ds:schemaRef ds:uri="http://purl.org/dc/elements/1.1/"/>
    <ds:schemaRef ds:uri="http://purl.org/dc/terms/"/>
    <ds:schemaRef ds:uri="http://www.w3.org/XML/1998/namespace"/>
    <ds:schemaRef ds:uri="746abe75-96cf-431d-b69e-dc10edc1c7d5"/>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73fb875a-8af9-4255-b008-0995492d31cd"/>
    <ds:schemaRef ds:uri="c1ad02c9-7699-4e72-8b9c-8ca9ab445ffd"/>
    <ds:schemaRef ds:uri="http://purl.org/dc/dcmitype/"/>
  </ds:schemaRefs>
</ds:datastoreItem>
</file>

<file path=customXml/itemProps2.xml><?xml version="1.0" encoding="utf-8"?>
<ds:datastoreItem xmlns:ds="http://schemas.openxmlformats.org/officeDocument/2006/customXml" ds:itemID="{EDB215F4-33FB-46DC-820F-5C0C64564458}">
  <ds:schemaRefs>
    <ds:schemaRef ds:uri="http://schemas.microsoft.com/sharepoint/v3/contenttype/forms"/>
  </ds:schemaRefs>
</ds:datastoreItem>
</file>

<file path=customXml/itemProps3.xml><?xml version="1.0" encoding="utf-8"?>
<ds:datastoreItem xmlns:ds="http://schemas.openxmlformats.org/officeDocument/2006/customXml" ds:itemID="{C4D79936-694E-4610-8B66-461DBC6F73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d02c9-7699-4e72-8b9c-8ca9ab445ffd"/>
    <ds:schemaRef ds:uri="746abe75-96cf-431d-b69e-dc10edc1c7d5"/>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1419</TotalTime>
  <Words>1641</Words>
  <Application>Microsoft Office PowerPoint</Application>
  <PresentationFormat>On-screen Show (4:3)</PresentationFormat>
  <Paragraphs>185</Paragraphs>
  <Slides>20</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CIDFont+F4</vt:lpstr>
      <vt:lpstr>Georgia</vt:lpstr>
      <vt:lpstr>Source Sans Pro</vt:lpstr>
      <vt:lpstr>Urdu Typesetting</vt:lpstr>
      <vt:lpstr>Wingdings 2</vt:lpstr>
      <vt:lpstr>NIFA Theme</vt:lpstr>
      <vt:lpstr>4-H PYD and the  OJJDP Collaboration  Coordinating Council on Juvenile    Justice and Delinquency Prevention September 19, 2024                                                                                                       Bonita Williams, Ph.D.                                                                                                                                                                                                                       National Program Leader                                                                                                                                                                     Division of Youth and 4-H</vt:lpstr>
      <vt:lpstr>PowerPoint Presentation</vt:lpstr>
      <vt:lpstr>PowerPoint Presentation</vt:lpstr>
      <vt:lpstr>4-H Pledge</vt:lpstr>
      <vt:lpstr>USDA/NIFA</vt:lpstr>
      <vt:lpstr>DY4-H Team</vt:lpstr>
      <vt:lpstr>What is the 4-H Program? </vt:lpstr>
      <vt:lpstr>4-H System</vt:lpstr>
      <vt:lpstr>4-H and Member Definition </vt:lpstr>
      <vt:lpstr>The Collaboration</vt:lpstr>
      <vt:lpstr>Keisha Kersey</vt:lpstr>
      <vt:lpstr>MARRY</vt:lpstr>
      <vt:lpstr>Critical Components</vt:lpstr>
      <vt:lpstr>Developmental Context</vt:lpstr>
      <vt:lpstr>PowerPoint Presentation</vt:lpstr>
      <vt:lpstr>Six Grantees</vt:lpstr>
      <vt:lpstr>PowerPoint Presentation</vt:lpstr>
      <vt:lpstr>Anticipated Engagement/Outcomes</vt:lpstr>
      <vt:lpstr>Non-Discrimination Statement</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USDA NIFA PowerPoint Presentation Template</dc:title>
  <dc:subject/>
  <dc:creator>Iverson, Ana - REE-NIFA</dc:creator>
  <cp:keywords/>
  <dc:description/>
  <cp:lastModifiedBy>Nazario, Cristina (OJP)</cp:lastModifiedBy>
  <cp:revision>41</cp:revision>
  <dcterms:created xsi:type="dcterms:W3CDTF">2020-10-23T18:19:52Z</dcterms:created>
  <dcterms:modified xsi:type="dcterms:W3CDTF">2024-09-18T14:04:21Z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0x0101004AA7CB965C73C947BB5D795F26DFACDC</vt:lpwstr>
  </property>
  <property fmtid="{D5CDD505-2E9C-101B-9397-08002B2CF9AE}" pid="3" name="Related Resource">
    <vt:lpwstr>781;#PowerPoint|b1d71ad1-1e6a-4c28-9dd0-361b3b36574b</vt:lpwstr>
  </property>
  <property fmtid="{D5CDD505-2E9C-101B-9397-08002B2CF9AE}" pid="4" name="Item Type">
    <vt:lpwstr>759;#Template|8e68bd9a-86fd-4aff-98f4-d6f8f2630803</vt:lpwstr>
  </property>
  <property fmtid="{D5CDD505-2E9C-101B-9397-08002B2CF9AE}" pid="5" name="MediaServiceImageTags">
    <vt:lpwstr/>
  </property>
  <property fmtid="{D5CDD505-2E9C-101B-9397-08002B2CF9AE}" pid="6" name="VersioningNumber">
    <vt:i4>1</vt:i4>
  </property>
  <property fmtid="{D5CDD505-2E9C-101B-9397-08002B2CF9AE}" pid="7" name="Disposition Classification">
    <vt:lpwstr/>
  </property>
  <property fmtid="{D5CDD505-2E9C-101B-9397-08002B2CF9AE}" pid="8" name="Comms Product">
    <vt:lpwstr/>
  </property>
  <property fmtid="{D5CDD505-2E9C-101B-9397-08002B2CF9AE}" pid="9" name="Document Tags">
    <vt:lpwstr/>
  </property>
  <property fmtid="{D5CDD505-2E9C-101B-9397-08002B2CF9AE}" pid="10" name="Editorial Topics">
    <vt:lpwstr/>
  </property>
  <property fmtid="{D5CDD505-2E9C-101B-9397-08002B2CF9AE}" pid="11" name="Document Status">
    <vt:lpwstr>1552;#Final|f6167f90-fa84-4e35-b288-688568c28dac</vt:lpwstr>
  </property>
  <property fmtid="{D5CDD505-2E9C-101B-9397-08002B2CF9AE}" pid="12" name="Order">
    <vt:r8>4054400</vt:r8>
  </property>
  <property fmtid="{D5CDD505-2E9C-101B-9397-08002B2CF9AE}" pid="13" name="h08c8d82dc1f4fb9aee0c266aec112c8">
    <vt:lpwstr>Final|f6167f90-fa84-4e35-b288-688568c28dac</vt:lpwstr>
  </property>
  <property fmtid="{D5CDD505-2E9C-101B-9397-08002B2CF9AE}" pid="14" name="xd_Signature">
    <vt:bool>false</vt:bool>
  </property>
  <property fmtid="{D5CDD505-2E9C-101B-9397-08002B2CF9AE}" pid="15" name="xd_ProgID">
    <vt:lpwstr/>
  </property>
  <property fmtid="{D5CDD505-2E9C-101B-9397-08002B2CF9AE}" pid="16" name="ComplianceAssetId">
    <vt:lpwstr/>
  </property>
  <property fmtid="{D5CDD505-2E9C-101B-9397-08002B2CF9AE}" pid="17" name="TemplateUrl">
    <vt:lpwstr/>
  </property>
  <property fmtid="{D5CDD505-2E9C-101B-9397-08002B2CF9AE}" pid="18" name="_ExtendedDescription">
    <vt:lpwstr/>
  </property>
  <property fmtid="{D5CDD505-2E9C-101B-9397-08002B2CF9AE}" pid="19" name="TriggerFlowInfo">
    <vt:lpwstr/>
  </property>
</Properties>
</file>