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handoutMasterIdLst>
    <p:handoutMasterId r:id="rId10"/>
  </p:handoutMasterIdLst>
  <p:sldIdLst>
    <p:sldId id="256" r:id="rId2"/>
    <p:sldId id="276" r:id="rId3"/>
    <p:sldId id="258" r:id="rId4"/>
    <p:sldId id="264" r:id="rId5"/>
    <p:sldId id="269" r:id="rId6"/>
    <p:sldId id="275" r:id="rId7"/>
    <p:sldId id="278" r:id="rId8"/>
  </p:sldIdLst>
  <p:sldSz cx="9144000" cy="6858000" type="screen4x3"/>
  <p:notesSz cx="7010400" cy="92964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96" autoAdjust="0"/>
  </p:normalViewPr>
  <p:slideViewPr>
    <p:cSldViewPr>
      <p:cViewPr varScale="1">
        <p:scale>
          <a:sx n="97" d="100"/>
          <a:sy n="97" d="100"/>
        </p:scale>
        <p:origin x="384"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E22C5C-6C7C-FA4D-8849-299435639AC6}" type="datetimeFigureOut">
              <a:rPr lang="en-US" smtClean="0"/>
              <a:t>4/7/2014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88A58A1-5D52-D948-BE33-02A891482697}" type="slidenum">
              <a:rPr lang="en-US" smtClean="0"/>
              <a:t>‹#›</a:t>
            </a:fld>
            <a:endParaRPr lang="en-US"/>
          </a:p>
        </p:txBody>
      </p:sp>
    </p:spTree>
    <p:extLst>
      <p:ext uri="{BB962C8B-B14F-4D97-AF65-F5344CB8AC3E}">
        <p14:creationId xmlns:p14="http://schemas.microsoft.com/office/powerpoint/2010/main" val="267887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D2769C-6FA7-46F5-8AA7-F255AEFB1205}" type="datetimeFigureOut">
              <a:rPr lang="en-US" smtClean="0"/>
              <a:t>4/7/2014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0D897C5-A926-46DB-85E3-942B69CB237D}" type="slidenum">
              <a:rPr lang="en-US" smtClean="0"/>
              <a:t>‹#›</a:t>
            </a:fld>
            <a:endParaRPr lang="en-US"/>
          </a:p>
        </p:txBody>
      </p:sp>
    </p:spTree>
    <p:extLst>
      <p:ext uri="{BB962C8B-B14F-4D97-AF65-F5344CB8AC3E}">
        <p14:creationId xmlns:p14="http://schemas.microsoft.com/office/powerpoint/2010/main" val="373043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D897C5-A926-46DB-85E3-942B69CB237D}" type="slidenum">
              <a:rPr lang="en-US" smtClean="0"/>
              <a:t>1</a:t>
            </a:fld>
            <a:endParaRPr lang="en-US"/>
          </a:p>
        </p:txBody>
      </p:sp>
    </p:spTree>
    <p:extLst>
      <p:ext uri="{BB962C8B-B14F-4D97-AF65-F5344CB8AC3E}">
        <p14:creationId xmlns:p14="http://schemas.microsoft.com/office/powerpoint/2010/main" val="1128880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Systemic, long-standing issue in our nation’s schools</a:t>
            </a:r>
          </a:p>
          <a:p>
            <a:endParaRPr lang="en-US" dirty="0" smtClean="0"/>
          </a:p>
          <a:p>
            <a:r>
              <a:rPr lang="en-US" dirty="0" smtClean="0"/>
              <a:t>Critical short- and long-term consequences for students, schools, communities, and economies</a:t>
            </a:r>
          </a:p>
          <a:p>
            <a:endParaRPr lang="en-US" dirty="0" smtClean="0"/>
          </a:p>
          <a:p>
            <a:r>
              <a:rPr lang="en-US" dirty="0" smtClean="0"/>
              <a:t>Eliminating inequity is not a quick or easy task – will take all key stakeholders</a:t>
            </a:r>
          </a:p>
          <a:p>
            <a:endParaRPr lang="en-US" dirty="0" smtClean="0"/>
          </a:p>
          <a:p>
            <a:r>
              <a:rPr lang="en-US" dirty="0" smtClean="0"/>
              <a:t>Solutions are beginning to emerge; more are needed</a:t>
            </a:r>
          </a:p>
          <a:p>
            <a:endParaRPr lang="en-US" dirty="0"/>
          </a:p>
        </p:txBody>
      </p:sp>
      <p:sp>
        <p:nvSpPr>
          <p:cNvPr id="4" name="Slide Number Placeholder 3"/>
          <p:cNvSpPr>
            <a:spLocks noGrp="1"/>
          </p:cNvSpPr>
          <p:nvPr>
            <p:ph type="sldNum" sz="quarter" idx="10"/>
          </p:nvPr>
        </p:nvSpPr>
        <p:spPr/>
        <p:txBody>
          <a:bodyPr/>
          <a:lstStyle/>
          <a:p>
            <a:fld id="{D0D897C5-A926-46DB-85E3-942B69CB237D}" type="slidenum">
              <a:rPr lang="en-US" smtClean="0"/>
              <a:t>2</a:t>
            </a:fld>
            <a:endParaRPr lang="en-US"/>
          </a:p>
        </p:txBody>
      </p:sp>
    </p:spTree>
    <p:extLst>
      <p:ext uri="{BB962C8B-B14F-4D97-AF65-F5344CB8AC3E}">
        <p14:creationId xmlns:p14="http://schemas.microsoft.com/office/powerpoint/2010/main" val="2749739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There has been a lot of activity around school discipline happening of late, with more to come:</a:t>
            </a:r>
          </a:p>
          <a:p>
            <a:pPr lvl="0"/>
            <a:endParaRPr lang="en-US" dirty="0"/>
          </a:p>
          <a:p>
            <a:pPr lvl="0"/>
            <a:r>
              <a:rPr lang="en-US" dirty="0"/>
              <a:t>1) USDOE/DOJ: On Jan. 8, 2014, the U.S. Departments of Justice and Education issued federal guidance on school discipline policies and practices, outlining the civil rights obligations that all school systems face in administering discipline.  The departments also published a document of “guiding principles” that details research and best practices to improve school climate.  The Collaborative strongly supports that work and </a:t>
            </a:r>
            <a:r>
              <a:rPr lang="en-US" sz="1100" dirty="0"/>
              <a:t>the </a:t>
            </a:r>
            <a:r>
              <a:rPr lang="en-US" dirty="0" smtClean="0">
                <a:latin typeface="Times New Roman" pitchFamily="18" charset="0"/>
                <a:cs typeface="Times New Roman" pitchFamily="18" charset="0"/>
              </a:rPr>
              <a:t>Discipline Disparities Briefs delves even deeper.</a:t>
            </a:r>
          </a:p>
          <a:p>
            <a:pPr lvl="0"/>
            <a:endParaRPr lang="en-US" baseline="0" dirty="0" smtClean="0"/>
          </a:p>
          <a:p>
            <a:r>
              <a:rPr lang="en-US" baseline="0" dirty="0" smtClean="0"/>
              <a:t>2) CDF/AASA - </a:t>
            </a:r>
            <a:r>
              <a:rPr lang="en-US" dirty="0"/>
              <a:t>The two organizations selected 10 school districts across the country to participate in a public/private initiative to explore effective discipline alternatives to suspension and expulsion.</a:t>
            </a:r>
          </a:p>
          <a:p>
            <a:endParaRPr lang="en-US" dirty="0"/>
          </a:p>
          <a:p>
            <a:r>
              <a:rPr lang="en-US" dirty="0"/>
              <a:t>3) We anticipate releasing our work and the briefing papers in March of 2014.  We believe it represents the most comprehensive compilation and analysis of American research on exclusionary discipline ever attempted.</a:t>
            </a:r>
          </a:p>
          <a:p>
            <a:pPr lvl="0"/>
            <a:endParaRPr lang="en-US" dirty="0"/>
          </a:p>
          <a:p>
            <a:pPr lvl="0"/>
            <a:r>
              <a:rPr lang="en-US" dirty="0"/>
              <a:t>4) USDOE Office of Civil Rights: Nationwide data and data by individual schools and districts are estimated to be released sometime in March although this is not confirmed as of yet.</a:t>
            </a:r>
          </a:p>
          <a:p>
            <a:pPr lvl="0"/>
            <a:endParaRPr lang="en-US" dirty="0"/>
          </a:p>
          <a:p>
            <a:pPr lvl="0"/>
            <a:r>
              <a:rPr lang="en-US" dirty="0"/>
              <a:t>5) CSG Justice Center-  The Consensus Project has brought together experts in school safety, behavioral health, education, juvenile justice, social services, law enforcement and child welfare to offer comprehensive guidance on how best to minimize reliance on exclusionary discipline.  The CSG Justice Center played a key role in highlighting the discipline issue with a ground-breaking 2011 study that found more than half of the public school students in Texas experienced at least one suspension or expulsion before graduating from high school.</a:t>
            </a:r>
          </a:p>
          <a:p>
            <a:endParaRPr lang="en-US" dirty="0"/>
          </a:p>
        </p:txBody>
      </p:sp>
      <p:sp>
        <p:nvSpPr>
          <p:cNvPr id="4" name="Slide Number Placeholder 3"/>
          <p:cNvSpPr>
            <a:spLocks noGrp="1"/>
          </p:cNvSpPr>
          <p:nvPr>
            <p:ph type="sldNum" sz="quarter" idx="10"/>
          </p:nvPr>
        </p:nvSpPr>
        <p:spPr/>
        <p:txBody>
          <a:bodyPr/>
          <a:lstStyle/>
          <a:p>
            <a:fld id="{D0D897C5-A926-46DB-85E3-942B69CB237D}" type="slidenum">
              <a:rPr lang="en-US" smtClean="0"/>
              <a:t>3</a:t>
            </a:fld>
            <a:endParaRPr lang="en-US"/>
          </a:p>
        </p:txBody>
      </p:sp>
    </p:spTree>
    <p:extLst>
      <p:ext uri="{BB962C8B-B14F-4D97-AF65-F5344CB8AC3E}">
        <p14:creationId xmlns:p14="http://schemas.microsoft.com/office/powerpoint/2010/main" val="67310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Disparities in school discipline have received some increasing attention from researchers and advocacy groups for at least 10 years.  But there has been little coordination of these efforts and certainly no consensus reached among educators as to how to address the issue.</a:t>
            </a:r>
          </a:p>
          <a:p>
            <a:pPr lvl="0"/>
            <a:endParaRPr lang="en-US" dirty="0"/>
          </a:p>
          <a:p>
            <a:pPr lvl="0"/>
            <a:r>
              <a:rPr lang="en-US" dirty="0"/>
              <a:t>So in hopes of helping to develop an effective policy agenda, two philanthropic groups funded the formation of a “Discipline Disparities Research-to-Practice Collaborative.”  This is a group of 26 nationally recognized experts from the social science, education and legal fields who were given the freedom to compile and analyze existing research on this problem, and to offer recommendations for school discipline practice, policy and additional research. This work represents the most comprehensive compilation and analysis of American research on exclusionary discipline ever attempted.</a:t>
            </a:r>
          </a:p>
          <a:p>
            <a:pPr lvl="0"/>
            <a:endParaRPr lang="en-US" dirty="0"/>
          </a:p>
          <a:p>
            <a:pPr lvl="0"/>
            <a:r>
              <a:rPr lang="en-US" dirty="0"/>
              <a:t>In order to ensure that what we are recommending is based in evidence and grounded in the everyday lives of folks, we have met quarterly with educators, community organizations, parents, policymakers and others.</a:t>
            </a:r>
          </a:p>
          <a:p>
            <a:pPr lvl="0"/>
            <a:endParaRPr lang="en-US" dirty="0"/>
          </a:p>
          <a:p>
            <a:pPr lvl="0"/>
            <a:r>
              <a:rPr lang="en-US" dirty="0"/>
              <a:t>The results of this work thus far have been (a) funding a set of new research projects that continue to progress; (b) a national conference, Closing the Discipline Gap, where new cutting edge research was presented and many of those papers will be included in a Book – Closing the School Discipline Gap – edited by Dan </a:t>
            </a:r>
            <a:r>
              <a:rPr lang="en-US" dirty="0" err="1"/>
              <a:t>Losen</a:t>
            </a:r>
            <a:r>
              <a:rPr lang="en-US" dirty="0"/>
              <a:t>, under contract with Teachers College Record, and due for publication in 2014 or 2015; and (c)what we are talking about today, our briefing paper series.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0D897C5-A926-46DB-85E3-942B69CB237D}" type="slidenum">
              <a:rPr lang="en-US" smtClean="0"/>
              <a:t>4</a:t>
            </a:fld>
            <a:endParaRPr lang="en-US"/>
          </a:p>
        </p:txBody>
      </p:sp>
    </p:spTree>
    <p:extLst>
      <p:ext uri="{BB962C8B-B14F-4D97-AF65-F5344CB8AC3E}">
        <p14:creationId xmlns:p14="http://schemas.microsoft.com/office/powerpoint/2010/main" val="2706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this</a:t>
            </a:r>
            <a:r>
              <a:rPr lang="en-US" baseline="0" dirty="0" smtClean="0"/>
              <a:t> meeting we will be focusing on getting into some details on three content briefs: Interventions, New Research, and Policy.</a:t>
            </a:r>
            <a:endParaRPr lang="en-US" dirty="0"/>
          </a:p>
        </p:txBody>
      </p:sp>
      <p:sp>
        <p:nvSpPr>
          <p:cNvPr id="4" name="Slide Number Placeholder 3"/>
          <p:cNvSpPr>
            <a:spLocks noGrp="1"/>
          </p:cNvSpPr>
          <p:nvPr>
            <p:ph type="sldNum" sz="quarter" idx="10"/>
          </p:nvPr>
        </p:nvSpPr>
        <p:spPr/>
        <p:txBody>
          <a:bodyPr/>
          <a:lstStyle/>
          <a:p>
            <a:fld id="{D0D897C5-A926-46DB-85E3-942B69CB237D}" type="slidenum">
              <a:rPr lang="en-US" smtClean="0"/>
              <a:t>5</a:t>
            </a:fld>
            <a:endParaRPr lang="en-US"/>
          </a:p>
        </p:txBody>
      </p:sp>
    </p:spTree>
    <p:extLst>
      <p:ext uri="{BB962C8B-B14F-4D97-AF65-F5344CB8AC3E}">
        <p14:creationId xmlns:p14="http://schemas.microsoft.com/office/powerpoint/2010/main" val="1124658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Designed primarily for educators, advocates, and others interested in school- and community-based interventions, this briefing paper describes approaches schools and communities are using across the country to reduce disparities.</a:t>
            </a:r>
          </a:p>
          <a:p>
            <a:r>
              <a:rPr lang="en-US" dirty="0"/>
              <a:t> </a:t>
            </a:r>
          </a:p>
          <a:p>
            <a:pPr lvl="0"/>
            <a:r>
              <a:rPr lang="en-US" dirty="0"/>
              <a:t>It cannot be assumed that efforts to improve schooling overall will change differential treatment in discipline or change differential access to learning opportunities.  Indeed it is possible to reduce exclusionary discipline without changing disparities.  </a:t>
            </a:r>
          </a:p>
          <a:p>
            <a:pPr lvl="0"/>
            <a:endParaRPr lang="en-US" b="1" dirty="0"/>
          </a:p>
          <a:p>
            <a:pPr lvl="0"/>
            <a:r>
              <a:rPr lang="en-US" dirty="0"/>
              <a:t>Under-resourced schools face tremendous challenges in providing an exceptional education for all students.  Real barriers to providing such an education for all students exist when schools and students have unequal access to quality teaching, a rigorous and meaningful curriculum, funding, or other factors related to positive student outcomes. </a:t>
            </a:r>
          </a:p>
          <a:p>
            <a:pPr lvl="0"/>
            <a:endParaRPr lang="en-US" dirty="0"/>
          </a:p>
          <a:p>
            <a:pPr lvl="0"/>
            <a:r>
              <a:rPr lang="en-US" dirty="0"/>
              <a:t>Even given the most effective preventative strategies and approaches, conflict will still occur in schools. When conflict among students or between students and staff occurs, schools need tools to be able to respond in a constructive and equitable manner. Rather than merely applying consequences</a:t>
            </a:r>
          </a:p>
          <a:p>
            <a:pPr lvl="0"/>
            <a:endParaRPr lang="en-US" dirty="0"/>
          </a:p>
          <a:p>
            <a:pPr lvl="0"/>
            <a:r>
              <a:rPr lang="en-US" dirty="0"/>
              <a:t>If schools see it as part of their educational mission to teach appropriate behavior and work to develop and maintain a trusting relationship between teacher and student, then punitive discipline can be dramatically reduced.</a:t>
            </a:r>
          </a:p>
          <a:p>
            <a:pPr lvl="0"/>
            <a:endParaRPr lang="en-US" dirty="0"/>
          </a:p>
          <a:p>
            <a:pPr lvl="0"/>
            <a:r>
              <a:rPr lang="en-US" dirty="0"/>
              <a:t>Prevention programs can be applied school-wide to reduce the likelihood of conflict.  And when misbehavior does occur, it can be addressed through constructive “restorative justice” policies that reduce unnecessary discipline.</a:t>
            </a:r>
          </a:p>
          <a:p>
            <a:endParaRPr lang="en-US" dirty="0"/>
          </a:p>
        </p:txBody>
      </p:sp>
      <p:sp>
        <p:nvSpPr>
          <p:cNvPr id="4" name="Slide Number Placeholder 3"/>
          <p:cNvSpPr>
            <a:spLocks noGrp="1"/>
          </p:cNvSpPr>
          <p:nvPr>
            <p:ph type="sldNum" sz="quarter" idx="10"/>
          </p:nvPr>
        </p:nvSpPr>
        <p:spPr/>
        <p:txBody>
          <a:bodyPr/>
          <a:lstStyle/>
          <a:p>
            <a:fld id="{D0D897C5-A926-46DB-85E3-942B69CB237D}" type="slidenum">
              <a:rPr lang="en-US" smtClean="0"/>
              <a:t>6</a:t>
            </a:fld>
            <a:endParaRPr lang="en-US"/>
          </a:p>
        </p:txBody>
      </p:sp>
    </p:spTree>
    <p:extLst>
      <p:ext uri="{BB962C8B-B14F-4D97-AF65-F5344CB8AC3E}">
        <p14:creationId xmlns:p14="http://schemas.microsoft.com/office/powerpoint/2010/main" val="2749739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some data to describe the extent of the problem – millions of kids being suspended or expelled each day; number of students suspended or expelled in one year is more than enough to fill every NFL and Major League Baseball stadium in the country; economic and civic consequences</a:t>
            </a:r>
          </a:p>
          <a:p>
            <a:r>
              <a:rPr lang="en-US" dirty="0"/>
              <a:t>--approximately 8,000 secondary schools from nearly 4,000 districts suspended fewer than 10% of every major subgroup enrolled; Site examples of states and districts that are making changes (e.g. Connecticut, Denver, LAUSD, Chicago, Maryland etc.)</a:t>
            </a:r>
          </a:p>
          <a:p>
            <a:r>
              <a:rPr lang="en-US" dirty="0"/>
              <a:t>-Policy changes at federal, state, and district level should include (three items listed; see below for language from policy brief executive summary):</a:t>
            </a:r>
          </a:p>
          <a:p>
            <a:endParaRPr lang="en-US" b="1" i="1" dirty="0"/>
          </a:p>
          <a:p>
            <a:r>
              <a:rPr lang="en-US" b="1" i="1" dirty="0"/>
              <a:t>1) </a:t>
            </a:r>
            <a:r>
              <a:rPr lang="en-US" dirty="0"/>
              <a:t>Federal policy should require states and districts to publicly report disaggregated data annually. Data on disparities in discipline are the</a:t>
            </a:r>
          </a:p>
          <a:p>
            <a:r>
              <a:rPr lang="en-US" dirty="0"/>
              <a:t>kind of evidence needed to determine if policies or practices are effective or promising. The public’s right to know, and important input</a:t>
            </a:r>
          </a:p>
          <a:p>
            <a:r>
              <a:rPr lang="en-US" dirty="0"/>
              <a:t>from community groups, researchers and other education reformers are constrained if disaggregated data are not reported each year.</a:t>
            </a:r>
          </a:p>
          <a:p>
            <a:r>
              <a:rPr lang="en-US" dirty="0"/>
              <a:t>These data should include: the number of students suspended, the number of suspensions, reasons for out-of-school suspensions, and</a:t>
            </a:r>
          </a:p>
          <a:p>
            <a:r>
              <a:rPr lang="en-US" dirty="0"/>
              <a:t>days of lost instruction, at each school level (elementary, middle, and high). The reported data should be disaggregated by race/ethnicity,</a:t>
            </a:r>
          </a:p>
          <a:p>
            <a:r>
              <a:rPr lang="en-US" dirty="0"/>
              <a:t>gender, English Language Learner status, and disability status, and enable cross-sectional analysis (e.g., Black female students with</a:t>
            </a:r>
          </a:p>
          <a:p>
            <a:r>
              <a:rPr lang="en-US" dirty="0"/>
              <a:t>disabilities).</a:t>
            </a:r>
          </a:p>
          <a:p>
            <a:endParaRPr lang="en-US" dirty="0"/>
          </a:p>
          <a:p>
            <a:r>
              <a:rPr lang="en-US" b="1" dirty="0"/>
              <a:t>2) </a:t>
            </a:r>
            <a:r>
              <a:rPr lang="en-US" dirty="0"/>
              <a:t>Current federal requirements are limited to annual state reports of racially disaggregated</a:t>
            </a:r>
          </a:p>
          <a:p>
            <a:r>
              <a:rPr lang="en-US" dirty="0"/>
              <a:t>discipline data, and only for students with disabilities, at the state level, pursuant to IDEA U.S.C. Section 1418 (a). The law also calls</a:t>
            </a:r>
          </a:p>
          <a:p>
            <a:r>
              <a:rPr lang="en-US" dirty="0"/>
              <a:t>for states to compare, in each district, the discipline of students with disabilities to those without. To ensure states have the capacity to</a:t>
            </a:r>
          </a:p>
          <a:p>
            <a:r>
              <a:rPr lang="en-US" dirty="0"/>
              <a:t>fulfill the statutory obligation to make comparisons, the Secretary of the U.S. Department of Education should require annual reporting of</a:t>
            </a:r>
          </a:p>
          <a:p>
            <a:r>
              <a:rPr lang="en-US" dirty="0"/>
              <a:t>students without disabilities as well and expand the reporting to include school and district level reports. Similarly, the Secretary should</a:t>
            </a:r>
          </a:p>
          <a:p>
            <a:r>
              <a:rPr lang="en-US" dirty="0"/>
              <a:t>use his authority pursuant to civil rights statutes to require schools and districts to annually report the discipline data collected by the civil</a:t>
            </a:r>
          </a:p>
          <a:p>
            <a:r>
              <a:rPr lang="en-US" dirty="0"/>
              <a:t>rights survey that is currently conducted every other year.</a:t>
            </a:r>
          </a:p>
          <a:p>
            <a:r>
              <a:rPr lang="en-US" b="1" dirty="0"/>
              <a:t>3) Collect data on the discipline of students by sexual orientation: </a:t>
            </a:r>
            <a:r>
              <a:rPr lang="en-US" dirty="0"/>
              <a:t>For all the same reasons, it is imperative that the federal government</a:t>
            </a:r>
          </a:p>
          <a:p>
            <a:r>
              <a:rPr lang="en-US" dirty="0"/>
              <a:t>annually collect and report discipline data on youth willing to self-identify their sexual orientation. Although it does not yet satisfy these</a:t>
            </a:r>
          </a:p>
          <a:p>
            <a:r>
              <a:rPr lang="en-US" dirty="0"/>
              <a:t>important collection and reporting needs, the Department of Education’s new requirement to report data on bullying and sexual orientation</a:t>
            </a:r>
          </a:p>
          <a:p>
            <a:r>
              <a:rPr lang="en-US" dirty="0"/>
              <a:t>is a tremendous first step in the right direction.</a:t>
            </a:r>
          </a:p>
          <a:p>
            <a:r>
              <a:rPr lang="en-US" b="1" i="1" dirty="0"/>
              <a:t>Encourage Alignment of Discipline Policies with Educational Mission and Goals</a:t>
            </a:r>
          </a:p>
          <a:p>
            <a:r>
              <a:rPr lang="en-US" b="1" dirty="0"/>
              <a:t>Ensure the new guidance pertaining to “disparate impact” is used to spur improvements in policy and practice: </a:t>
            </a:r>
            <a:r>
              <a:rPr lang="en-US" dirty="0"/>
              <a:t>The Departments of</a:t>
            </a:r>
          </a:p>
          <a:p>
            <a:r>
              <a:rPr lang="en-US" dirty="0"/>
              <a:t>Education and Justice’s guidance calls attention to the disparate harm that results from disparities in discipline, and the possibility that</a:t>
            </a:r>
          </a:p>
          <a:p>
            <a:r>
              <a:rPr lang="en-US" dirty="0"/>
              <a:t>failure to change harsh policies and practices in the face of more effective alternative approaches could constitute a violation of civil</a:t>
            </a:r>
          </a:p>
          <a:p>
            <a:r>
              <a:rPr lang="en-US" dirty="0"/>
              <a:t>rights. The goal of civil rights law under the “disparate impact” approach is to ensure that schools shift to more effective and educationally</a:t>
            </a:r>
          </a:p>
          <a:p>
            <a:r>
              <a:rPr lang="en-US" dirty="0" err="1"/>
              <a:t>justifi</a:t>
            </a:r>
            <a:r>
              <a:rPr lang="en-US" dirty="0"/>
              <a:t>-able practices. To ensure optimal use of the new guidance the federal government should commit more funds for federal monitoring</a:t>
            </a:r>
          </a:p>
          <a:p>
            <a:r>
              <a:rPr lang="en-US" dirty="0"/>
              <a:t>and enforcement in this area. Those funds could be used to hold regional webinars on what the guidance means, add analysts to enhance</a:t>
            </a:r>
          </a:p>
          <a:p>
            <a:r>
              <a:rPr lang="en-US" dirty="0"/>
              <a:t>the capacity of the Office for Civil Rights (OCR) and the Department of Justice (DOJ) to enforce current requirements, increase technical</a:t>
            </a:r>
          </a:p>
          <a:p>
            <a:r>
              <a:rPr lang="en-US" dirty="0"/>
              <a:t>assistant support to districts, and increase staffing to respond to the interest in discipline reform on the part of schools and districts.</a:t>
            </a:r>
          </a:p>
          <a:p>
            <a:r>
              <a:rPr lang="en-US" dirty="0"/>
              <a:t>Similarly, the</a:t>
            </a:r>
          </a:p>
          <a:p>
            <a:r>
              <a:rPr lang="en-US" dirty="0"/>
              <a:t>current IDEA requires (20 U.S.C. 1418(d)) states to analyze the racial data on disparities in discipline for each district and large disparities</a:t>
            </a:r>
          </a:p>
          <a:p>
            <a:r>
              <a:rPr lang="en-US" dirty="0"/>
              <a:t>may trigger support for coordinated early intervention services. Recently, however, the Government Accounting Office (GAO) criticized</a:t>
            </a:r>
          </a:p>
          <a:p>
            <a:r>
              <a:rPr lang="en-US" dirty="0"/>
              <a:t>the U.S. Department of Education for allowing states to use such a high bar to define “significant disproportionality” that, in many states,</a:t>
            </a:r>
          </a:p>
          <a:p>
            <a:r>
              <a:rPr lang="en-US" dirty="0"/>
              <a:t>no districts are ever required to take action to address racial disparities. Consistent with OCR’s new guidance, the Department of Education</a:t>
            </a:r>
          </a:p>
          <a:p>
            <a:r>
              <a:rPr lang="en-US" dirty="0"/>
              <a:t>should ramp-up enforcement of these existing IDEA requirements.</a:t>
            </a:r>
          </a:p>
          <a:p>
            <a:r>
              <a:rPr lang="en-US" b="1" dirty="0"/>
              <a:t>Codify the priority of addressing excessive discipline and disparities when the ESEA is reauthorized: </a:t>
            </a:r>
            <a:r>
              <a:rPr lang="en-US" dirty="0"/>
              <a:t>The Elementary and Secondary Education</a:t>
            </a:r>
          </a:p>
          <a:p>
            <a:r>
              <a:rPr lang="en-US" dirty="0"/>
              <a:t>Act has no safeguards against excessive discipline. When this omnibus education act is reauthorized, all agree that the accountability</a:t>
            </a:r>
          </a:p>
          <a:p>
            <a:r>
              <a:rPr lang="en-US" dirty="0"/>
              <a:t>structures will be revised. Many reformers have called for a better balance between test scores, graduation rates, and other outcomes.</a:t>
            </a:r>
          </a:p>
          <a:p>
            <a:r>
              <a:rPr lang="en-US" dirty="0"/>
              <a:t>The new accountability structure should also safeguard against incentives to “push out” low achievers on disciplinary grounds. Therefore,</a:t>
            </a:r>
          </a:p>
          <a:p>
            <a:r>
              <a:rPr lang="en-US" dirty="0"/>
              <a:t>suspension rates should be among the factors schools and districts use to measure the performance of secondary schools and also be</a:t>
            </a:r>
          </a:p>
          <a:p>
            <a:r>
              <a:rPr lang="en-US" dirty="0"/>
              <a:t>included in “early warning” systems to target supportive interventions. To the extent that multiple indicators of progress are developed,</a:t>
            </a:r>
          </a:p>
          <a:p>
            <a:r>
              <a:rPr lang="en-US" dirty="0"/>
              <a:t>discipline levels and disparities should be included. Additionally, “turn-around” schools should be required to include safeguards against</a:t>
            </a:r>
          </a:p>
          <a:p>
            <a:r>
              <a:rPr lang="en-US" dirty="0"/>
              <a:t>excessive and disparate exclusionary discipline.</a:t>
            </a:r>
          </a:p>
          <a:p>
            <a:r>
              <a:rPr lang="en-US" b="1" dirty="0"/>
              <a:t>Leverage federal competitive grants to promote remedies to excessive discipline. </a:t>
            </a:r>
            <a:r>
              <a:rPr lang="en-US" dirty="0"/>
              <a:t>It should be noted that important conditions have</a:t>
            </a:r>
          </a:p>
          <a:p>
            <a:r>
              <a:rPr lang="en-US" dirty="0"/>
              <a:t>been added to the requirements for the 16 school districts that received Race to the Top-District grants. More should be done to leverage</a:t>
            </a:r>
          </a:p>
          <a:p>
            <a:r>
              <a:rPr lang="en-US" dirty="0"/>
              <a:t>competitive grants to incentivize revisions of school discipline codes to align with effective and promising disciplinary practices.</a:t>
            </a:r>
          </a:p>
          <a:p>
            <a:r>
              <a:rPr lang="en-US" b="1" dirty="0"/>
              <a:t>Use the numerous improvements in state laws and regulations as models. </a:t>
            </a:r>
            <a:r>
              <a:rPr lang="en-US" dirty="0"/>
              <a:t>Maryland now requires interventions when suspension rates</a:t>
            </a:r>
          </a:p>
          <a:p>
            <a:r>
              <a:rPr lang="en-US" dirty="0"/>
              <a:t>and disparities exceed a threshold. Connecticut legislators passed a law meant to ensure that out-of-school suspension was always a measure</a:t>
            </a:r>
          </a:p>
          <a:p>
            <a:r>
              <a:rPr lang="en-US" dirty="0"/>
              <a:t>of last resort. In Colorado, state policymakers directed state education dollars to Denver that enabled the district for system-wide</a:t>
            </a:r>
          </a:p>
          <a:p>
            <a:r>
              <a:rPr lang="en-US" dirty="0"/>
              <a:t>implementation of restorative practices. Similarly, reductions in suspensions and disparities in Virginia prompted the state to require the</a:t>
            </a:r>
          </a:p>
          <a:p>
            <a:r>
              <a:rPr lang="en-US" dirty="0"/>
              <a:t>use of threat assessment and a protocol designed to prioritize prevention over punishment. Other states should pass similar legislation</a:t>
            </a:r>
          </a:p>
          <a:p>
            <a:r>
              <a:rPr lang="en-US" dirty="0"/>
              <a:t>or regulation.</a:t>
            </a:r>
          </a:p>
          <a:p>
            <a:r>
              <a:rPr lang="en-US" b="1" dirty="0"/>
              <a:t>Replicate state and district school codes of conduct that restrict the use of suspensions to a measure of last resort: </a:t>
            </a:r>
            <a:r>
              <a:rPr lang="en-US" dirty="0"/>
              <a:t>Some administrators</a:t>
            </a:r>
          </a:p>
          <a:p>
            <a:r>
              <a:rPr lang="en-US" dirty="0"/>
              <a:t>have testified that their efforts to eliminate suspensions as a way to deal with minor misbehavior in school can improve attendance and</a:t>
            </a:r>
          </a:p>
          <a:p>
            <a:r>
              <a:rPr lang="en-US" dirty="0"/>
              <a:t>the overall school environment. For example, in Baltimore City, Executive Director of Student Safety and Support, Karen Webber-</a:t>
            </a:r>
            <a:r>
              <a:rPr lang="en-US" dirty="0" err="1"/>
              <a:t>Ndour</a:t>
            </a:r>
            <a:endParaRPr lang="en-US" dirty="0"/>
          </a:p>
          <a:p>
            <a:r>
              <a:rPr lang="en-US" dirty="0"/>
              <a:t>recently stated that ending suspensions for attendance and other minor code violations helped prioritize improvements in school climate.</a:t>
            </a:r>
          </a:p>
          <a:p>
            <a:r>
              <a:rPr lang="en-US" dirty="0"/>
              <a:t>In Los Angeles, California—the nation’s second largest school district—the school board ruled out the use of suspension in response to</a:t>
            </a:r>
          </a:p>
          <a:p>
            <a:r>
              <a:rPr lang="en-US" dirty="0"/>
              <a:t>the catch-all and highly subjective category of “disruption or willful defiance.” Given research showing that the disparities by race and</a:t>
            </a:r>
          </a:p>
          <a:p>
            <a:r>
              <a:rPr lang="en-US" dirty="0"/>
              <a:t>disability status are largest in the minor misconduct categories, efforts to restrict suspension to only the most serious misconduct are</a:t>
            </a:r>
          </a:p>
          <a:p>
            <a:r>
              <a:rPr lang="en-US" dirty="0"/>
              <a:t>expected to help reduce suspensions generally as well as disparities in their use.</a:t>
            </a:r>
          </a:p>
          <a:p>
            <a:r>
              <a:rPr lang="en-US" b="1" i="1" dirty="0"/>
              <a:t>Provide Support and Funding for Evidence-based Alternatives</a:t>
            </a:r>
          </a:p>
          <a:p>
            <a:r>
              <a:rPr lang="en-US" b="1" dirty="0"/>
              <a:t>Invest in research on remedies: </a:t>
            </a:r>
            <a:r>
              <a:rPr lang="en-US" dirty="0"/>
              <a:t>The Institute for Educational Sciences has already begun to support these efforts and they should be</a:t>
            </a:r>
          </a:p>
          <a:p>
            <a:r>
              <a:rPr lang="en-US" dirty="0"/>
              <a:t>expanded, including funds for research on how to scale up successful models. States should also provide greater support for research on</a:t>
            </a:r>
          </a:p>
          <a:p>
            <a:r>
              <a:rPr lang="en-US" dirty="0"/>
              <a:t>promising, evidence-based interventions and targeting more funds for systemic improvements in approaches to school discipline.</a:t>
            </a:r>
          </a:p>
          <a:p>
            <a:r>
              <a:rPr lang="en-US" b="1" dirty="0"/>
              <a:t>Provide funding to expand evidenced-based practices: </a:t>
            </a:r>
            <a:r>
              <a:rPr lang="en-US" dirty="0"/>
              <a:t>These should include funding for restorative practices, social-emotional learning,</a:t>
            </a:r>
          </a:p>
          <a:p>
            <a:r>
              <a:rPr lang="en-US" dirty="0"/>
              <a:t>tiered interventions and positive protocols. Our research indicates that funding for evidence-based teacher training and preparation</a:t>
            </a:r>
          </a:p>
          <a:p>
            <a:r>
              <a:rPr lang="en-US" dirty="0"/>
              <a:t>programs and professional development aimed at promoting higher levels of student engagement and improved relationships between</a:t>
            </a:r>
          </a:p>
          <a:p>
            <a:r>
              <a:rPr lang="en-US" dirty="0"/>
              <a:t>teachers and students is also warranted.</a:t>
            </a:r>
          </a:p>
          <a:p>
            <a:r>
              <a:rPr lang="en-US" b="1" dirty="0"/>
              <a:t>Condition support for School-wide Positive Behavior Interventions and Supports on remedying discipline disparities: </a:t>
            </a:r>
            <a:r>
              <a:rPr lang="en-US" dirty="0"/>
              <a:t>The Individuals</a:t>
            </a:r>
          </a:p>
          <a:p>
            <a:r>
              <a:rPr lang="en-US" dirty="0"/>
              <a:t>with Disabilities Education Act currently provides grants to states and districts to invest in School-wide Positive Behavioral Interventions</a:t>
            </a:r>
          </a:p>
          <a:p>
            <a:r>
              <a:rPr lang="en-US" dirty="0"/>
              <a:t>and Supports (SWPBIS). SWPBIS is a well-established systemic and data-driven approach to improving school learning environments,</a:t>
            </a:r>
          </a:p>
          <a:p>
            <a:r>
              <a:rPr lang="en-US" dirty="0"/>
              <a:t>emphasizing changing the underlying attitudes and policies of school staff concerning how student behavior is addressed. Research has</a:t>
            </a:r>
          </a:p>
          <a:p>
            <a:r>
              <a:rPr lang="en-US" dirty="0"/>
              <a:t>shown that this approach can reduce rates of student referrals to the office on disciplinary grounds. However, the most recent research</a:t>
            </a:r>
          </a:p>
          <a:p>
            <a:r>
              <a:rPr lang="en-US" dirty="0"/>
              <a:t>findings suggest that schools and districts will be more effective in reducing both suspensions and racial disparities if they revise their</a:t>
            </a:r>
          </a:p>
          <a:p>
            <a:r>
              <a:rPr lang="en-US" dirty="0"/>
              <a:t>school codes to align with the positive and constructive framework of PBIS and adapt the PBIS framework to pay specific attention to the</a:t>
            </a:r>
          </a:p>
          <a:p>
            <a:r>
              <a:rPr lang="en-US" dirty="0"/>
              <a:t>data on race and ethnicity and take measures to ensure that the systems of discipline are multi-culturally responsive. Federal and state</a:t>
            </a:r>
          </a:p>
          <a:p>
            <a:r>
              <a:rPr lang="en-US" dirty="0"/>
              <a:t>grants to districts to support positive behavioral approaches should include incentives to ensure that implementation and monitoring</a:t>
            </a:r>
          </a:p>
          <a:p>
            <a:r>
              <a:rPr lang="en-US" dirty="0"/>
              <a:t>also includes attention to disparities.</a:t>
            </a:r>
          </a:p>
          <a:p>
            <a:r>
              <a:rPr lang="en-US" b="1" dirty="0"/>
              <a:t>Ensure that new funds for school police or counselors do not prioritize police before counselors: </a:t>
            </a:r>
            <a:r>
              <a:rPr lang="en-US" dirty="0"/>
              <a:t>Ensure that schools and districts seeking</a:t>
            </a:r>
          </a:p>
          <a:p>
            <a:r>
              <a:rPr lang="en-US" dirty="0"/>
              <a:t>to use these funds for policing and security demonstrate adequate counseling, mental health support, teacher training in classroom</a:t>
            </a:r>
          </a:p>
          <a:p>
            <a:r>
              <a:rPr lang="en-US" dirty="0"/>
              <a:t>and behavior management, as well as general improvement in school climate.</a:t>
            </a:r>
          </a:p>
          <a:p>
            <a:r>
              <a:rPr lang="en-US" b="1" dirty="0"/>
              <a:t>Provide safeguards against problems with over-reliance on alternative schools: </a:t>
            </a:r>
            <a:r>
              <a:rPr lang="en-US" dirty="0"/>
              <a:t>Alternative disciplinary schools, in theory, might help</a:t>
            </a:r>
          </a:p>
          <a:p>
            <a:r>
              <a:rPr lang="en-US" dirty="0"/>
              <a:t>persistently misbehaving students stay in school if they receive academic instruction and interventions that teach successful behaviors.</a:t>
            </a:r>
          </a:p>
          <a:p>
            <a:r>
              <a:rPr lang="en-US" dirty="0"/>
              <a:t>This is one reason that advocates for children in states like Massachusetts have successfully pressed for required alternative instruction</a:t>
            </a:r>
          </a:p>
          <a:p>
            <a:r>
              <a:rPr lang="en-US" dirty="0"/>
              <a:t>for students. However, disciplinary alternatives that cluster misbehaving students and lack necessary supports and engaging curricula</a:t>
            </a:r>
          </a:p>
          <a:p>
            <a:r>
              <a:rPr lang="en-US" dirty="0"/>
              <a:t>could also contribute to long-term negative outcomes. One longitudinal analysis of data from alternative schools in a large urban district</a:t>
            </a:r>
          </a:p>
          <a:p>
            <a:r>
              <a:rPr lang="en-US" dirty="0"/>
              <a:t>documented their</a:t>
            </a:r>
            <a:endParaRPr lang="en-US" dirty="0"/>
          </a:p>
        </p:txBody>
      </p:sp>
      <p:sp>
        <p:nvSpPr>
          <p:cNvPr id="4" name="Slide Number Placeholder 3"/>
          <p:cNvSpPr>
            <a:spLocks noGrp="1"/>
          </p:cNvSpPr>
          <p:nvPr>
            <p:ph type="sldNum" sz="quarter" idx="10"/>
          </p:nvPr>
        </p:nvSpPr>
        <p:spPr/>
        <p:txBody>
          <a:bodyPr/>
          <a:lstStyle/>
          <a:p>
            <a:fld id="{D0D897C5-A926-46DB-85E3-942B69CB237D}" type="slidenum">
              <a:rPr lang="en-US" smtClean="0"/>
              <a:t>7</a:t>
            </a:fld>
            <a:endParaRPr lang="en-US"/>
          </a:p>
        </p:txBody>
      </p:sp>
    </p:spTree>
    <p:extLst>
      <p:ext uri="{BB962C8B-B14F-4D97-AF65-F5344CB8AC3E}">
        <p14:creationId xmlns:p14="http://schemas.microsoft.com/office/powerpoint/2010/main" val="3905763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0BE30A-5651-44FF-933D-BF63BC7CA4A3}"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E30A-5651-44FF-933D-BF63BC7CA4A3}"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E30A-5651-44FF-933D-BF63BC7CA4A3}"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E30A-5651-44FF-933D-BF63BC7CA4A3}"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0BE30A-5651-44FF-933D-BF63BC7CA4A3}"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0BE30A-5651-44FF-933D-BF63BC7CA4A3}"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0BE30A-5651-44FF-933D-BF63BC7CA4A3}" type="datetimeFigureOut">
              <a:rPr lang="en-US" smtClean="0"/>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0BE30A-5651-44FF-933D-BF63BC7CA4A3}" type="datetimeFigureOut">
              <a:rPr lang="en-US" smtClean="0"/>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BE30A-5651-44FF-933D-BF63BC7CA4A3}" type="datetimeFigureOut">
              <a:rPr lang="en-US" smtClean="0"/>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E30A-5651-44FF-933D-BF63BC7CA4A3}"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E30A-5651-44FF-933D-BF63BC7CA4A3}"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F5597-1B92-4AC1-ADBD-761E7460AB26}"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BE30A-5651-44FF-933D-BF63BC7CA4A3}" type="datetimeFigureOut">
              <a:rPr lang="en-US" smtClean="0"/>
              <a:t>4/7/2014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F5597-1B92-4AC1-ADBD-761E7460AB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nner.jpg"/>
          <p:cNvPicPr>
            <a:picLocks noChangeAspect="1"/>
          </p:cNvPicPr>
          <p:nvPr/>
        </p:nvPicPr>
        <p:blipFill>
          <a:blip r:embed="rId3" cstate="print"/>
          <a:stretch>
            <a:fillRect/>
          </a:stretch>
        </p:blipFill>
        <p:spPr>
          <a:xfrm>
            <a:off x="0" y="0"/>
            <a:ext cx="9144000" cy="2133600"/>
          </a:xfrm>
          <a:prstGeom prst="rect">
            <a:avLst/>
          </a:prstGeom>
        </p:spPr>
      </p:pic>
      <p:sp>
        <p:nvSpPr>
          <p:cNvPr id="8" name="TextBox 7"/>
          <p:cNvSpPr txBox="1"/>
          <p:nvPr/>
        </p:nvSpPr>
        <p:spPr>
          <a:xfrm>
            <a:off x="1066800" y="2362200"/>
            <a:ext cx="7086600" cy="4339650"/>
          </a:xfrm>
          <a:prstGeom prst="rect">
            <a:avLst/>
          </a:prstGeom>
          <a:noFill/>
        </p:spPr>
        <p:txBody>
          <a:bodyPr wrap="square" rtlCol="0">
            <a:spAutoFit/>
          </a:bodyPr>
          <a:lstStyle/>
          <a:p>
            <a:pPr algn="ctr">
              <a:lnSpc>
                <a:spcPct val="150000"/>
              </a:lnSpc>
            </a:pPr>
            <a:r>
              <a:rPr lang="en-US" sz="2400" b="1" cap="small" dirty="0" smtClean="0">
                <a:latin typeface="Times New Roman" pitchFamily="18" charset="0"/>
                <a:cs typeface="Times New Roman" pitchFamily="18" charset="0"/>
              </a:rPr>
              <a:t>Discipline Disparities Briefing Paper Series</a:t>
            </a:r>
          </a:p>
          <a:p>
            <a:pPr algn="ctr"/>
            <a:endParaRPr lang="en-US" sz="2400" b="1" dirty="0">
              <a:latin typeface="Times New Roman" pitchFamily="18" charset="0"/>
              <a:cs typeface="Times New Roman" pitchFamily="18" charset="0"/>
            </a:endParaRPr>
          </a:p>
          <a:p>
            <a:pPr algn="ctr"/>
            <a:r>
              <a:rPr lang="en-US" sz="2400" b="1" dirty="0" smtClean="0">
                <a:latin typeface="Times New Roman"/>
                <a:cs typeface="Times New Roman"/>
              </a:rPr>
              <a:t>Presented to the </a:t>
            </a:r>
            <a:r>
              <a:rPr lang="en-US" sz="2400" b="1" dirty="0">
                <a:latin typeface="Times New Roman"/>
                <a:cs typeface="Times New Roman"/>
              </a:rPr>
              <a:t>Coordinating Council on Juvenile Justice and Delinquency Prevention</a:t>
            </a:r>
            <a:endParaRPr lang="en-US" sz="2400" dirty="0">
              <a:latin typeface="Times New Roman"/>
              <a:cs typeface="Times New Roman"/>
            </a:endParaRPr>
          </a:p>
          <a:p>
            <a:pPr algn="ctr"/>
            <a:r>
              <a:rPr lang="en-US" sz="2400" b="1" dirty="0">
                <a:latin typeface="Times New Roman"/>
                <a:cs typeface="Times New Roman"/>
              </a:rPr>
              <a:t>Quarterly Meeting</a:t>
            </a:r>
            <a:endParaRPr lang="en-US" sz="2400" b="1" dirty="0" smtClean="0">
              <a:latin typeface="Times New Roman"/>
              <a:cs typeface="Times New Roman"/>
            </a:endParaRPr>
          </a:p>
          <a:p>
            <a:pPr algn="ctr"/>
            <a:endParaRPr lang="en-US" sz="2400" dirty="0" smtClean="0">
              <a:latin typeface="Times New Roman" pitchFamily="18" charset="0"/>
              <a:cs typeface="Times New Roman" pitchFamily="18" charset="0"/>
            </a:endParaRPr>
          </a:p>
          <a:p>
            <a:pPr algn="ctr"/>
            <a:r>
              <a:rPr lang="en-US" sz="2200" dirty="0">
                <a:latin typeface="Times New Roman"/>
                <a:cs typeface="Times New Roman"/>
              </a:rPr>
              <a:t>U.S. Department of Justice, Office of Justice </a:t>
            </a:r>
            <a:r>
              <a:rPr lang="en-US" sz="2200" dirty="0" smtClean="0">
                <a:latin typeface="Times New Roman"/>
                <a:cs typeface="Times New Roman"/>
              </a:rPr>
              <a:t>Programs</a:t>
            </a:r>
          </a:p>
          <a:p>
            <a:pPr algn="ctr"/>
            <a:r>
              <a:rPr lang="en-US" sz="2200" dirty="0" smtClean="0">
                <a:latin typeface="Times New Roman"/>
                <a:cs typeface="Times New Roman"/>
              </a:rPr>
              <a:t>Washington</a:t>
            </a:r>
            <a:r>
              <a:rPr lang="en-US" sz="2200" dirty="0" smtClean="0">
                <a:latin typeface="Times New Roman" pitchFamily="18" charset="0"/>
                <a:cs typeface="Times New Roman" pitchFamily="18" charset="0"/>
              </a:rPr>
              <a:t>, D.C.</a:t>
            </a:r>
            <a:endParaRPr lang="en-US" sz="2200" dirty="0">
              <a:latin typeface="Times New Roman" pitchFamily="18" charset="0"/>
              <a:cs typeface="Times New Roman" pitchFamily="18" charset="0"/>
            </a:endParaRPr>
          </a:p>
          <a:p>
            <a:pPr algn="ctr">
              <a:lnSpc>
                <a:spcPct val="150000"/>
              </a:lnSpc>
            </a:pPr>
            <a:r>
              <a:rPr lang="en-US" sz="2200" dirty="0" smtClean="0">
                <a:latin typeface="Times New Roman" pitchFamily="18" charset="0"/>
                <a:cs typeface="Times New Roman" pitchFamily="18" charset="0"/>
              </a:rPr>
              <a:t>April 9, 2014</a:t>
            </a:r>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2NewBanner.jpg"/>
          <p:cNvPicPr>
            <a:picLocks noChangeAspect="1"/>
          </p:cNvPicPr>
          <p:nvPr/>
        </p:nvPicPr>
        <p:blipFill>
          <a:blip r:embed="rId3" cstate="print"/>
          <a:stretch>
            <a:fillRect/>
          </a:stretch>
        </p:blipFill>
        <p:spPr>
          <a:xfrm>
            <a:off x="0" y="0"/>
            <a:ext cx="9144000" cy="1600200"/>
          </a:xfrm>
          <a:prstGeom prst="rect">
            <a:avLst/>
          </a:prstGeom>
        </p:spPr>
      </p:pic>
      <p:sp>
        <p:nvSpPr>
          <p:cNvPr id="2" name="TextBox 1"/>
          <p:cNvSpPr txBox="1"/>
          <p:nvPr/>
        </p:nvSpPr>
        <p:spPr>
          <a:xfrm>
            <a:off x="152400" y="1828800"/>
            <a:ext cx="8763000" cy="3816429"/>
          </a:xfrm>
          <a:prstGeom prst="rect">
            <a:avLst/>
          </a:prstGeom>
          <a:noFill/>
        </p:spPr>
        <p:txBody>
          <a:bodyPr wrap="square" rtlCol="0">
            <a:spAutoFit/>
          </a:bodyPr>
          <a:lstStyle/>
          <a:p>
            <a:pPr lvl="1"/>
            <a:endParaRPr lang="en-US" sz="22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1" dirty="0">
                <a:latin typeface="Arial" panose="020B0604020202020204" pitchFamily="34" charset="0"/>
                <a:cs typeface="Arial" panose="020B0604020202020204" pitchFamily="34" charset="0"/>
              </a:rPr>
              <a:t>Systemic, long-standing issue in our nation’s schools</a:t>
            </a:r>
          </a:p>
          <a:p>
            <a:pPr marL="342900" indent="-342900">
              <a:buFont typeface="Arial" panose="020B0604020202020204" pitchFamily="34" charset="0"/>
              <a:buChar char="•"/>
            </a:pPr>
            <a:endParaRPr lang="en-US" sz="22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1" dirty="0" smtClean="0">
                <a:latin typeface="Arial" panose="020B0604020202020204" pitchFamily="34" charset="0"/>
                <a:cs typeface="Arial" panose="020B0604020202020204" pitchFamily="34" charset="0"/>
              </a:rPr>
              <a:t>Critical short- and long-term consequences for students, schools, communities, and economies</a:t>
            </a:r>
          </a:p>
          <a:p>
            <a:pPr marL="342900" indent="-342900">
              <a:buFont typeface="Arial" panose="020B0604020202020204" pitchFamily="34" charset="0"/>
              <a:buChar char="•"/>
            </a:pPr>
            <a:endParaRPr lang="en-US" sz="22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1" dirty="0" smtClean="0">
                <a:latin typeface="Arial" panose="020B0604020202020204" pitchFamily="34" charset="0"/>
                <a:cs typeface="Arial" panose="020B0604020202020204" pitchFamily="34" charset="0"/>
              </a:rPr>
              <a:t>Urgent need for practical and evidence-based interventions to address disparities</a:t>
            </a:r>
            <a:endParaRPr lang="en-US" sz="2400" b="1" dirty="0" smtClean="0">
              <a:latin typeface="Arial"/>
              <a:cs typeface="Arial"/>
            </a:endParaRPr>
          </a:p>
          <a:p>
            <a:pPr marL="342900" lvl="0" indent="-342900">
              <a:buFont typeface="Arial"/>
              <a:buChar char="•"/>
            </a:pPr>
            <a:endParaRPr lang="en-US" sz="2400" b="1" dirty="0" smtClean="0">
              <a:latin typeface="Arial"/>
              <a:cs typeface="Arial"/>
            </a:endParaRPr>
          </a:p>
          <a:p>
            <a:pPr lvl="0"/>
            <a:r>
              <a:rPr lang="en-US" sz="2400" b="1" dirty="0">
                <a:latin typeface="Arial"/>
                <a:cs typeface="Arial"/>
              </a:rPr>
              <a:t>	</a:t>
            </a:r>
            <a:endParaRPr lang="en-US" sz="2400" b="1" dirty="0" smtClean="0">
              <a:latin typeface="Arial"/>
              <a:cs typeface="Arial"/>
            </a:endParaRPr>
          </a:p>
          <a:p>
            <a:pPr lvl="0"/>
            <a:r>
              <a:rPr lang="en-US" dirty="0"/>
              <a:t>	</a:t>
            </a:r>
            <a:endParaRPr lang="en-US" dirty="0" smtClean="0"/>
          </a:p>
        </p:txBody>
      </p:sp>
      <p:sp>
        <p:nvSpPr>
          <p:cNvPr id="6" name="TextBox 5"/>
          <p:cNvSpPr txBox="1"/>
          <p:nvPr/>
        </p:nvSpPr>
        <p:spPr>
          <a:xfrm>
            <a:off x="304800" y="533400"/>
            <a:ext cx="7620000" cy="892552"/>
          </a:xfrm>
          <a:prstGeom prst="rect">
            <a:avLst/>
          </a:prstGeom>
          <a:noFill/>
        </p:spPr>
        <p:txBody>
          <a:bodyPr wrap="square" rtlCol="0">
            <a:spAutoFit/>
          </a:bodyPr>
          <a:lstStyle/>
          <a:p>
            <a:r>
              <a:rPr lang="en-US" sz="2600" b="1" dirty="0" smtClean="0">
                <a:solidFill>
                  <a:schemeClr val="bg1"/>
                </a:solidFill>
                <a:latin typeface="Times New Roman" pitchFamily="18" charset="0"/>
                <a:cs typeface="Times New Roman" pitchFamily="18" charset="0"/>
              </a:rPr>
              <a:t>Framing the Issues: Why Attending to Disparities is Critical</a:t>
            </a:r>
            <a:endParaRPr lang="en-US" sz="26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4485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2NewBanner.jpg"/>
          <p:cNvPicPr>
            <a:picLocks noChangeAspect="1"/>
          </p:cNvPicPr>
          <p:nvPr/>
        </p:nvPicPr>
        <p:blipFill>
          <a:blip r:embed="rId3" cstate="print"/>
          <a:stretch>
            <a:fillRect/>
          </a:stretch>
        </p:blipFill>
        <p:spPr>
          <a:xfrm>
            <a:off x="0" y="0"/>
            <a:ext cx="9144000" cy="1600200"/>
          </a:xfrm>
          <a:prstGeom prst="rect">
            <a:avLst/>
          </a:prstGeom>
        </p:spPr>
      </p:pic>
      <p:sp>
        <p:nvSpPr>
          <p:cNvPr id="8" name="TextBox 7"/>
          <p:cNvSpPr txBox="1"/>
          <p:nvPr/>
        </p:nvSpPr>
        <p:spPr>
          <a:xfrm>
            <a:off x="304800" y="304800"/>
            <a:ext cx="6858000" cy="1015663"/>
          </a:xfrm>
          <a:prstGeom prst="rect">
            <a:avLst/>
          </a:prstGeom>
          <a:noFill/>
        </p:spPr>
        <p:txBody>
          <a:bodyPr wrap="square" rtlCol="0">
            <a:spAutoFit/>
          </a:bodyPr>
          <a:lstStyle/>
          <a:p>
            <a:r>
              <a:rPr lang="en-US" sz="3000" b="1" dirty="0" smtClean="0">
                <a:solidFill>
                  <a:schemeClr val="bg1"/>
                </a:solidFill>
                <a:latin typeface="Times New Roman" pitchFamily="18" charset="0"/>
                <a:cs typeface="Times New Roman" pitchFamily="18" charset="0"/>
              </a:rPr>
              <a:t>The National Context: Recent National Efforts </a:t>
            </a:r>
            <a:r>
              <a:rPr lang="en-US" sz="3000" b="1" dirty="0">
                <a:solidFill>
                  <a:schemeClr val="bg1"/>
                </a:solidFill>
                <a:latin typeface="Times New Roman" pitchFamily="18" charset="0"/>
                <a:cs typeface="Times New Roman" pitchFamily="18" charset="0"/>
              </a:rPr>
              <a:t>&amp;</a:t>
            </a:r>
            <a:r>
              <a:rPr lang="en-US" sz="3000" b="1" dirty="0" smtClean="0">
                <a:solidFill>
                  <a:schemeClr val="bg1"/>
                </a:solidFill>
                <a:latin typeface="Times New Roman" pitchFamily="18" charset="0"/>
                <a:cs typeface="Times New Roman" pitchFamily="18" charset="0"/>
              </a:rPr>
              <a:t> Federal Guidance </a:t>
            </a:r>
            <a:endParaRPr lang="en-US" sz="3000" b="1" dirty="0">
              <a:solidFill>
                <a:schemeClr val="bg1"/>
              </a:solidFill>
              <a:latin typeface="Times New Roman" pitchFamily="18" charset="0"/>
              <a:cs typeface="Times New Roman" pitchFamily="18" charset="0"/>
            </a:endParaRPr>
          </a:p>
        </p:txBody>
      </p:sp>
      <p:sp>
        <p:nvSpPr>
          <p:cNvPr id="9" name="TextBox 8"/>
          <p:cNvSpPr txBox="1"/>
          <p:nvPr/>
        </p:nvSpPr>
        <p:spPr>
          <a:xfrm>
            <a:off x="76200" y="1752600"/>
            <a:ext cx="8958943" cy="5262979"/>
          </a:xfrm>
          <a:prstGeom prst="rect">
            <a:avLst/>
          </a:prstGeom>
          <a:noFill/>
        </p:spPr>
        <p:txBody>
          <a:bodyPr wrap="square" rtlCol="0">
            <a:spAutoFit/>
          </a:bodyPr>
          <a:lstStyle/>
          <a:p>
            <a:pPr marL="285750" indent="-285750">
              <a:buFont typeface="Arial"/>
              <a:buChar char="•"/>
            </a:pPr>
            <a:r>
              <a:rPr lang="en-US" sz="1600" dirty="0" smtClean="0">
                <a:latin typeface="Times New Roman" panose="02020603050405020304" pitchFamily="18" charset="0"/>
                <a:cs typeface="Times New Roman" panose="02020603050405020304" pitchFamily="18" charset="0"/>
              </a:rPr>
              <a:t> </a:t>
            </a:r>
            <a:r>
              <a:rPr lang="en-US" sz="2000" b="1" dirty="0" smtClean="0">
                <a:latin typeface="Arial"/>
                <a:cs typeface="Arial"/>
              </a:rPr>
              <a:t>U.S. DOJ/DOE (January 8, 2014)</a:t>
            </a:r>
            <a:endParaRPr lang="en-US" sz="2000" b="1" dirty="0">
              <a:latin typeface="Arial"/>
              <a:cs typeface="Arial"/>
            </a:endParaRPr>
          </a:p>
          <a:p>
            <a:pPr marL="742950" lvl="1" indent="-285750">
              <a:buFont typeface="Arial"/>
              <a:buChar char="•"/>
            </a:pPr>
            <a:r>
              <a:rPr lang="en-US" sz="2000" i="1" dirty="0" smtClean="0">
                <a:latin typeface="Arial"/>
                <a:cs typeface="Arial"/>
              </a:rPr>
              <a:t>Federal Guidance on School </a:t>
            </a:r>
            <a:r>
              <a:rPr lang="en-US" sz="2000" i="1" dirty="0">
                <a:latin typeface="Arial"/>
                <a:cs typeface="Arial"/>
              </a:rPr>
              <a:t>D</a:t>
            </a:r>
            <a:r>
              <a:rPr lang="en-US" sz="2000" i="1" dirty="0" smtClean="0">
                <a:latin typeface="Arial"/>
                <a:cs typeface="Arial"/>
              </a:rPr>
              <a:t>iscipline </a:t>
            </a:r>
            <a:r>
              <a:rPr lang="en-US" sz="2000" i="1" dirty="0">
                <a:latin typeface="Arial"/>
                <a:cs typeface="Arial"/>
              </a:rPr>
              <a:t>P</a:t>
            </a:r>
            <a:r>
              <a:rPr lang="en-US" sz="2000" i="1" dirty="0" smtClean="0">
                <a:latin typeface="Arial"/>
                <a:cs typeface="Arial"/>
              </a:rPr>
              <a:t>olicies and Practices.</a:t>
            </a:r>
          </a:p>
          <a:p>
            <a:pPr marL="285750" indent="-285750">
              <a:buFont typeface="Arial"/>
              <a:buChar char="•"/>
            </a:pPr>
            <a:endParaRPr lang="en-US" sz="2000" dirty="0" smtClean="0">
              <a:latin typeface="Arial"/>
              <a:cs typeface="Arial"/>
            </a:endParaRPr>
          </a:p>
          <a:p>
            <a:pPr marL="285750" indent="-285750">
              <a:buFont typeface="Arial"/>
              <a:buChar char="•"/>
            </a:pPr>
            <a:r>
              <a:rPr lang="en-US" sz="2000" b="1" dirty="0" smtClean="0">
                <a:latin typeface="Arial"/>
                <a:cs typeface="Arial"/>
              </a:rPr>
              <a:t>CDF/ AASA (January 21, 2014)</a:t>
            </a:r>
          </a:p>
          <a:p>
            <a:pPr marL="742950" lvl="1" indent="-285750">
              <a:buFont typeface="Arial"/>
              <a:buChar char="•"/>
            </a:pPr>
            <a:r>
              <a:rPr lang="en-US" sz="2000" i="1" dirty="0" smtClean="0">
                <a:latin typeface="Arial"/>
                <a:cs typeface="Arial"/>
              </a:rPr>
              <a:t>Partnership to Reform School Discipline Policies/Practices</a:t>
            </a:r>
          </a:p>
          <a:p>
            <a:pPr lvl="1"/>
            <a:endParaRPr lang="en-US" b="1" i="1" dirty="0" smtClean="0">
              <a:latin typeface="Arial"/>
              <a:cs typeface="Arial"/>
            </a:endParaRPr>
          </a:p>
          <a:p>
            <a:pPr marL="285750" indent="-285750">
              <a:buFont typeface="Arial"/>
              <a:buChar char="•"/>
            </a:pPr>
            <a:r>
              <a:rPr lang="en-US" sz="2000" b="1" dirty="0" smtClean="0">
                <a:latin typeface="Arial"/>
                <a:cs typeface="Arial"/>
              </a:rPr>
              <a:t>President’s </a:t>
            </a:r>
            <a:r>
              <a:rPr lang="en-US" sz="2000" b="1" i="1" dirty="0" smtClean="0">
                <a:latin typeface="Arial"/>
                <a:cs typeface="Arial"/>
              </a:rPr>
              <a:t>My Brother’s Keeper </a:t>
            </a:r>
            <a:r>
              <a:rPr lang="en-US" sz="2000" b="1" dirty="0" smtClean="0">
                <a:latin typeface="Arial"/>
                <a:cs typeface="Arial"/>
              </a:rPr>
              <a:t>Initiative (February 27, 2014)</a:t>
            </a:r>
          </a:p>
          <a:p>
            <a:pPr marL="285750" indent="-285750">
              <a:buFont typeface="Arial"/>
              <a:buChar char="•"/>
            </a:pPr>
            <a:endParaRPr lang="en-US" sz="2000" b="1" dirty="0" smtClean="0">
              <a:latin typeface="Arial"/>
              <a:cs typeface="Arial"/>
            </a:endParaRPr>
          </a:p>
          <a:p>
            <a:pPr marL="285750" indent="-285750">
              <a:buFont typeface="Arial"/>
              <a:buChar char="•"/>
            </a:pPr>
            <a:r>
              <a:rPr lang="en-US" sz="2000" b="1" dirty="0" smtClean="0">
                <a:latin typeface="Arial"/>
                <a:cs typeface="Arial"/>
              </a:rPr>
              <a:t>Discipline Disparities RTP Collaborative (March 13, 2014)</a:t>
            </a:r>
          </a:p>
          <a:p>
            <a:pPr marL="742950" lvl="1" indent="-285750">
              <a:buFont typeface="Arial"/>
              <a:buChar char="•"/>
            </a:pPr>
            <a:r>
              <a:rPr lang="en-US" sz="2000" i="1" dirty="0" smtClean="0">
                <a:latin typeface="Arial"/>
                <a:cs typeface="Arial"/>
              </a:rPr>
              <a:t>Disciplinary Disparities Briefing Paper Series </a:t>
            </a:r>
          </a:p>
          <a:p>
            <a:pPr marL="285750" indent="-285750">
              <a:buFont typeface="Arial"/>
              <a:buChar char="•"/>
            </a:pPr>
            <a:endParaRPr lang="en-US" sz="2000" dirty="0" smtClean="0">
              <a:latin typeface="Arial"/>
              <a:cs typeface="Arial"/>
            </a:endParaRPr>
          </a:p>
          <a:p>
            <a:pPr marL="285750" indent="-285750">
              <a:buFont typeface="Arial"/>
              <a:buChar char="•"/>
            </a:pPr>
            <a:r>
              <a:rPr lang="en-US" sz="2000" b="1" dirty="0" smtClean="0">
                <a:latin typeface="Arial"/>
                <a:cs typeface="Arial"/>
              </a:rPr>
              <a:t>USDOE Office for Civil Rights (March 21, 2014)</a:t>
            </a:r>
          </a:p>
          <a:p>
            <a:pPr marL="742950" lvl="1" indent="-285750">
              <a:buFont typeface="Arial"/>
              <a:buChar char="•"/>
            </a:pPr>
            <a:r>
              <a:rPr lang="en-US" sz="2000" i="1" dirty="0" smtClean="0">
                <a:latin typeface="Arial"/>
                <a:cs typeface="Arial"/>
              </a:rPr>
              <a:t>CRDC National Release</a:t>
            </a:r>
          </a:p>
          <a:p>
            <a:pPr marL="285750" indent="-285750">
              <a:buFont typeface="Arial"/>
              <a:buChar char="•"/>
            </a:pPr>
            <a:endParaRPr lang="en-US" sz="2000" dirty="0" smtClean="0">
              <a:latin typeface="Arial"/>
              <a:cs typeface="Arial"/>
            </a:endParaRPr>
          </a:p>
          <a:p>
            <a:pPr marL="285750" indent="-285750">
              <a:buFont typeface="Arial"/>
              <a:buChar char="•"/>
            </a:pPr>
            <a:r>
              <a:rPr lang="en-US" sz="2000" b="1" dirty="0" smtClean="0">
                <a:latin typeface="Arial"/>
                <a:cs typeface="Arial"/>
              </a:rPr>
              <a:t>CSG Justice Center (Late Spring, 2014)</a:t>
            </a:r>
          </a:p>
          <a:p>
            <a:pPr marL="742950" lvl="1" indent="-285750">
              <a:buFont typeface="Arial"/>
              <a:buChar char="•"/>
            </a:pPr>
            <a:r>
              <a:rPr lang="en-US" sz="2000" i="1" dirty="0" smtClean="0">
                <a:latin typeface="Arial"/>
                <a:cs typeface="Arial"/>
              </a:rPr>
              <a:t>The School Discipline Consensus Project Release</a:t>
            </a:r>
          </a:p>
          <a:p>
            <a:pPr marL="342900" indent="-342900">
              <a:buFont typeface="+mj-lt"/>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2NewBanner.jpg"/>
          <p:cNvPicPr>
            <a:picLocks noChangeAspect="1"/>
          </p:cNvPicPr>
          <p:nvPr/>
        </p:nvPicPr>
        <p:blipFill>
          <a:blip r:embed="rId3" cstate="print"/>
          <a:stretch>
            <a:fillRect/>
          </a:stretch>
        </p:blipFill>
        <p:spPr>
          <a:xfrm>
            <a:off x="0" y="-15875"/>
            <a:ext cx="9144000" cy="1600200"/>
          </a:xfrm>
          <a:prstGeom prst="rect">
            <a:avLst/>
          </a:prstGeom>
        </p:spPr>
      </p:pic>
      <p:sp>
        <p:nvSpPr>
          <p:cNvPr id="4" name="TextBox 3"/>
          <p:cNvSpPr txBox="1"/>
          <p:nvPr/>
        </p:nvSpPr>
        <p:spPr>
          <a:xfrm>
            <a:off x="152400" y="1905000"/>
            <a:ext cx="8915400" cy="4031873"/>
          </a:xfrm>
          <a:prstGeom prst="rect">
            <a:avLst/>
          </a:prstGeom>
          <a:noFill/>
        </p:spPr>
        <p:txBody>
          <a:bodyPr wrap="square" rtlCol="0">
            <a:spAutoFit/>
          </a:bodyPr>
          <a:lstStyle/>
          <a:p>
            <a:pPr marL="342900" indent="-342900">
              <a:spcAft>
                <a:spcPts val="600"/>
              </a:spcAft>
              <a:buFont typeface="Arial"/>
              <a:buChar char="•"/>
            </a:pPr>
            <a:r>
              <a:rPr lang="en-US" sz="2400" b="1" dirty="0" smtClean="0">
                <a:latin typeface="Arial"/>
                <a:cs typeface="Arial"/>
              </a:rPr>
              <a:t>Background on </a:t>
            </a:r>
            <a:r>
              <a:rPr lang="en-US" sz="2400" b="1" dirty="0">
                <a:latin typeface="Arial"/>
                <a:cs typeface="Arial"/>
              </a:rPr>
              <a:t>the </a:t>
            </a:r>
            <a:r>
              <a:rPr lang="en-US" sz="2400" b="1" dirty="0" smtClean="0">
                <a:latin typeface="Arial"/>
                <a:cs typeface="Arial"/>
              </a:rPr>
              <a:t>Discipline Disparities Research to Practice Collaborative</a:t>
            </a:r>
          </a:p>
          <a:p>
            <a:pPr marL="800100" lvl="1" indent="-342900">
              <a:spcAft>
                <a:spcPts val="600"/>
              </a:spcAft>
              <a:buFont typeface="Arial"/>
              <a:buChar char="•"/>
            </a:pPr>
            <a:r>
              <a:rPr lang="en-US" sz="2000" i="1" dirty="0" smtClean="0">
                <a:latin typeface="Arial"/>
                <a:cs typeface="Arial"/>
              </a:rPr>
              <a:t>Funded by Atlantic Philanthropies, OSF</a:t>
            </a:r>
          </a:p>
          <a:p>
            <a:pPr marL="800100" lvl="1" indent="-342900">
              <a:spcAft>
                <a:spcPts val="600"/>
              </a:spcAft>
              <a:buFont typeface="Arial"/>
              <a:buChar char="•"/>
            </a:pPr>
            <a:r>
              <a:rPr lang="en-US" sz="2000" i="1" dirty="0" smtClean="0">
                <a:latin typeface="Arial"/>
                <a:cs typeface="Arial"/>
              </a:rPr>
              <a:t>Quarterly meetings w/ stakeholder groups</a:t>
            </a:r>
          </a:p>
          <a:p>
            <a:pPr marL="800100" lvl="1" indent="-342900">
              <a:spcAft>
                <a:spcPts val="600"/>
              </a:spcAft>
              <a:buFont typeface="Arial"/>
              <a:buChar char="•"/>
            </a:pPr>
            <a:r>
              <a:rPr lang="en-US" sz="2000" i="1" dirty="0" smtClean="0">
                <a:latin typeface="Arial"/>
                <a:cs typeface="Arial"/>
              </a:rPr>
              <a:t>Goal:  Improved research &amp; practice, esp. intervention</a:t>
            </a:r>
            <a:endParaRPr lang="en-US" sz="2400" i="1" dirty="0">
              <a:latin typeface="Arial"/>
              <a:cs typeface="Arial"/>
            </a:endParaRPr>
          </a:p>
          <a:p>
            <a:pPr marL="342900" indent="-342900">
              <a:spcAft>
                <a:spcPts val="600"/>
              </a:spcAft>
              <a:buFont typeface="Arial"/>
              <a:buChar char="•"/>
            </a:pPr>
            <a:r>
              <a:rPr lang="en-US" sz="2400" b="1" dirty="0" smtClean="0">
                <a:latin typeface="Arial"/>
                <a:cs typeface="Arial"/>
              </a:rPr>
              <a:t>Activities and Accomplishments</a:t>
            </a:r>
          </a:p>
          <a:p>
            <a:pPr marL="914400" lvl="1" indent="-457200">
              <a:spcAft>
                <a:spcPts val="600"/>
              </a:spcAft>
              <a:buFont typeface="Arial"/>
              <a:buChar char="•"/>
            </a:pPr>
            <a:r>
              <a:rPr lang="en-US" sz="2000" i="1" dirty="0" smtClean="0">
                <a:latin typeface="Arial"/>
                <a:cs typeface="Arial"/>
              </a:rPr>
              <a:t>Funding new research</a:t>
            </a:r>
          </a:p>
          <a:p>
            <a:pPr marL="914400" lvl="1" indent="-457200">
              <a:spcAft>
                <a:spcPts val="600"/>
              </a:spcAft>
              <a:buFont typeface="Arial"/>
              <a:buChar char="•"/>
            </a:pPr>
            <a:r>
              <a:rPr lang="en-US" sz="2000" i="1" dirty="0" smtClean="0">
                <a:latin typeface="Arial"/>
                <a:cs typeface="Arial"/>
              </a:rPr>
              <a:t>Closing Discipline Gap Conference &amp; Book</a:t>
            </a:r>
          </a:p>
          <a:p>
            <a:pPr marL="914400" lvl="1" indent="-457200">
              <a:spcAft>
                <a:spcPts val="600"/>
              </a:spcAft>
              <a:buFont typeface="Arial"/>
              <a:buChar char="•"/>
            </a:pPr>
            <a:r>
              <a:rPr lang="en-US" sz="2000" i="1" dirty="0" smtClean="0">
                <a:latin typeface="Arial"/>
                <a:cs typeface="Arial"/>
              </a:rPr>
              <a:t>Briefing Paper Series &amp; Recommendations</a:t>
            </a:r>
            <a:endParaRPr lang="en-US" sz="2400" i="1" dirty="0" smtClean="0">
              <a:latin typeface="Arial"/>
              <a:cs typeface="Arial"/>
            </a:endParaRPr>
          </a:p>
          <a:p>
            <a:pPr marL="457200" indent="-457200">
              <a:buAutoNum type="arabicPeriod" startAt="2"/>
            </a:pPr>
            <a:endParaRPr lang="en-US" sz="2400" b="1" dirty="0">
              <a:latin typeface="Arial"/>
              <a:cs typeface="Arial"/>
            </a:endParaRPr>
          </a:p>
        </p:txBody>
      </p:sp>
      <p:sp>
        <p:nvSpPr>
          <p:cNvPr id="8" name="TextBox 7"/>
          <p:cNvSpPr txBox="1"/>
          <p:nvPr/>
        </p:nvSpPr>
        <p:spPr>
          <a:xfrm>
            <a:off x="381000" y="533400"/>
            <a:ext cx="5334000" cy="553998"/>
          </a:xfrm>
          <a:prstGeom prst="rect">
            <a:avLst/>
          </a:prstGeom>
          <a:noFill/>
        </p:spPr>
        <p:txBody>
          <a:bodyPr wrap="square" rtlCol="0">
            <a:spAutoFit/>
          </a:bodyPr>
          <a:lstStyle/>
          <a:p>
            <a:r>
              <a:rPr lang="en-US" sz="3000" b="1" dirty="0" smtClean="0">
                <a:solidFill>
                  <a:schemeClr val="bg1"/>
                </a:solidFill>
                <a:latin typeface="Times New Roman" pitchFamily="18" charset="0"/>
                <a:cs typeface="Times New Roman" pitchFamily="18" charset="0"/>
              </a:rPr>
              <a:t>What is the Collaborative?</a:t>
            </a:r>
            <a:endParaRPr 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2NewBanner.jpg"/>
          <p:cNvPicPr>
            <a:picLocks noChangeAspect="1"/>
          </p:cNvPicPr>
          <p:nvPr/>
        </p:nvPicPr>
        <p:blipFill>
          <a:blip r:embed="rId3" cstate="print"/>
          <a:stretch>
            <a:fillRect/>
          </a:stretch>
        </p:blipFill>
        <p:spPr>
          <a:xfrm>
            <a:off x="0" y="0"/>
            <a:ext cx="9144000" cy="1600200"/>
          </a:xfrm>
          <a:prstGeom prst="rect">
            <a:avLst/>
          </a:prstGeom>
        </p:spPr>
      </p:pic>
      <p:sp>
        <p:nvSpPr>
          <p:cNvPr id="2" name="TextBox 1"/>
          <p:cNvSpPr txBox="1"/>
          <p:nvPr/>
        </p:nvSpPr>
        <p:spPr>
          <a:xfrm>
            <a:off x="152400" y="1828800"/>
            <a:ext cx="8915400" cy="6617196"/>
          </a:xfrm>
          <a:prstGeom prst="rect">
            <a:avLst/>
          </a:prstGeom>
          <a:noFill/>
        </p:spPr>
        <p:txBody>
          <a:bodyPr wrap="square" rtlCol="0">
            <a:spAutoFit/>
          </a:bodyPr>
          <a:lstStyle/>
          <a:p>
            <a:pPr marL="342900" indent="-342900">
              <a:lnSpc>
                <a:spcPct val="150000"/>
              </a:lnSpc>
              <a:spcAft>
                <a:spcPts val="1200"/>
              </a:spcAft>
              <a:buAutoNum type="arabicPeriod"/>
            </a:pPr>
            <a:r>
              <a:rPr lang="en-US" sz="2200" b="1" i="1" dirty="0" smtClean="0">
                <a:latin typeface="Arial"/>
                <a:cs typeface="Arial"/>
              </a:rPr>
              <a:t>  Discipline Disparities Series: Overview</a:t>
            </a:r>
          </a:p>
          <a:p>
            <a:pPr marL="342900" indent="-342900">
              <a:spcAft>
                <a:spcPts val="1200"/>
              </a:spcAft>
              <a:buAutoNum type="arabicPeriod"/>
            </a:pPr>
            <a:r>
              <a:rPr lang="en-US" sz="2200" b="1" i="1" dirty="0" smtClean="0">
                <a:latin typeface="Arial"/>
                <a:cs typeface="Arial"/>
              </a:rPr>
              <a:t>  How Educators Can Eradicate Disparities in School Discipline: A Briefing Paper on School-Based Interventions</a:t>
            </a:r>
          </a:p>
          <a:p>
            <a:pPr marL="342900" indent="-342900">
              <a:lnSpc>
                <a:spcPct val="150000"/>
              </a:lnSpc>
              <a:spcAft>
                <a:spcPts val="1200"/>
              </a:spcAft>
              <a:buAutoNum type="arabicPeriod"/>
            </a:pPr>
            <a:r>
              <a:rPr lang="en-US" sz="2200" b="1" i="1" dirty="0" smtClean="0">
                <a:latin typeface="Arial"/>
                <a:cs typeface="Arial"/>
              </a:rPr>
              <a:t>  New &amp; Developing Research on Disparities in Discipline</a:t>
            </a:r>
          </a:p>
          <a:p>
            <a:pPr marL="342900" indent="-342900">
              <a:spcAft>
                <a:spcPts val="1200"/>
              </a:spcAft>
              <a:buAutoNum type="arabicPeriod"/>
            </a:pPr>
            <a:r>
              <a:rPr lang="en-US" sz="2200" b="1" i="1" dirty="0" smtClean="0">
                <a:latin typeface="Arial"/>
                <a:cs typeface="Arial"/>
              </a:rPr>
              <a:t>  Eliminating </a:t>
            </a:r>
            <a:r>
              <a:rPr lang="en-US" sz="2200" b="1" i="1" dirty="0">
                <a:latin typeface="Arial"/>
                <a:cs typeface="Arial"/>
              </a:rPr>
              <a:t>Excessive and Unfair Exclusionary Discipline in </a:t>
            </a:r>
            <a:r>
              <a:rPr lang="en-US" sz="2200" b="1" i="1" dirty="0" smtClean="0">
                <a:latin typeface="Arial"/>
                <a:cs typeface="Arial"/>
              </a:rPr>
              <a:t>Schools: </a:t>
            </a:r>
            <a:r>
              <a:rPr lang="en-US" sz="2200" b="1" i="1" dirty="0">
                <a:latin typeface="Arial"/>
                <a:cs typeface="Arial"/>
              </a:rPr>
              <a:t>Policy Recommendations for Reducing </a:t>
            </a:r>
            <a:r>
              <a:rPr lang="en-US" sz="2200" b="1" i="1" dirty="0" smtClean="0">
                <a:latin typeface="Arial"/>
                <a:cs typeface="Arial"/>
              </a:rPr>
              <a:t>Disparities</a:t>
            </a:r>
            <a:endParaRPr lang="en-US" sz="2200" b="1" i="1" dirty="0">
              <a:latin typeface="Arial"/>
              <a:cs typeface="Arial"/>
            </a:endParaRPr>
          </a:p>
          <a:p>
            <a:pPr>
              <a:spcAft>
                <a:spcPts val="1200"/>
              </a:spcAft>
            </a:pPr>
            <a:r>
              <a:rPr lang="en-US" sz="2000" b="1" dirty="0" smtClean="0">
                <a:latin typeface="Arial"/>
                <a:cs typeface="Arial"/>
              </a:rPr>
              <a:t>Supplementary Materials:</a:t>
            </a:r>
          </a:p>
          <a:p>
            <a:pPr marL="342900" indent="-342900">
              <a:buFont typeface="Arial"/>
              <a:buChar char="•"/>
            </a:pPr>
            <a:r>
              <a:rPr lang="en-US" sz="2000" i="1" dirty="0" smtClean="0">
                <a:latin typeface="Arial"/>
                <a:cs typeface="Arial"/>
              </a:rPr>
              <a:t>Are Disparities in Discipline Due to Differences in Behavior?</a:t>
            </a:r>
          </a:p>
          <a:p>
            <a:pPr marL="342900" indent="-342900">
              <a:buFont typeface="Arial"/>
              <a:buChar char="•"/>
            </a:pPr>
            <a:r>
              <a:rPr lang="en-US" sz="2000" i="1" dirty="0" smtClean="0">
                <a:latin typeface="Arial"/>
                <a:cs typeface="Arial"/>
              </a:rPr>
              <a:t>Implicit Bias: Does it Play a Role in Discipline?</a:t>
            </a:r>
          </a:p>
          <a:p>
            <a:pPr marL="342900" indent="-342900">
              <a:buFont typeface="Arial"/>
              <a:buChar char="•"/>
            </a:pPr>
            <a:r>
              <a:rPr lang="en-US" sz="2000" i="1" dirty="0" smtClean="0">
                <a:latin typeface="Arial"/>
                <a:cs typeface="Arial"/>
              </a:rPr>
              <a:t>Myths and Facts About Disciplinary Disparity</a:t>
            </a:r>
          </a:p>
          <a:p>
            <a:pPr marL="342900" indent="-342900">
              <a:spcAft>
                <a:spcPts val="1200"/>
              </a:spcAft>
              <a:buFont typeface="Arial"/>
              <a:buChar char="•"/>
            </a:pPr>
            <a:endParaRPr lang="en-US" sz="2200" b="1" i="1" dirty="0" smtClean="0">
              <a:latin typeface="Arial"/>
              <a:cs typeface="Arial"/>
            </a:endParaRPr>
          </a:p>
          <a:p>
            <a:pPr marL="285750" indent="-285750">
              <a:lnSpc>
                <a:spcPct val="150000"/>
              </a:lnSpc>
              <a:buFont typeface="Arial" panose="020B0604020202020204" pitchFamily="34" charset="0"/>
              <a:buChar char="•"/>
            </a:pPr>
            <a:endParaRPr lang="en-US" sz="1500" dirty="0" smtClean="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endParaRPr lang="en-US" sz="1500" dirty="0">
              <a:latin typeface="Times New Roman" panose="02020603050405020304" pitchFamily="18" charset="0"/>
              <a:cs typeface="Times New Roman" panose="02020603050405020304" pitchFamily="18" charset="0"/>
            </a:endParaRPr>
          </a:p>
          <a:p>
            <a:pPr>
              <a:lnSpc>
                <a:spcPct val="150000"/>
              </a:lnSpc>
            </a:pPr>
            <a:endParaRPr lang="en-US" dirty="0" smtClean="0">
              <a:latin typeface="Times New Roman" pitchFamily="18" charset="0"/>
              <a:cs typeface="Times New Roman" pitchFamily="18" charset="0"/>
            </a:endParaRPr>
          </a:p>
          <a:p>
            <a:pPr marL="857250" lvl="1" indent="-400050"/>
            <a:endParaRPr lang="en-US" dirty="0" smtClean="0">
              <a:latin typeface="Times New Roman" pitchFamily="18" charset="0"/>
              <a:cs typeface="Times New Roman" pitchFamily="18" charset="0"/>
            </a:endParaRPr>
          </a:p>
          <a:p>
            <a:pPr marL="857250" lvl="1" indent="-400050"/>
            <a:endParaRPr lang="en-US" dirty="0" smtClean="0">
              <a:latin typeface="Times New Roman" pitchFamily="18" charset="0"/>
              <a:cs typeface="Times New Roman" pitchFamily="18" charset="0"/>
            </a:endParaRPr>
          </a:p>
        </p:txBody>
      </p:sp>
      <p:sp>
        <p:nvSpPr>
          <p:cNvPr id="6" name="TextBox 5"/>
          <p:cNvSpPr txBox="1"/>
          <p:nvPr/>
        </p:nvSpPr>
        <p:spPr>
          <a:xfrm>
            <a:off x="304800" y="533400"/>
            <a:ext cx="7543800" cy="492443"/>
          </a:xfrm>
          <a:prstGeom prst="rect">
            <a:avLst/>
          </a:prstGeom>
          <a:noFill/>
        </p:spPr>
        <p:txBody>
          <a:bodyPr wrap="square" rtlCol="0">
            <a:spAutoFit/>
          </a:bodyPr>
          <a:lstStyle/>
          <a:p>
            <a:r>
              <a:rPr lang="en-US" sz="2600" b="1" dirty="0" smtClean="0">
                <a:solidFill>
                  <a:schemeClr val="bg1"/>
                </a:solidFill>
                <a:latin typeface="Times New Roman" pitchFamily="18" charset="0"/>
                <a:cs typeface="Times New Roman" pitchFamily="18" charset="0"/>
              </a:rPr>
              <a:t>Discipline Disparities Series:   Four Papers</a:t>
            </a:r>
            <a:endParaRPr lang="en-US" sz="26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6771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2NewBanner.jpg"/>
          <p:cNvPicPr>
            <a:picLocks noChangeAspect="1"/>
          </p:cNvPicPr>
          <p:nvPr/>
        </p:nvPicPr>
        <p:blipFill>
          <a:blip r:embed="rId3" cstate="print"/>
          <a:stretch>
            <a:fillRect/>
          </a:stretch>
        </p:blipFill>
        <p:spPr>
          <a:xfrm>
            <a:off x="0" y="0"/>
            <a:ext cx="9144000" cy="1600200"/>
          </a:xfrm>
          <a:prstGeom prst="rect">
            <a:avLst/>
          </a:prstGeom>
        </p:spPr>
      </p:pic>
      <p:sp>
        <p:nvSpPr>
          <p:cNvPr id="2" name="TextBox 1"/>
          <p:cNvSpPr txBox="1"/>
          <p:nvPr/>
        </p:nvSpPr>
        <p:spPr>
          <a:xfrm>
            <a:off x="152400" y="1676400"/>
            <a:ext cx="8763000" cy="6555641"/>
          </a:xfrm>
          <a:prstGeom prst="rect">
            <a:avLst/>
          </a:prstGeom>
          <a:noFill/>
        </p:spPr>
        <p:txBody>
          <a:bodyPr wrap="square" rtlCol="0">
            <a:spAutoFit/>
          </a:bodyPr>
          <a:lstStyle/>
          <a:p>
            <a:pPr marL="342900" indent="-342900">
              <a:buFont typeface="Arial"/>
              <a:buChar char="•"/>
            </a:pPr>
            <a:r>
              <a:rPr lang="en-US" sz="2000" b="1" dirty="0" smtClean="0">
                <a:latin typeface="Arial" panose="020B0604020202020204" pitchFamily="34" charset="0"/>
                <a:cs typeface="Arial" panose="020B0604020202020204" pitchFamily="34" charset="0"/>
              </a:rPr>
              <a:t>Effective </a:t>
            </a:r>
            <a:r>
              <a:rPr lang="en-US" sz="2000" b="1" dirty="0">
                <a:latin typeface="Arial" panose="020B0604020202020204" pitchFamily="34" charset="0"/>
                <a:cs typeface="Arial" panose="020B0604020202020204" pitchFamily="34" charset="0"/>
              </a:rPr>
              <a:t>schools </a:t>
            </a:r>
            <a:r>
              <a:rPr lang="en-US" sz="2000" b="1" dirty="0" smtClean="0">
                <a:latin typeface="Arial" panose="020B0604020202020204" pitchFamily="34" charset="0"/>
                <a:cs typeface="Arial" panose="020B0604020202020204" pitchFamily="34" charset="0"/>
              </a:rPr>
              <a:t>address disparities </a:t>
            </a:r>
            <a:r>
              <a:rPr lang="en-US" sz="2000" b="1" i="1" dirty="0" smtClean="0">
                <a:latin typeface="Arial" panose="020B0604020202020204" pitchFamily="34" charset="0"/>
                <a:cs typeface="Arial" panose="020B0604020202020204" pitchFamily="34" charset="0"/>
              </a:rPr>
              <a:t>in context</a:t>
            </a:r>
            <a:r>
              <a:rPr lang="en-US" sz="2000" b="1" dirty="0" smtClean="0">
                <a:latin typeface="Arial" panose="020B0604020202020204" pitchFamily="34" charset="0"/>
                <a:cs typeface="Arial" panose="020B0604020202020204" pitchFamily="34" charset="0"/>
              </a:rPr>
              <a:t>.  They consider </a:t>
            </a:r>
            <a:r>
              <a:rPr lang="en-US" sz="2000" b="1" dirty="0">
                <a:latin typeface="Arial" panose="020B0604020202020204" pitchFamily="34" charset="0"/>
                <a:cs typeface="Arial" panose="020B0604020202020204" pitchFamily="34" charset="0"/>
              </a:rPr>
              <a:t>the conditions for learning and the school climate more broadly</a:t>
            </a:r>
            <a:r>
              <a:rPr lang="en-US" sz="2000" b="1" dirty="0" smtClean="0">
                <a:latin typeface="Arial" panose="020B0604020202020204" pitchFamily="34" charset="0"/>
                <a:cs typeface="Arial" panose="020B0604020202020204" pitchFamily="34" charset="0"/>
              </a:rPr>
              <a:t>.</a:t>
            </a:r>
          </a:p>
          <a:p>
            <a:endParaRPr lang="en-US" sz="2000" b="1" dirty="0" smtClean="0">
              <a:latin typeface="Arial" panose="020B0604020202020204" pitchFamily="34" charset="0"/>
              <a:cs typeface="Arial" panose="020B0604020202020204" pitchFamily="34" charset="0"/>
            </a:endParaRPr>
          </a:p>
          <a:p>
            <a:pPr marL="342900" indent="-342900">
              <a:buFont typeface="Arial"/>
              <a:buChar char="•"/>
            </a:pPr>
            <a:r>
              <a:rPr lang="en-US" sz="2000" b="1" dirty="0" smtClean="0">
                <a:latin typeface="Arial" panose="020B0604020202020204" pitchFamily="34" charset="0"/>
                <a:cs typeface="Arial" panose="020B0604020202020204" pitchFamily="34" charset="0"/>
              </a:rPr>
              <a:t>Effective schools offer equity-oriented prevention and intervention to “</a:t>
            </a:r>
            <a:r>
              <a:rPr lang="en-US" sz="2000" b="1" i="1" dirty="0" smtClean="0">
                <a:latin typeface="Arial" panose="020B0604020202020204" pitchFamily="34" charset="0"/>
                <a:cs typeface="Arial" panose="020B0604020202020204" pitchFamily="34" charset="0"/>
              </a:rPr>
              <a:t>resolve and educate</a:t>
            </a:r>
            <a:r>
              <a:rPr lang="en-US" sz="2000" b="1" dirty="0" smtClean="0">
                <a:latin typeface="Arial" panose="020B0604020202020204" pitchFamily="34" charset="0"/>
                <a:cs typeface="Arial" panose="020B0604020202020204" pitchFamily="34" charset="0"/>
              </a:rPr>
              <a:t>” not “</a:t>
            </a:r>
            <a:r>
              <a:rPr lang="en-US" sz="2000" b="1" i="1" dirty="0" smtClean="0">
                <a:latin typeface="Arial" panose="020B0604020202020204" pitchFamily="34" charset="0"/>
                <a:cs typeface="Arial" panose="020B0604020202020204" pitchFamily="34" charset="0"/>
              </a:rPr>
              <a:t>deport and discipline</a:t>
            </a:r>
            <a:r>
              <a:rPr lang="en-US" sz="2000" b="1" dirty="0" smtClean="0">
                <a:latin typeface="Arial" panose="020B0604020202020204" pitchFamily="34" charset="0"/>
                <a:cs typeface="Arial" panose="020B0604020202020204" pitchFamily="34" charset="0"/>
              </a:rPr>
              <a:t>.” </a:t>
            </a:r>
          </a:p>
          <a:p>
            <a:endParaRPr lang="en-US" sz="2400" b="1" i="1" dirty="0" smtClean="0">
              <a:latin typeface="Arial" panose="020B0604020202020204" pitchFamily="34" charset="0"/>
              <a:cs typeface="Arial" panose="020B0604020202020204" pitchFamily="34" charset="0"/>
            </a:endParaRPr>
          </a:p>
          <a:p>
            <a:pPr marL="400050" indent="-400050">
              <a:buFont typeface="Arial"/>
              <a:buChar char="•"/>
            </a:pPr>
            <a:r>
              <a:rPr lang="en-US" sz="2200" b="1" i="1" dirty="0" smtClean="0">
                <a:latin typeface="Arial" panose="020B0604020202020204" pitchFamily="34" charset="0"/>
                <a:cs typeface="Arial" panose="020B0604020202020204" pitchFamily="34" charset="0"/>
              </a:rPr>
              <a:t>Preventing </a:t>
            </a:r>
            <a:r>
              <a:rPr lang="en-US" sz="2200" b="1" dirty="0" smtClean="0">
                <a:latin typeface="Arial" panose="020B0604020202020204" pitchFamily="34" charset="0"/>
                <a:cs typeface="Arial" panose="020B0604020202020204" pitchFamily="34" charset="0"/>
              </a:rPr>
              <a:t>discipline disparities:</a:t>
            </a:r>
            <a:endParaRPr lang="en-US" sz="2200" dirty="0" smtClean="0">
              <a:latin typeface="Arial" panose="020B0604020202020204" pitchFamily="34" charset="0"/>
              <a:cs typeface="Arial" panose="020B0604020202020204" pitchFamily="34" charset="0"/>
            </a:endParaRPr>
          </a:p>
          <a:p>
            <a:pPr marL="857250" lvl="1" indent="-400050">
              <a:buFont typeface="Arial"/>
              <a:buChar char="•"/>
            </a:pPr>
            <a:r>
              <a:rPr lang="en-US" sz="2000" dirty="0" smtClean="0">
                <a:latin typeface="Arial" panose="020B0604020202020204" pitchFamily="34" charset="0"/>
                <a:cs typeface="Arial" panose="020B0604020202020204" pitchFamily="34" charset="0"/>
              </a:rPr>
              <a:t>Offer supportive relationships, academic rigor, culturally relevant and responsive </a:t>
            </a:r>
            <a:r>
              <a:rPr lang="en-US" sz="2000" dirty="0">
                <a:latin typeface="Arial" panose="020B0604020202020204" pitchFamily="34" charset="0"/>
                <a:cs typeface="Arial" panose="020B0604020202020204" pitchFamily="34" charset="0"/>
              </a:rPr>
              <a:t>t</a:t>
            </a:r>
            <a:r>
              <a:rPr lang="en-US" sz="2000" dirty="0" smtClean="0">
                <a:latin typeface="Arial" panose="020B0604020202020204" pitchFamily="34" charset="0"/>
                <a:cs typeface="Arial" panose="020B0604020202020204" pitchFamily="34" charset="0"/>
              </a:rPr>
              <a:t>eaching, and bias-free classrooms and respectful </a:t>
            </a: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chool </a:t>
            </a:r>
            <a:r>
              <a:rPr lang="en-US" sz="2000" dirty="0">
                <a:latin typeface="Arial" panose="020B0604020202020204" pitchFamily="34" charset="0"/>
                <a:cs typeface="Arial" panose="020B0604020202020204" pitchFamily="34" charset="0"/>
              </a:rPr>
              <a:t>e</a:t>
            </a:r>
            <a:r>
              <a:rPr lang="en-US" sz="2000" dirty="0" smtClean="0">
                <a:latin typeface="Arial" panose="020B0604020202020204" pitchFamily="34" charset="0"/>
                <a:cs typeface="Arial" panose="020B0604020202020204" pitchFamily="34" charset="0"/>
              </a:rPr>
              <a:t>nvironments </a:t>
            </a:r>
          </a:p>
          <a:p>
            <a:pPr marL="400050" indent="-400050">
              <a:buFont typeface="Arial"/>
              <a:buChar char="•"/>
            </a:pPr>
            <a:endParaRPr lang="en-US" sz="2200" b="1" dirty="0" smtClean="0">
              <a:latin typeface="Arial" panose="020B0604020202020204" pitchFamily="34" charset="0"/>
              <a:cs typeface="Arial" panose="020B0604020202020204" pitchFamily="34" charset="0"/>
            </a:endParaRPr>
          </a:p>
          <a:p>
            <a:pPr marL="400050" indent="-400050">
              <a:buFont typeface="Arial"/>
              <a:buChar char="•"/>
            </a:pPr>
            <a:r>
              <a:rPr lang="en-US" sz="2200" b="1" i="1" dirty="0" smtClean="0">
                <a:latin typeface="Arial" panose="020B0604020202020204" pitchFamily="34" charset="0"/>
                <a:cs typeface="Arial" panose="020B0604020202020204" pitchFamily="34" charset="0"/>
              </a:rPr>
              <a:t>Intervening</a:t>
            </a:r>
            <a:r>
              <a:rPr lang="en-US" sz="2200" b="1" dirty="0" smtClean="0">
                <a:latin typeface="Arial" panose="020B0604020202020204" pitchFamily="34" charset="0"/>
                <a:cs typeface="Arial" panose="020B0604020202020204" pitchFamily="34" charset="0"/>
              </a:rPr>
              <a:t> when conflict occurs: </a:t>
            </a:r>
            <a:endParaRPr lang="en-US" sz="2200" dirty="0" smtClean="0">
              <a:latin typeface="Arial" panose="020B0604020202020204" pitchFamily="34" charset="0"/>
              <a:cs typeface="Arial" panose="020B0604020202020204" pitchFamily="34" charset="0"/>
            </a:endParaRPr>
          </a:p>
          <a:p>
            <a:pPr marL="857250" lvl="1" indent="-400050">
              <a:buFont typeface="Arial"/>
              <a:buChar char="•"/>
            </a:pPr>
            <a:r>
              <a:rPr lang="en-US" sz="2000" dirty="0" smtClean="0">
                <a:latin typeface="Arial" panose="020B0604020202020204" pitchFamily="34" charset="0"/>
                <a:cs typeface="Arial" panose="020B0604020202020204" pitchFamily="34" charset="0"/>
              </a:rPr>
              <a:t>Problem-solve, engage </a:t>
            </a:r>
            <a:r>
              <a:rPr lang="en-US" sz="2000" dirty="0">
                <a:latin typeface="Arial" panose="020B0604020202020204" pitchFamily="34" charset="0"/>
                <a:cs typeface="Arial" panose="020B0604020202020204" pitchFamily="34" charset="0"/>
              </a:rPr>
              <a:t>youth and </a:t>
            </a:r>
            <a:r>
              <a:rPr lang="en-US" sz="2000" dirty="0" smtClean="0">
                <a:latin typeface="Arial" panose="020B0604020202020204" pitchFamily="34" charset="0"/>
                <a:cs typeface="Arial" panose="020B0604020202020204" pitchFamily="34" charset="0"/>
              </a:rPr>
              <a:t>families, and reintegrate </a:t>
            </a:r>
            <a:r>
              <a:rPr lang="en-US" sz="2000" dirty="0">
                <a:latin typeface="Arial" panose="020B0604020202020204" pitchFamily="34" charset="0"/>
                <a:cs typeface="Arial" panose="020B0604020202020204" pitchFamily="34" charset="0"/>
              </a:rPr>
              <a:t>students after </a:t>
            </a:r>
            <a:r>
              <a:rPr lang="en-US" sz="2000" dirty="0" smtClean="0">
                <a:latin typeface="Arial" panose="020B0604020202020204" pitchFamily="34" charset="0"/>
                <a:cs typeface="Arial" panose="020B0604020202020204" pitchFamily="34" charset="0"/>
              </a:rPr>
              <a:t>conflict.</a:t>
            </a:r>
          </a:p>
          <a:p>
            <a:pPr marL="857250" lvl="1" indent="-400050">
              <a:buFont typeface="Arial"/>
              <a:buChar char="•"/>
            </a:pPr>
            <a:r>
              <a:rPr lang="en-US" sz="2000" dirty="0" smtClean="0">
                <a:latin typeface="Arial" panose="020B0604020202020204" pitchFamily="34" charset="0"/>
                <a:cs typeface="Arial" panose="020B0604020202020204" pitchFamily="34" charset="0"/>
              </a:rPr>
              <a:t>Engage promising practices re: objective decision-making for disciplinary referrals.</a:t>
            </a:r>
            <a:endParaRPr lang="en-US" sz="2000" dirty="0">
              <a:latin typeface="Arial" panose="020B0604020202020204" pitchFamily="34" charset="0"/>
              <a:cs typeface="Arial" panose="020B0604020202020204" pitchFamily="34" charset="0"/>
            </a:endParaRPr>
          </a:p>
          <a:p>
            <a:pPr marL="857250" lvl="1" indent="-400050">
              <a:buFont typeface="Arial"/>
              <a:buChar char="•"/>
            </a:pPr>
            <a:endParaRPr lang="en-US" sz="2400" b="1" dirty="0" smtClean="0">
              <a:latin typeface="Arial"/>
              <a:cs typeface="Arial"/>
            </a:endParaRPr>
          </a:p>
          <a:p>
            <a:pPr marL="342900" lvl="0" indent="-342900">
              <a:buFont typeface="Arial"/>
              <a:buChar char="•"/>
            </a:pPr>
            <a:endParaRPr lang="en-US" sz="2400" b="1" dirty="0" smtClean="0">
              <a:latin typeface="Arial"/>
              <a:cs typeface="Arial"/>
            </a:endParaRPr>
          </a:p>
          <a:p>
            <a:pPr lvl="0"/>
            <a:r>
              <a:rPr lang="en-US" sz="2400" b="1" dirty="0">
                <a:latin typeface="Arial"/>
                <a:cs typeface="Arial"/>
              </a:rPr>
              <a:t>	</a:t>
            </a:r>
            <a:endParaRPr lang="en-US" sz="2400" b="1" dirty="0" smtClean="0">
              <a:latin typeface="Arial"/>
              <a:cs typeface="Arial"/>
            </a:endParaRPr>
          </a:p>
          <a:p>
            <a:pPr lvl="0"/>
            <a:r>
              <a:rPr lang="en-US" dirty="0"/>
              <a:t>	</a:t>
            </a:r>
            <a:endParaRPr lang="en-US" dirty="0" smtClean="0"/>
          </a:p>
        </p:txBody>
      </p:sp>
      <p:sp>
        <p:nvSpPr>
          <p:cNvPr id="6" name="TextBox 5"/>
          <p:cNvSpPr txBox="1"/>
          <p:nvPr/>
        </p:nvSpPr>
        <p:spPr>
          <a:xfrm>
            <a:off x="304800" y="533400"/>
            <a:ext cx="8077200" cy="492443"/>
          </a:xfrm>
          <a:prstGeom prst="rect">
            <a:avLst/>
          </a:prstGeom>
          <a:noFill/>
        </p:spPr>
        <p:txBody>
          <a:bodyPr wrap="square" rtlCol="0">
            <a:spAutoFit/>
          </a:bodyPr>
          <a:lstStyle/>
          <a:p>
            <a:r>
              <a:rPr lang="en-US" sz="2600" b="1" dirty="0" smtClean="0">
                <a:solidFill>
                  <a:schemeClr val="bg1"/>
                </a:solidFill>
                <a:latin typeface="Times New Roman" pitchFamily="18" charset="0"/>
                <a:cs typeface="Times New Roman" pitchFamily="18" charset="0"/>
              </a:rPr>
              <a:t>School-Based Interventions for Reducing Disparities</a:t>
            </a:r>
            <a:endParaRPr lang="en-US" sz="26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4485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2NewBanner.jpg"/>
          <p:cNvPicPr>
            <a:picLocks noChangeAspect="1"/>
          </p:cNvPicPr>
          <p:nvPr/>
        </p:nvPicPr>
        <p:blipFill>
          <a:blip r:embed="rId3" cstate="print"/>
          <a:stretch>
            <a:fillRect/>
          </a:stretch>
        </p:blipFill>
        <p:spPr>
          <a:xfrm>
            <a:off x="0" y="0"/>
            <a:ext cx="9144000" cy="1600200"/>
          </a:xfrm>
          <a:prstGeom prst="rect">
            <a:avLst/>
          </a:prstGeom>
        </p:spPr>
      </p:pic>
      <p:sp>
        <p:nvSpPr>
          <p:cNvPr id="2" name="TextBox 1"/>
          <p:cNvSpPr txBox="1"/>
          <p:nvPr/>
        </p:nvSpPr>
        <p:spPr>
          <a:xfrm>
            <a:off x="152400" y="1828800"/>
            <a:ext cx="8763000" cy="3939540"/>
          </a:xfrm>
          <a:prstGeom prst="rect">
            <a:avLst/>
          </a:prstGeom>
          <a:noFill/>
        </p:spPr>
        <p:txBody>
          <a:bodyPr wrap="square" rtlCol="0">
            <a:spAutoFit/>
          </a:bodyPr>
          <a:lstStyle/>
          <a:p>
            <a:pPr marL="342900" indent="-342900">
              <a:buFont typeface="Arial"/>
              <a:buChar char="•"/>
            </a:pPr>
            <a:r>
              <a:rPr lang="en-US" sz="2400" b="1" i="1" dirty="0" smtClean="0">
                <a:latin typeface="Arial"/>
                <a:cs typeface="Arial"/>
              </a:rPr>
              <a:t>Disciplinary Disparities Briefing Paper Series</a:t>
            </a:r>
          </a:p>
          <a:p>
            <a:pPr marL="800100" lvl="1" indent="-342900">
              <a:buFont typeface="Arial"/>
              <a:buChar char="•"/>
            </a:pPr>
            <a:r>
              <a:rPr lang="en-US" sz="2200" dirty="0" smtClean="0">
                <a:latin typeface="Arial"/>
                <a:cs typeface="Arial"/>
              </a:rPr>
              <a:t>Four Briefing Papers </a:t>
            </a:r>
          </a:p>
          <a:p>
            <a:pPr marL="800100" lvl="1" indent="-342900">
              <a:buFont typeface="Arial"/>
              <a:buChar char="•"/>
            </a:pPr>
            <a:r>
              <a:rPr lang="en-US" sz="2200" dirty="0" smtClean="0">
                <a:latin typeface="Arial"/>
                <a:cs typeface="Arial"/>
              </a:rPr>
              <a:t>Executive Summaries</a:t>
            </a:r>
          </a:p>
          <a:p>
            <a:pPr marL="800100" lvl="1" indent="-342900">
              <a:buFont typeface="Arial"/>
              <a:buChar char="•"/>
            </a:pPr>
            <a:r>
              <a:rPr lang="en-US" sz="2200" dirty="0" smtClean="0">
                <a:latin typeface="Arial"/>
                <a:cs typeface="Arial"/>
              </a:rPr>
              <a:t>Supplementary Papers</a:t>
            </a:r>
          </a:p>
          <a:p>
            <a:pPr lvl="1"/>
            <a:r>
              <a:rPr lang="en-US" sz="2200" b="1" i="1" dirty="0">
                <a:latin typeface="Arial"/>
                <a:cs typeface="Arial"/>
              </a:rPr>
              <a:t>http://</a:t>
            </a:r>
            <a:r>
              <a:rPr lang="en-US" sz="2200" b="1" i="1" dirty="0" smtClean="0">
                <a:latin typeface="Arial"/>
                <a:cs typeface="Arial"/>
              </a:rPr>
              <a:t>rtpcollaborative.indiana.edu/briefing-papers</a:t>
            </a:r>
          </a:p>
          <a:p>
            <a:pPr lvl="1"/>
            <a:endParaRPr lang="en-US" sz="2400" b="1" i="1" dirty="0">
              <a:latin typeface="Arial"/>
              <a:cs typeface="Arial"/>
            </a:endParaRPr>
          </a:p>
          <a:p>
            <a:pPr marL="342900" indent="-342900">
              <a:buFont typeface="Arial"/>
              <a:buChar char="•"/>
            </a:pPr>
            <a:r>
              <a:rPr lang="en-US" sz="2400" b="1" i="1" dirty="0" smtClean="0">
                <a:latin typeface="Arial"/>
                <a:cs typeface="Arial"/>
              </a:rPr>
              <a:t>Discipline Disparities Research to Practice Collaborative</a:t>
            </a:r>
          </a:p>
          <a:p>
            <a:pPr marL="800100" lvl="1" indent="-342900">
              <a:buFont typeface="Arial"/>
              <a:buChar char="•"/>
            </a:pPr>
            <a:r>
              <a:rPr lang="en-US" sz="2200" dirty="0" smtClean="0">
                <a:latin typeface="Arial"/>
                <a:cs typeface="Arial"/>
              </a:rPr>
              <a:t>Resource Digest</a:t>
            </a:r>
          </a:p>
          <a:p>
            <a:pPr marL="800100" lvl="1" indent="-342900">
              <a:buFont typeface="Arial"/>
              <a:buChar char="•"/>
            </a:pPr>
            <a:r>
              <a:rPr lang="en-US" sz="2200" dirty="0" smtClean="0">
                <a:latin typeface="Arial"/>
                <a:cs typeface="Arial"/>
              </a:rPr>
              <a:t>Additional Publications</a:t>
            </a:r>
          </a:p>
          <a:p>
            <a:pPr marL="800100" lvl="1" indent="-342900">
              <a:buFont typeface="Arial"/>
              <a:buChar char="•"/>
            </a:pPr>
            <a:r>
              <a:rPr lang="en-US" sz="2200" dirty="0" smtClean="0">
                <a:latin typeface="Arial"/>
                <a:cs typeface="Arial"/>
              </a:rPr>
              <a:t>News on Other Initiatives</a:t>
            </a:r>
          </a:p>
          <a:p>
            <a:pPr lvl="1"/>
            <a:r>
              <a:rPr lang="en-US" sz="2200" b="1" i="1" dirty="0" smtClean="0">
                <a:latin typeface="Arial"/>
                <a:cs typeface="Arial"/>
              </a:rPr>
              <a:t>http://</a:t>
            </a:r>
            <a:r>
              <a:rPr lang="en-US" sz="2200" b="1" i="1" dirty="0" err="1" smtClean="0">
                <a:latin typeface="Arial"/>
                <a:cs typeface="Arial"/>
              </a:rPr>
              <a:t>rtpcollaborative.indiana.edu</a:t>
            </a:r>
            <a:endParaRPr lang="en-US" sz="2200" b="1" i="1" dirty="0" smtClean="0">
              <a:latin typeface="Arial"/>
              <a:cs typeface="Arial"/>
            </a:endParaRPr>
          </a:p>
        </p:txBody>
      </p:sp>
      <p:sp>
        <p:nvSpPr>
          <p:cNvPr id="3" name="TextBox 2"/>
          <p:cNvSpPr txBox="1"/>
          <p:nvPr/>
        </p:nvSpPr>
        <p:spPr>
          <a:xfrm>
            <a:off x="164275" y="338435"/>
            <a:ext cx="7311242" cy="1323439"/>
          </a:xfrm>
          <a:prstGeom prst="rect">
            <a:avLst/>
          </a:prstGeom>
          <a:noFill/>
        </p:spPr>
        <p:txBody>
          <a:bodyPr wrap="square" rtlCol="0">
            <a:spAutoFit/>
          </a:bodyPr>
          <a:lstStyle/>
          <a:p>
            <a:r>
              <a:rPr lang="en-US" sz="2600" b="1" dirty="0" smtClean="0">
                <a:solidFill>
                  <a:schemeClr val="bg1"/>
                </a:solidFill>
                <a:latin typeface="Times New Roman" panose="02020603050405020304" pitchFamily="18" charset="0"/>
                <a:cs typeface="Times New Roman" panose="02020603050405020304" pitchFamily="18" charset="0"/>
              </a:rPr>
              <a:t>Disciplinary Disparities Briefing Papers:   </a:t>
            </a:r>
          </a:p>
          <a:p>
            <a:r>
              <a:rPr lang="en-US" sz="2600" b="1" dirty="0" smtClean="0">
                <a:solidFill>
                  <a:schemeClr val="bg1"/>
                </a:solidFill>
                <a:latin typeface="Times New Roman" panose="02020603050405020304" pitchFamily="18" charset="0"/>
                <a:cs typeface="Times New Roman" panose="02020603050405020304" pitchFamily="18" charset="0"/>
              </a:rPr>
              <a:t>Where to Find Them</a:t>
            </a:r>
            <a:endParaRPr lang="en-US" sz="2600" b="1" dirty="0">
              <a:solidFill>
                <a:schemeClr val="bg1"/>
              </a:solidFill>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401270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64&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69&quot;/&gt;&lt;/object&gt;&lt;object type=&quot;3&quot; unique_id=&quot;10009&quot;&gt;&lt;property id=&quot;20148&quot; value=&quot;5&quot;/&gt;&lt;property id=&quot;20300&quot; value=&quot;Slide 7&quot;/&gt;&lt;property id=&quot;20307&quot; value=&quot;266&quot;/&gt;&lt;/object&gt;&lt;object type=&quot;3&quot; unique_id=&quot;10011&quot;&gt;&lt;property id=&quot;20148&quot; value=&quot;5&quot;/&gt;&lt;property id=&quot;20300&quot; value=&quot;Slide 6&quot;/&gt;&lt;property id=&quot;20307&quot; value=&quot;267&quot;/&gt;&lt;/object&gt;&lt;object type=&quot;3&quot; unique_id=&quot;10012&quot;&gt;&lt;property id=&quot;20148&quot; value=&quot;5&quot;/&gt;&lt;property id=&quot;20300&quot; value=&quot;Slide 10&quot;/&gt;&lt;property id=&quot;20307&quot; value=&quot;260&quot;/&gt;&lt;/object&gt;&lt;object type=&quot;3&quot; unique_id=&quot;10504&quot;&gt;&lt;property id=&quot;20148&quot; value=&quot;5&quot;/&gt;&lt;property id=&quot;20300&quot; value=&quot;Slide 5&quot;/&gt;&lt;property id=&quot;20307&quot; value=&quot;275&quot;/&gt;&lt;/object&gt;&lt;object type=&quot;3&quot; unique_id=&quot;10505&quot;&gt;&lt;property id=&quot;20148&quot; value=&quot;5&quot;/&gt;&lt;property id=&quot;20300&quot; value=&quot;Slide 8&quot;/&gt;&lt;property id=&quot;20307&quot; value=&quot;274&quot;/&gt;&lt;/object&gt;&lt;object type=&quot;3&quot; unique_id=&quot;10506&quot;&gt;&lt;property id=&quot;20148&quot; value=&quot;5&quot;/&gt;&lt;property id=&quot;20300&quot; value=&quot;Slide 9&quot;/&gt;&lt;property id=&quot;20307&quot; value=&quot;272&quot;/&gt;&lt;/object&gt;&lt;/object&gt;&lt;object type=&quot;8&quot; unique_id=&quot;1002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5160</TotalTime>
  <Words>2860</Words>
  <Application>Microsoft Office PowerPoint</Application>
  <PresentationFormat>On-screen Show (4:3)</PresentationFormat>
  <Paragraphs>221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Indiana University School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cdlgray</dc:creator>
  <cp:lastModifiedBy>Mosso, Joyce</cp:lastModifiedBy>
  <cp:revision>78</cp:revision>
  <cp:lastPrinted>2014-04-07T13:23:58Z</cp:lastPrinted>
  <dcterms:created xsi:type="dcterms:W3CDTF">2014-01-28T17:08:13Z</dcterms:created>
  <dcterms:modified xsi:type="dcterms:W3CDTF">2014-04-07T13:25:10Z</dcterms:modified>
</cp:coreProperties>
</file>