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1" r:id="rId2"/>
  </p:sldMasterIdLst>
  <p:notesMasterIdLst>
    <p:notesMasterId r:id="rId15"/>
  </p:notesMasterIdLst>
  <p:handoutMasterIdLst>
    <p:handoutMasterId r:id="rId16"/>
  </p:handoutMasterIdLst>
  <p:sldIdLst>
    <p:sldId id="366" r:id="rId3"/>
    <p:sldId id="374" r:id="rId4"/>
    <p:sldId id="376" r:id="rId5"/>
    <p:sldId id="379" r:id="rId6"/>
    <p:sldId id="372" r:id="rId7"/>
    <p:sldId id="377" r:id="rId8"/>
    <p:sldId id="380" r:id="rId9"/>
    <p:sldId id="381" r:id="rId10"/>
    <p:sldId id="378" r:id="rId11"/>
    <p:sldId id="382" r:id="rId12"/>
    <p:sldId id="383" r:id="rId13"/>
    <p:sldId id="3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33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4" autoAdjust="0"/>
    <p:restoredTop sz="89154" autoAdjust="0"/>
  </p:normalViewPr>
  <p:slideViewPr>
    <p:cSldViewPr>
      <p:cViewPr>
        <p:scale>
          <a:sx n="60" d="100"/>
          <a:sy n="60" d="100"/>
        </p:scale>
        <p:origin x="-1350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CAB1BA-570F-4C49-8EA5-201B35D7C62F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04A693-2F14-4C44-BBF5-1409960A8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38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041C93-C7A3-4F74-96DE-59696823B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1C93-C7A3-4F74-96DE-59696823BB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2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703C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B9A461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EED09B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C7AE8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703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410451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rgbClr val="003E2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ndalu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A60E738-78AC-49AC-A99A-922CB25EB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0633A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noFill/>
                </a:ln>
                <a:solidFill>
                  <a:schemeClr val="tx1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rgbClr val="003E2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0633A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B9A461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703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B9A46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3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B9A461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25519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28435"/>
            <a:ext cx="8229600" cy="47461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51D969-F208-A146-8225-B814003E9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10633A"/>
          </a:solidFill>
          <a:latin typeface="+mn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rgbClr val="77693F"/>
        </a:buClr>
        <a:buFont typeface="Georgia"/>
        <a:buChar char="•"/>
        <a:defRPr kumimoji="0" sz="2800" kern="1200">
          <a:solidFill>
            <a:schemeClr val="tx1"/>
          </a:solidFill>
          <a:latin typeface="Optima"/>
          <a:ea typeface="+mn-ea"/>
          <a:cs typeface="Optima"/>
        </a:defRPr>
      </a:lvl1pPr>
      <a:lvl2pPr marL="658368" indent="-246888" algn="l" rtl="0" eaLnBrk="1" latinLnBrk="0" hangingPunct="1">
        <a:spcBef>
          <a:spcPts val="300"/>
        </a:spcBef>
        <a:buClr>
          <a:srgbClr val="005100"/>
        </a:buClr>
        <a:buFont typeface="Georgia"/>
        <a:buChar char="▫"/>
        <a:defRPr kumimoji="0" sz="2600" kern="1200">
          <a:solidFill>
            <a:schemeClr val="tx1"/>
          </a:solidFill>
          <a:latin typeface="Optima"/>
          <a:ea typeface="+mn-ea"/>
          <a:cs typeface="Optima"/>
        </a:defRPr>
      </a:lvl2pPr>
      <a:lvl3pPr marL="923544" indent="-219456" algn="l" rtl="0" eaLnBrk="1" latinLnBrk="0" hangingPunct="1">
        <a:spcBef>
          <a:spcPts val="300"/>
        </a:spcBef>
        <a:buClr>
          <a:srgbClr val="B9A461"/>
        </a:buClr>
        <a:buFont typeface="Wingdings 2"/>
        <a:buChar char=""/>
        <a:defRPr kumimoji="0" sz="2400" kern="1200">
          <a:solidFill>
            <a:srgbClr val="000000"/>
          </a:solidFill>
          <a:latin typeface="Optima"/>
          <a:ea typeface="+mn-ea"/>
          <a:cs typeface="Optima"/>
        </a:defRPr>
      </a:lvl3pPr>
      <a:lvl4pPr marL="1179576" indent="-201168" algn="l" rtl="0" eaLnBrk="1" latinLnBrk="0" hangingPunct="1">
        <a:spcBef>
          <a:spcPts val="300"/>
        </a:spcBef>
        <a:buClr>
          <a:srgbClr val="005100"/>
        </a:buClr>
        <a:buFont typeface="Wingdings 2"/>
        <a:buChar char=""/>
        <a:defRPr kumimoji="0" sz="2200" kern="1200">
          <a:solidFill>
            <a:srgbClr val="000000"/>
          </a:solidFill>
          <a:latin typeface="Optima"/>
          <a:ea typeface="+mn-ea"/>
          <a:cs typeface="Optima"/>
        </a:defRPr>
      </a:lvl4pPr>
      <a:lvl5pPr marL="1389888" indent="-182880" algn="l" rtl="0" eaLnBrk="1" latinLnBrk="0" hangingPunct="1">
        <a:spcBef>
          <a:spcPts val="300"/>
        </a:spcBef>
        <a:buClr>
          <a:srgbClr val="77693F"/>
        </a:buClr>
        <a:buFont typeface="Georgia"/>
        <a:buChar char="▫"/>
        <a:defRPr kumimoji="0" sz="2000" kern="1200">
          <a:solidFill>
            <a:srgbClr val="000000"/>
          </a:solidFill>
          <a:latin typeface="Optima"/>
          <a:ea typeface="+mn-ea"/>
          <a:cs typeface="Optima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A4B82E1-DD50-460C-8CD9-CB8626AB96C5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FE90E89-BAD8-4BDD-B088-6A684A0D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Health Coverage for Juvenile Justice-Involved Youth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77200" cy="2362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OJJDP Coordinating Council</a:t>
            </a:r>
          </a:p>
          <a:p>
            <a:r>
              <a:rPr lang="en-US" dirty="0" smtClean="0"/>
              <a:t>November 13, 2013</a:t>
            </a:r>
          </a:p>
          <a:p>
            <a:r>
              <a:rPr lang="en-US" dirty="0" smtClean="0"/>
              <a:t>Diane Justice,</a:t>
            </a:r>
            <a:r>
              <a:rPr lang="en-US" sz="2600" dirty="0" smtClean="0"/>
              <a:t> Senior Program Director</a:t>
            </a:r>
          </a:p>
          <a:p>
            <a:r>
              <a:rPr lang="en-US" sz="2600" dirty="0" smtClean="0"/>
              <a:t>National Academy for State Health Policy				</a:t>
            </a:r>
            <a:endParaRPr lang="en-US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Outreach and Enrollment Strategies for Health Coverage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with institution-based program enrollment strategies, collaboration between Medicaid and juvenile justice agencies is essential</a:t>
            </a:r>
          </a:p>
          <a:p>
            <a:endParaRPr lang="en-US" dirty="0" smtClean="0"/>
          </a:p>
          <a:p>
            <a:r>
              <a:rPr lang="en-US" dirty="0" smtClean="0"/>
              <a:t>Lessons adapted from Medicaid and CHIP efforts targeted to adolescents: 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work with community-based entities trusted by the target population; 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use venues frequented by adolescents such as school activities and sporting events;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1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Outreach Strategies (continued)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Engage agencies that provide support to juvenile justice-involved youth such as service providers, probation officers, courts</a:t>
            </a:r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Use social media, websites, and information conveyed through mobile devices and smart phones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Co-locate in-person health coverage navigators in juvenile courts, probation offices and make health coverage an integral components of a community support system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Between Medicaid and Juvenile Justice Agencies on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Adoption of evidence-based practices is essential to addressing the behavioral health needs of juvenile justice-involved youth</a:t>
            </a:r>
          </a:p>
          <a:p>
            <a:endParaRPr lang="en-US" dirty="0"/>
          </a:p>
          <a:p>
            <a:r>
              <a:rPr lang="en-US" dirty="0" err="1" smtClean="0"/>
              <a:t>Multisystemic</a:t>
            </a:r>
            <a:r>
              <a:rPr lang="en-US" dirty="0" smtClean="0"/>
              <a:t> Therapy, Functional Family Therapy and Multidimensional Treatment Foster Care are widely recognized effective in treating juvenile justice-involved youth with serious behavioral health needs</a:t>
            </a:r>
          </a:p>
          <a:p>
            <a:endParaRPr lang="en-US" dirty="0"/>
          </a:p>
          <a:p>
            <a:r>
              <a:rPr lang="en-US" dirty="0" smtClean="0"/>
              <a:t>A Washington state study identified significant cost savings and benefits of these practices compared to traditional treatments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5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Needs of Justice-Involved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 percent have a mental health condition</a:t>
            </a:r>
          </a:p>
          <a:p>
            <a:endParaRPr lang="en-US" dirty="0"/>
          </a:p>
          <a:p>
            <a:r>
              <a:rPr lang="en-US" dirty="0" smtClean="0"/>
              <a:t>Substance </a:t>
            </a:r>
            <a:r>
              <a:rPr lang="en-US" dirty="0"/>
              <a:t>u</a:t>
            </a:r>
            <a:r>
              <a:rPr lang="en-US" dirty="0" smtClean="0"/>
              <a:t>se is common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hysical and behavioral health services are an essential component of community support systems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4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Improving Health Coverage for Juvenile Justice-Involved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Project of the National Academy for State Health Policy</a:t>
            </a:r>
          </a:p>
          <a:p>
            <a:endParaRPr lang="en-US" dirty="0"/>
          </a:p>
          <a:p>
            <a:r>
              <a:rPr lang="en-US" dirty="0" smtClean="0"/>
              <a:t>Supported by the Models for Change Initiative of the MacArthur Foundation </a:t>
            </a:r>
          </a:p>
          <a:p>
            <a:endParaRPr lang="en-US" dirty="0" smtClean="0"/>
          </a:p>
          <a:p>
            <a:r>
              <a:rPr lang="en-US" dirty="0"/>
              <a:t>Identify state strategies to enhance health coverage and retention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Address Medicaid </a:t>
            </a:r>
            <a:r>
              <a:rPr lang="en-US" dirty="0"/>
              <a:t>program eligibility and enrollment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 Focus on collaboration </a:t>
            </a:r>
            <a:r>
              <a:rPr lang="en-US" dirty="0"/>
              <a:t>between Medicaid and Juvenile Justice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7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Medicaid Eligibility Tools for Enhancing Coverage and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sz="4500" dirty="0" smtClean="0"/>
              <a:t>Federal law forbids Medicaid funding from being used to pay for care or services for individuals who are inmates of a public institution</a:t>
            </a:r>
          </a:p>
          <a:p>
            <a:endParaRPr lang="en-US" sz="4500" dirty="0" smtClean="0"/>
          </a:p>
          <a:p>
            <a:r>
              <a:rPr lang="en-US" sz="4500" dirty="0"/>
              <a:t>Securing health coverage immediately upon release from a facility is important to continuity of care, access to medications, physical and behavioral treatment</a:t>
            </a:r>
            <a:endParaRPr lang="en-US" sz="4500" dirty="0" smtClean="0"/>
          </a:p>
          <a:p>
            <a:endParaRPr lang="en-US" sz="4500" dirty="0"/>
          </a:p>
          <a:p>
            <a:r>
              <a:rPr lang="en-US" sz="4500" dirty="0" smtClean="0"/>
              <a:t>States can terminate or suspend Medicaid eligibility when a juvenile justice-involved youth has been incarcerated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3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Suspension of Medicaid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Suspension allows the state to restore Medicaid benefits relatively quickly </a:t>
            </a:r>
          </a:p>
          <a:p>
            <a:r>
              <a:rPr lang="en-US" dirty="0" smtClean="0"/>
              <a:t>Provides the youth immediate access to benefits upon release</a:t>
            </a:r>
          </a:p>
          <a:p>
            <a:r>
              <a:rPr lang="en-US" dirty="0" smtClean="0"/>
              <a:t>Has been difficult to implement because of programing changes required to eligibility information systems</a:t>
            </a:r>
          </a:p>
          <a:p>
            <a:r>
              <a:rPr lang="en-US" dirty="0" smtClean="0"/>
              <a:t>Currently states are revamping eligibility systems due to ACA changes—ideal time to adopt suspension policies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Eligibility Simplifications Helpful to Juvenile Justice-Involved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eligibility:</a:t>
            </a:r>
          </a:p>
          <a:p>
            <a:endParaRPr lang="en-US" dirty="0"/>
          </a:p>
          <a:p>
            <a:r>
              <a:rPr lang="en-US" dirty="0" smtClean="0"/>
              <a:t>Allows children to maintain Medicaid or CHIP coverage for up to one year, even if child’s family has change in circumstances</a:t>
            </a:r>
          </a:p>
          <a:p>
            <a:endParaRPr lang="en-US" dirty="0"/>
          </a:p>
          <a:p>
            <a:r>
              <a:rPr lang="en-US" dirty="0" smtClean="0"/>
              <a:t>If a Medicaid or CHIP-enrolled child enters and leaves a juvenile detention facility during the 12-month eligibility period, they can remain eligible after release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Eligibility Simplifications Helpful to Juvenile Justice-Involved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Presumptive Eligibility:</a:t>
            </a:r>
          </a:p>
          <a:p>
            <a:endParaRPr lang="en-US" dirty="0"/>
          </a:p>
          <a:p>
            <a:r>
              <a:rPr lang="en-US" dirty="0" smtClean="0"/>
              <a:t>Allows qualified entities to determine, based on a simplified calculation of family income, whether a child is likely to be eligible for Medicaid</a:t>
            </a:r>
          </a:p>
          <a:p>
            <a:endParaRPr lang="en-US" dirty="0"/>
          </a:p>
          <a:p>
            <a:r>
              <a:rPr lang="en-US" dirty="0" smtClean="0"/>
              <a:t>Youth can receive temporary eligibility pending a final eligibility determination by the Medicaid agency</a:t>
            </a:r>
          </a:p>
          <a:p>
            <a:endParaRPr lang="en-US" dirty="0"/>
          </a:p>
          <a:p>
            <a:r>
              <a:rPr lang="en-US" dirty="0" smtClean="0"/>
              <a:t>Speeds access to services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Partnerships between Medicaid and Juvenile Justice Agencies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Collaboration to facilitate Medicaid enrollment during community re-entry planning</a:t>
            </a:r>
          </a:p>
          <a:p>
            <a:endParaRPr lang="en-US" dirty="0"/>
          </a:p>
          <a:p>
            <a:r>
              <a:rPr lang="en-US" dirty="0" smtClean="0"/>
              <a:t>Established by state legislation or interagency agreements</a:t>
            </a:r>
          </a:p>
          <a:p>
            <a:endParaRPr lang="en-US" dirty="0"/>
          </a:p>
          <a:p>
            <a:r>
              <a:rPr lang="en-US" dirty="0" smtClean="0"/>
              <a:t>Juvenile justice program staff, case managers, and/or probation officers complete </a:t>
            </a:r>
            <a:r>
              <a:rPr lang="en-US" dirty="0"/>
              <a:t>M</a:t>
            </a:r>
            <a:r>
              <a:rPr lang="en-US" dirty="0" smtClean="0"/>
              <a:t>edicaid applications for  youth while in custody</a:t>
            </a:r>
          </a:p>
          <a:p>
            <a:endParaRPr lang="en-US" dirty="0"/>
          </a:p>
          <a:p>
            <a:r>
              <a:rPr lang="en-US" dirty="0" smtClean="0"/>
              <a:t>Medicaid agencies designate a special pathway and contact to expedite enrollment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4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Partnerships Between Medicaid and Juvenile Justice Agencies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Oregon: Outstations Medicaid eligibility employee to the juvenile justice agency to make real-time eligibility determinations</a:t>
            </a:r>
          </a:p>
          <a:p>
            <a:endParaRPr lang="en-US" dirty="0"/>
          </a:p>
          <a:p>
            <a:r>
              <a:rPr lang="en-US" dirty="0" smtClean="0"/>
              <a:t>Texas, Washington, Colorado: Juvenile justice facility staff screen youth for potential eligibility, complete applications, submit to designated Medicaid agency contacts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D969-F208-A146-8225-B814003E98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8836</TotalTime>
  <Words>645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Urban</vt:lpstr>
      <vt:lpstr>1_Office Theme</vt:lpstr>
      <vt:lpstr>Enhancing Health Coverage for Juvenile Justice-Involved Youth</vt:lpstr>
      <vt:lpstr>Health Needs of Justice-Involved Youth</vt:lpstr>
      <vt:lpstr>Improving Health Coverage for Juvenile Justice-Involved Youth</vt:lpstr>
      <vt:lpstr>Medicaid Eligibility Tools for Enhancing Coverage and Retention</vt:lpstr>
      <vt:lpstr>Suspension of Medicaid Eligibility</vt:lpstr>
      <vt:lpstr>Other Eligibility Simplifications Helpful to Juvenile Justice-Involved Youth</vt:lpstr>
      <vt:lpstr>Other Eligibility Simplifications Helpful to Juvenile Justice-Involved Youth</vt:lpstr>
      <vt:lpstr>Enrollment Partnerships between Medicaid and Juvenile Justice Agencies </vt:lpstr>
      <vt:lpstr>Enrollment Partnerships Between Medicaid and Juvenile Justice Agencies </vt:lpstr>
      <vt:lpstr>Community Outreach and Enrollment Strategies for Health Coverage </vt:lpstr>
      <vt:lpstr>Collaborative Outreach Strategies (continued) </vt:lpstr>
      <vt:lpstr>Collaboration Between Medicaid and Juvenile Justice Agencies on Benefits</vt:lpstr>
    </vt:vector>
  </TitlesOfParts>
  <Company>Marsh &amp; McLennan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Providers Need to Know about Medicare and State Medicare Advantage Plans</dc:title>
  <dc:creator>Michele Walker</dc:creator>
  <cp:lastModifiedBy>Mosso, Joyce</cp:lastModifiedBy>
  <cp:revision>285</cp:revision>
  <cp:lastPrinted>2013-11-08T20:42:27Z</cp:lastPrinted>
  <dcterms:created xsi:type="dcterms:W3CDTF">2012-05-25T15:07:38Z</dcterms:created>
  <dcterms:modified xsi:type="dcterms:W3CDTF">2013-11-12T21:15:28Z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PR_PEERREVIEW">
    <vt:lpwstr>Peer Review Identifier</vt:lpwstr>
  </property>
  <property fmtid="{D5CDD505-2E9C-101B-9397-08002B2CF9AE}" pid="3" name="MPR_DocID">
    <vt:lpwstr>9306A1F53D1C482E9291BFE1B7BFD32F</vt:lpwstr>
  </property>
</Properties>
</file>