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42" y="86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04F5C975-DEFF-4485-B875-C369CD62D0A3}" type="datetimeFigureOut">
              <a:rPr lang="en-US" smtClean="0"/>
              <a:pPr/>
              <a:t>4/11/2013</a:t>
            </a:fld>
            <a:endParaRPr lang="en-US" dirty="0"/>
          </a:p>
        </p:txBody>
      </p:sp>
      <p:sp>
        <p:nvSpPr>
          <p:cNvPr id="17" name="Footer Placeholder 16"/>
          <p:cNvSpPr>
            <a:spLocks noGrp="1"/>
          </p:cNvSpPr>
          <p:nvPr>
            <p:ph type="ftr" sz="quarter" idx="11"/>
          </p:nvPr>
        </p:nvSpPr>
        <p:spPr>
          <a:xfrm>
            <a:off x="2898648" y="6355080"/>
            <a:ext cx="3474720" cy="365760"/>
          </a:xfrm>
        </p:spPr>
        <p:txBody>
          <a:bodyPr/>
          <a:lstStyle/>
          <a:p>
            <a:endParaRPr lang="en-US" dirty="0"/>
          </a:p>
        </p:txBody>
      </p:sp>
      <p:sp>
        <p:nvSpPr>
          <p:cNvPr id="29" name="Slide Number Placeholder 28"/>
          <p:cNvSpPr>
            <a:spLocks noGrp="1"/>
          </p:cNvSpPr>
          <p:nvPr>
            <p:ph type="sldNum" sz="quarter" idx="12"/>
          </p:nvPr>
        </p:nvSpPr>
        <p:spPr>
          <a:xfrm>
            <a:off x="1216152" y="6355080"/>
            <a:ext cx="1219200" cy="365760"/>
          </a:xfrm>
        </p:spPr>
        <p:txBody>
          <a:bodyPr/>
          <a:lstStyle/>
          <a:p>
            <a:fld id="{DB9D00DD-311F-4823-8535-EDE0A836D592}" type="slidenum">
              <a:rPr lang="en-US" smtClean="0"/>
              <a:pPr/>
              <a:t>‹#›</a:t>
            </a:fld>
            <a:endParaRPr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F5C975-DEFF-4485-B875-C369CD62D0A3}" type="datetimeFigureOut">
              <a:rPr lang="en-US" smtClean="0"/>
              <a:pPr/>
              <a:t>4/11/2013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9D00DD-311F-4823-8535-EDE0A836D59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F5C975-DEFF-4485-B875-C369CD62D0A3}" type="datetimeFigureOut">
              <a:rPr lang="en-US" smtClean="0"/>
              <a:pPr/>
              <a:t>4/11/2013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9D00DD-311F-4823-8535-EDE0A836D592}" type="slidenum">
              <a:rPr lang="en-US" smtClean="0"/>
              <a:pPr/>
              <a:t>‹#›</a:t>
            </a:fld>
            <a:endParaRPr lang="en-US" dirty="0"/>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4F5C975-DEFF-4485-B875-C369CD62D0A3}" type="datetimeFigureOut">
              <a:rPr lang="en-US" smtClean="0"/>
              <a:pPr/>
              <a:t>4/11/2013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9D00DD-311F-4823-8535-EDE0A836D592}" type="slidenum">
              <a:rPr lang="en-US" smtClean="0"/>
              <a:pPr/>
              <a:t>‹#›</a:t>
            </a:fld>
            <a:endParaRPr lang="en-US" dirty="0"/>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04F5C975-DEFF-4485-B875-C369CD62D0A3}" type="datetimeFigureOut">
              <a:rPr lang="en-US" smtClean="0"/>
              <a:pPr/>
              <a:t>4/11/2013</a:t>
            </a:fld>
            <a:endParaRPr lang="en-US" dirty="0"/>
          </a:p>
        </p:txBody>
      </p:sp>
      <p:sp>
        <p:nvSpPr>
          <p:cNvPr id="5" name="Footer Placeholder 4"/>
          <p:cNvSpPr>
            <a:spLocks noGrp="1"/>
          </p:cNvSpPr>
          <p:nvPr>
            <p:ph type="ftr" sz="quarter" idx="11"/>
          </p:nvPr>
        </p:nvSpPr>
        <p:spPr>
          <a:xfrm>
            <a:off x="2898648" y="6355080"/>
            <a:ext cx="3474720" cy="365760"/>
          </a:xfrm>
        </p:spPr>
        <p:txBody>
          <a:bodyPr/>
          <a:lstStyle/>
          <a:p>
            <a:endParaRPr lang="en-US" dirty="0"/>
          </a:p>
        </p:txBody>
      </p:sp>
      <p:sp>
        <p:nvSpPr>
          <p:cNvPr id="6" name="Slide Number Placeholder 5"/>
          <p:cNvSpPr>
            <a:spLocks noGrp="1"/>
          </p:cNvSpPr>
          <p:nvPr>
            <p:ph type="sldNum" sz="quarter" idx="12"/>
          </p:nvPr>
        </p:nvSpPr>
        <p:spPr>
          <a:xfrm>
            <a:off x="1069848" y="6355080"/>
            <a:ext cx="1520952" cy="365760"/>
          </a:xfrm>
        </p:spPr>
        <p:txBody>
          <a:bodyPr/>
          <a:lstStyle/>
          <a:p>
            <a:fld id="{DB9D00DD-311F-4823-8535-EDE0A836D592}" type="slidenum">
              <a:rPr lang="en-US" smtClean="0"/>
              <a:pPr/>
              <a:t>‹#›</a:t>
            </a:fld>
            <a:endParaRPr lang="en-US"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4F5C975-DEFF-4485-B875-C369CD62D0A3}" type="datetimeFigureOut">
              <a:rPr lang="en-US" smtClean="0"/>
              <a:pPr/>
              <a:t>4/11/2013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B9D00DD-311F-4823-8535-EDE0A836D592}" type="slidenum">
              <a:rPr lang="en-US" smtClean="0"/>
              <a:pPr/>
              <a:t>‹#›</a:t>
            </a:fld>
            <a:endParaRPr lang="en-US" dirty="0"/>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4F5C975-DEFF-4485-B875-C369CD62D0A3}" type="datetimeFigureOut">
              <a:rPr lang="en-US" smtClean="0"/>
              <a:pPr/>
              <a:t>4/11/2013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B9D00DD-311F-4823-8535-EDE0A836D592}" type="slidenum">
              <a:rPr lang="en-US" smtClean="0"/>
              <a:pPr/>
              <a:t>‹#›</a:t>
            </a:fld>
            <a:endParaRPr lang="en-US" dirty="0"/>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4F5C975-DEFF-4485-B875-C369CD62D0A3}" type="datetimeFigureOut">
              <a:rPr lang="en-US" smtClean="0"/>
              <a:pPr/>
              <a:t>4/11/2013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B9D00DD-311F-4823-8535-EDE0A836D592}" type="slidenum">
              <a:rPr lang="en-US" smtClean="0"/>
              <a:pPr/>
              <a:t>‹#›</a:t>
            </a:fld>
            <a:endParaRPr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F5C975-DEFF-4485-B875-C369CD62D0A3}" type="datetimeFigureOut">
              <a:rPr lang="en-US" smtClean="0"/>
              <a:pPr/>
              <a:t>4/11/2013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B9D00DD-311F-4823-8535-EDE0A836D592}" type="slidenum">
              <a:rPr lang="en-US" smtClean="0"/>
              <a:pPr/>
              <a:t>‹#›</a:t>
            </a:fld>
            <a:endParaRPr lang="en-US" dirty="0"/>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4F5C975-DEFF-4485-B875-C369CD62D0A3}" type="datetimeFigureOut">
              <a:rPr lang="en-US" smtClean="0"/>
              <a:pPr/>
              <a:t>4/11/2013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B9D00DD-311F-4823-8535-EDE0A836D592}"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4F5C975-DEFF-4485-B875-C369CD62D0A3}" type="datetimeFigureOut">
              <a:rPr lang="en-US" smtClean="0"/>
              <a:pPr/>
              <a:t>4/11/2013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B9D00DD-311F-4823-8535-EDE0A836D592}"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04F5C975-DEFF-4485-B875-C369CD62D0A3}" type="datetimeFigureOut">
              <a:rPr lang="en-US" smtClean="0"/>
              <a:pPr/>
              <a:t>4/11/2013</a:t>
            </a:fld>
            <a:endParaRPr lang="en-US" dirty="0"/>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DB9D00DD-311F-4823-8535-EDE0A836D592}" type="slidenum">
              <a:rPr lang="en-US" smtClean="0"/>
              <a:pPr/>
              <a:t>‹#›</a:t>
            </a:fld>
            <a:endParaRPr lang="en-US" dirty="0"/>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3886200"/>
            <a:ext cx="6858000" cy="990600"/>
          </a:xfrm>
        </p:spPr>
        <p:txBody>
          <a:bodyPr>
            <a:noAutofit/>
          </a:bodyPr>
          <a:lstStyle/>
          <a:p>
            <a:r>
              <a:rPr lang="en-US" dirty="0"/>
              <a:t>Defending Childhood Task Force </a:t>
            </a:r>
            <a:r>
              <a:rPr lang="en-US" dirty="0" smtClean="0"/>
              <a:t>Report: HHS Tentative Priorities </a:t>
            </a:r>
          </a:p>
        </p:txBody>
      </p:sp>
      <p:sp>
        <p:nvSpPr>
          <p:cNvPr id="3" name="Subtitle 2"/>
          <p:cNvSpPr>
            <a:spLocks noGrp="1"/>
          </p:cNvSpPr>
          <p:nvPr>
            <p:ph type="subTitle" idx="1"/>
          </p:nvPr>
        </p:nvSpPr>
        <p:spPr/>
        <p:txBody>
          <a:bodyPr>
            <a:noAutofit/>
          </a:bodyPr>
          <a:lstStyle/>
          <a:p>
            <a:r>
              <a:rPr lang="en-US" sz="1800" dirty="0" smtClean="0"/>
              <a:t>April 12, 2013</a:t>
            </a:r>
            <a:endParaRPr lang="en-US"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HHS Tentative Priorities </a:t>
            </a:r>
            <a:endParaRPr lang="en-US" dirty="0"/>
          </a:p>
        </p:txBody>
      </p:sp>
      <p:sp>
        <p:nvSpPr>
          <p:cNvPr id="3" name="Content Placeholder 2"/>
          <p:cNvSpPr>
            <a:spLocks noGrp="1"/>
          </p:cNvSpPr>
          <p:nvPr>
            <p:ph sz="quarter" idx="1"/>
          </p:nvPr>
        </p:nvSpPr>
        <p:spPr/>
        <p:txBody>
          <a:bodyPr/>
          <a:lstStyle/>
          <a:p>
            <a:pPr lvl="0"/>
            <a:endParaRPr lang="en-US" sz="2800" dirty="0" smtClean="0"/>
          </a:p>
          <a:p>
            <a:pPr lvl="0"/>
            <a:r>
              <a:rPr lang="en-US" sz="2800" dirty="0" smtClean="0"/>
              <a:t>HHS convened ACYF</a:t>
            </a:r>
            <a:r>
              <a:rPr lang="en-US" sz="2800" dirty="0"/>
              <a:t>, CDC, CMS, HRSA, and </a:t>
            </a:r>
            <a:r>
              <a:rPr lang="en-US" sz="2800" dirty="0" smtClean="0"/>
              <a:t>SAMHSA to prioritize </a:t>
            </a:r>
            <a:r>
              <a:rPr lang="en-US" sz="2800" dirty="0" smtClean="0"/>
              <a:t>recommendations </a:t>
            </a:r>
            <a:r>
              <a:rPr lang="en-US" sz="2800" dirty="0" smtClean="0"/>
              <a:t>in </a:t>
            </a:r>
            <a:r>
              <a:rPr lang="en-US" sz="2800" dirty="0"/>
              <a:t>the Defending Childhood Task Force </a:t>
            </a:r>
            <a:r>
              <a:rPr lang="en-US" sz="2800" dirty="0" smtClean="0"/>
              <a:t>Report</a:t>
            </a:r>
          </a:p>
          <a:p>
            <a:pPr lvl="0"/>
            <a:endParaRPr lang="en-US" sz="2800" dirty="0"/>
          </a:p>
          <a:p>
            <a:pPr lvl="0"/>
            <a:r>
              <a:rPr lang="en-US" sz="2800" dirty="0" smtClean="0"/>
              <a:t>10 Priorities </a:t>
            </a:r>
            <a:r>
              <a:rPr lang="en-US" sz="2800" dirty="0" smtClean="0"/>
              <a:t>focus </a:t>
            </a:r>
            <a:r>
              <a:rPr lang="en-US" sz="2800" dirty="0"/>
              <a:t>on 3 areas: </a:t>
            </a:r>
            <a:r>
              <a:rPr lang="en-US" sz="2800" dirty="0" smtClean="0"/>
              <a:t>(1)Prevention</a:t>
            </a:r>
            <a:r>
              <a:rPr lang="en-US" sz="2800" dirty="0"/>
              <a:t>; </a:t>
            </a:r>
            <a:r>
              <a:rPr lang="en-US" sz="2800" dirty="0" smtClean="0"/>
              <a:t>(2)Screening</a:t>
            </a:r>
            <a:r>
              <a:rPr lang="en-US" sz="2800" dirty="0"/>
              <a:t>, Assessment, and Evidence-based approaches; and </a:t>
            </a:r>
            <a:r>
              <a:rPr lang="en-US" sz="2800" dirty="0" smtClean="0"/>
              <a:t>(3) Policy </a:t>
            </a:r>
            <a:r>
              <a:rPr lang="en-US" sz="2800" dirty="0"/>
              <a:t>advancement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81000" y="381001"/>
          <a:ext cx="8153400" cy="6041136"/>
        </p:xfrm>
        <a:graphic>
          <a:graphicData uri="http://schemas.openxmlformats.org/drawingml/2006/table">
            <a:tbl>
              <a:tblPr/>
              <a:tblGrid>
                <a:gridCol w="1235363"/>
                <a:gridCol w="6918037"/>
              </a:tblGrid>
              <a:tr h="457200">
                <a:tc gridSpan="2">
                  <a:txBody>
                    <a:bodyPr/>
                    <a:lstStyle/>
                    <a:p>
                      <a:pPr marL="0" marR="0" algn="ctr">
                        <a:lnSpc>
                          <a:spcPct val="115000"/>
                        </a:lnSpc>
                        <a:spcBef>
                          <a:spcPts val="0"/>
                        </a:spcBef>
                        <a:spcAft>
                          <a:spcPts val="0"/>
                        </a:spcAft>
                      </a:pPr>
                      <a:r>
                        <a:rPr lang="en-US" sz="2800" b="1" dirty="0">
                          <a:latin typeface="Cambria"/>
                          <a:ea typeface="ＭＳ 明朝"/>
                          <a:cs typeface="Times New Roman"/>
                        </a:rPr>
                        <a:t>Prevention Activities</a:t>
                      </a:r>
                      <a:endParaRPr lang="en-US" sz="2800" dirty="0">
                        <a:latin typeface="Cambria"/>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D5"/>
                    </a:solidFill>
                  </a:tcPr>
                </a:tc>
                <a:tc hMerge="1">
                  <a:txBody>
                    <a:bodyPr/>
                    <a:lstStyle/>
                    <a:p>
                      <a:endParaRPr lang="en-US"/>
                    </a:p>
                  </a:txBody>
                  <a:tcPr/>
                </a:tc>
              </a:tr>
              <a:tr h="1371600">
                <a:tc>
                  <a:txBody>
                    <a:bodyPr/>
                    <a:lstStyle/>
                    <a:p>
                      <a:pPr marL="0" marR="0">
                        <a:lnSpc>
                          <a:spcPct val="115000"/>
                        </a:lnSpc>
                        <a:spcBef>
                          <a:spcPts val="0"/>
                        </a:spcBef>
                        <a:spcAft>
                          <a:spcPts val="0"/>
                        </a:spcAft>
                      </a:pPr>
                      <a:r>
                        <a:rPr lang="en-US" sz="1800" dirty="0">
                          <a:latin typeface="Cambria"/>
                          <a:ea typeface="ＭＳ 明朝"/>
                          <a:cs typeface="Times New Roman"/>
                        </a:rPr>
                        <a:t>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Cambria"/>
                          <a:ea typeface="ＭＳ 明朝"/>
                          <a:cs typeface="Times New Roman"/>
                        </a:rPr>
                        <a:t>Charge leaders at the highest levels of the executive and legislative branches of the federal government with the coordination and implementation of the recommendations in this report.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71600">
                <a:tc>
                  <a:txBody>
                    <a:bodyPr/>
                    <a:lstStyle/>
                    <a:p>
                      <a:pPr marL="0" marR="0">
                        <a:lnSpc>
                          <a:spcPct val="115000"/>
                        </a:lnSpc>
                        <a:spcBef>
                          <a:spcPts val="0"/>
                        </a:spcBef>
                        <a:spcAft>
                          <a:spcPts val="0"/>
                        </a:spcAft>
                      </a:pPr>
                      <a:r>
                        <a:rPr lang="en-US" sz="1800" dirty="0">
                          <a:latin typeface="Cambria"/>
                          <a:ea typeface="ＭＳ 明朝"/>
                          <a:cs typeface="Times New Roman"/>
                        </a:rPr>
                        <a:t>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Cambria"/>
                          <a:ea typeface="ＭＳ 明朝"/>
                          <a:cs typeface="Times New Roman"/>
                        </a:rPr>
                        <a:t>Ensure universal public awareness of the crisis of children exposed to violence and change social norms to protect children from violence and its harmful effects.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0">
                <a:tc>
                  <a:txBody>
                    <a:bodyPr/>
                    <a:lstStyle/>
                    <a:p>
                      <a:pPr marL="0" marR="0">
                        <a:lnSpc>
                          <a:spcPct val="115000"/>
                        </a:lnSpc>
                        <a:spcBef>
                          <a:spcPts val="0"/>
                        </a:spcBef>
                        <a:spcAft>
                          <a:spcPts val="0"/>
                        </a:spcAft>
                      </a:pPr>
                      <a:r>
                        <a:rPr lang="en-US" sz="1800" dirty="0">
                          <a:latin typeface="Cambria"/>
                          <a:ea typeface="ＭＳ 明朝"/>
                          <a:cs typeface="Times New Roman"/>
                        </a:rPr>
                        <a:t>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Cambria"/>
                          <a:ea typeface="ＭＳ 明朝"/>
                          <a:cs typeface="Times New Roman"/>
                        </a:rPr>
                        <a:t>Incorporate evidence-based trauma-informed principles in all applicable federal agency grant requirements.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0">
                <a:tc>
                  <a:txBody>
                    <a:bodyPr/>
                    <a:lstStyle/>
                    <a:p>
                      <a:pPr marL="0" marR="0">
                        <a:lnSpc>
                          <a:spcPct val="115000"/>
                        </a:lnSpc>
                        <a:spcBef>
                          <a:spcPts val="0"/>
                        </a:spcBef>
                        <a:spcAft>
                          <a:spcPts val="0"/>
                        </a:spcAft>
                      </a:pPr>
                      <a:r>
                        <a:rPr lang="en-US" sz="1800" dirty="0">
                          <a:latin typeface="Cambria"/>
                          <a:ea typeface="ＭＳ 明朝"/>
                          <a:cs typeface="Times New Roman"/>
                        </a:rPr>
                        <a:t>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Cambria"/>
                          <a:ea typeface="ＭＳ 明朝"/>
                          <a:cs typeface="Times New Roman"/>
                        </a:rPr>
                        <a:t>Continue to support and sustain the national data collection infrastructure for the monitoring of trends in children exposed to violence.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0">
                <a:tc>
                  <a:txBody>
                    <a:bodyPr/>
                    <a:lstStyle/>
                    <a:p>
                      <a:pPr marL="0" marR="0">
                        <a:lnSpc>
                          <a:spcPct val="115000"/>
                        </a:lnSpc>
                        <a:spcBef>
                          <a:spcPts val="0"/>
                        </a:spcBef>
                        <a:spcAft>
                          <a:spcPts val="0"/>
                        </a:spcAft>
                      </a:pPr>
                      <a:r>
                        <a:rPr lang="en-US" sz="1800" dirty="0">
                          <a:latin typeface="Cambria"/>
                          <a:ea typeface="ＭＳ 明朝"/>
                          <a:cs typeface="Times New Roman"/>
                        </a:rPr>
                        <a:t>4.1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Cambria"/>
                          <a:ea typeface="ＭＳ 明朝"/>
                          <a:cs typeface="Times New Roman"/>
                        </a:rPr>
                        <a:t>Expand access to home visiting services for families with children who are exposed to violence, focusing on safety and referral to services.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81000" y="381001"/>
          <a:ext cx="8458200" cy="6010657"/>
        </p:xfrm>
        <a:graphic>
          <a:graphicData uri="http://schemas.openxmlformats.org/drawingml/2006/table">
            <a:tbl>
              <a:tblPr/>
              <a:tblGrid>
                <a:gridCol w="1281545"/>
                <a:gridCol w="7176655"/>
              </a:tblGrid>
              <a:tr h="914400">
                <a:tc gridSpan="2">
                  <a:txBody>
                    <a:bodyPr/>
                    <a:lstStyle/>
                    <a:p>
                      <a:pPr marL="0" marR="0" algn="ctr">
                        <a:lnSpc>
                          <a:spcPct val="115000"/>
                        </a:lnSpc>
                        <a:spcBef>
                          <a:spcPts val="0"/>
                        </a:spcBef>
                        <a:spcAft>
                          <a:spcPts val="0"/>
                        </a:spcAft>
                      </a:pPr>
                      <a:r>
                        <a:rPr lang="en-US" sz="2800" b="1" dirty="0">
                          <a:latin typeface="Cambria"/>
                          <a:ea typeface="ＭＳ 明朝"/>
                          <a:cs typeface="Times New Roman"/>
                        </a:rPr>
                        <a:t>Appropriate Screening, Assessment, and Use of Evidence-Based Approaches Where Appropriate</a:t>
                      </a:r>
                      <a:endParaRPr lang="en-US" sz="2800" dirty="0">
                        <a:latin typeface="Cambria"/>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hMerge="1">
                  <a:txBody>
                    <a:bodyPr/>
                    <a:lstStyle/>
                    <a:p>
                      <a:endParaRPr lang="en-US"/>
                    </a:p>
                  </a:txBody>
                  <a:tcPr/>
                </a:tc>
              </a:tr>
              <a:tr h="914400">
                <a:tc>
                  <a:txBody>
                    <a:bodyPr/>
                    <a:lstStyle/>
                    <a:p>
                      <a:pPr marL="0" marR="0">
                        <a:lnSpc>
                          <a:spcPct val="115000"/>
                        </a:lnSpc>
                        <a:spcBef>
                          <a:spcPts val="0"/>
                        </a:spcBef>
                        <a:spcAft>
                          <a:spcPts val="0"/>
                        </a:spcAft>
                      </a:pPr>
                      <a:r>
                        <a:rPr lang="en-US" sz="2000" dirty="0">
                          <a:latin typeface="Cambria"/>
                          <a:ea typeface="ＭＳ 明朝"/>
                          <a:cs typeface="Times New Roman"/>
                        </a:rPr>
                        <a:t>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latin typeface="Cambria"/>
                          <a:ea typeface="ＭＳ 明朝"/>
                          <a:cs typeface="Times New Roman"/>
                        </a:rPr>
                        <a:t>Ensure that all children exposed to violence are identified, screened, and assessed.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1">
                <a:tc>
                  <a:txBody>
                    <a:bodyPr/>
                    <a:lstStyle/>
                    <a:p>
                      <a:pPr marL="0" marR="0">
                        <a:lnSpc>
                          <a:spcPct val="115000"/>
                        </a:lnSpc>
                        <a:spcBef>
                          <a:spcPts val="0"/>
                        </a:spcBef>
                        <a:spcAft>
                          <a:spcPts val="0"/>
                        </a:spcAft>
                      </a:pPr>
                      <a:r>
                        <a:rPr lang="en-US" sz="2000" dirty="0">
                          <a:latin typeface="Cambria"/>
                          <a:ea typeface="ＭＳ 明朝"/>
                          <a:cs typeface="Times New Roman"/>
                        </a:rPr>
                        <a:t>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latin typeface="Cambria"/>
                          <a:ea typeface="ＭＳ 明朝"/>
                          <a:cs typeface="Times New Roman"/>
                        </a:rPr>
                        <a:t>Provide trauma-specific treatments in all agencies and organizations serving children and families exposed to violence and psychological trauma that are suitable to their clinicians’ and staff members’ professional and paraprofessional roles and responsibilities.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0">
                <a:tc>
                  <a:txBody>
                    <a:bodyPr/>
                    <a:lstStyle/>
                    <a:p>
                      <a:pPr marL="0" marR="0">
                        <a:lnSpc>
                          <a:spcPct val="115000"/>
                        </a:lnSpc>
                        <a:spcBef>
                          <a:spcPts val="0"/>
                        </a:spcBef>
                        <a:spcAft>
                          <a:spcPts val="0"/>
                        </a:spcAft>
                      </a:pPr>
                      <a:r>
                        <a:rPr lang="en-US" sz="2000" dirty="0">
                          <a:latin typeface="Cambria"/>
                          <a:ea typeface="ＭＳ 明朝"/>
                          <a:cs typeface="Times New Roman"/>
                        </a:rPr>
                        <a:t>6.1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latin typeface="Cambria"/>
                          <a:ea typeface="ＭＳ 明朝"/>
                          <a:cs typeface="Times New Roman"/>
                        </a:rPr>
                        <a:t>Make trauma-informed screening, assessment, and care the standard in juvenile justice services.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71600">
                <a:tc>
                  <a:txBody>
                    <a:bodyPr/>
                    <a:lstStyle/>
                    <a:p>
                      <a:pPr marL="0" marR="0">
                        <a:lnSpc>
                          <a:spcPct val="115000"/>
                        </a:lnSpc>
                        <a:spcBef>
                          <a:spcPts val="0"/>
                        </a:spcBef>
                        <a:spcAft>
                          <a:spcPts val="0"/>
                        </a:spcAft>
                      </a:pPr>
                      <a:r>
                        <a:rPr lang="en-US" sz="2000" dirty="0">
                          <a:latin typeface="Cambria"/>
                          <a:ea typeface="ＭＳ 明朝"/>
                          <a:cs typeface="Times New Roman"/>
                        </a:rPr>
                        <a:t>6.3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latin typeface="Cambria"/>
                          <a:ea typeface="ＭＳ 明朝"/>
                          <a:cs typeface="Times New Roman"/>
                        </a:rPr>
                        <a:t>Provide juvenile justice services appropriate to children’s ethnocultural background that are based on an assessment of each violence-exposed child’s individual needs.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81000" y="1447800"/>
          <a:ext cx="8077200" cy="4677728"/>
        </p:xfrm>
        <a:graphic>
          <a:graphicData uri="http://schemas.openxmlformats.org/drawingml/2006/table">
            <a:tbl>
              <a:tblPr/>
              <a:tblGrid>
                <a:gridCol w="1223818"/>
                <a:gridCol w="6853382"/>
              </a:tblGrid>
              <a:tr h="533400">
                <a:tc gridSpan="2">
                  <a:txBody>
                    <a:bodyPr/>
                    <a:lstStyle/>
                    <a:p>
                      <a:pPr marL="0" marR="0" algn="ctr">
                        <a:lnSpc>
                          <a:spcPct val="115000"/>
                        </a:lnSpc>
                        <a:spcBef>
                          <a:spcPts val="0"/>
                        </a:spcBef>
                        <a:spcAft>
                          <a:spcPts val="0"/>
                        </a:spcAft>
                      </a:pPr>
                      <a:r>
                        <a:rPr lang="en-US" sz="2800" b="1" dirty="0">
                          <a:latin typeface="Cambria"/>
                          <a:ea typeface="ＭＳ 明朝"/>
                          <a:cs typeface="Times New Roman"/>
                        </a:rPr>
                        <a:t>Advancing Policy</a:t>
                      </a:r>
                      <a:endParaRPr lang="en-US" sz="2800" dirty="0">
                        <a:latin typeface="Cambria"/>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DFEC"/>
                    </a:solidFill>
                  </a:tcPr>
                </a:tc>
                <a:tc hMerge="1">
                  <a:txBody>
                    <a:bodyPr/>
                    <a:lstStyle/>
                    <a:p>
                      <a:endParaRPr lang="en-US"/>
                    </a:p>
                  </a:txBody>
                  <a:tcPr/>
                </a:tc>
              </a:tr>
              <a:tr h="2514600">
                <a:tc>
                  <a:txBody>
                    <a:bodyPr/>
                    <a:lstStyle/>
                    <a:p>
                      <a:pPr marL="0" marR="0">
                        <a:lnSpc>
                          <a:spcPct val="115000"/>
                        </a:lnSpc>
                        <a:spcBef>
                          <a:spcPts val="0"/>
                        </a:spcBef>
                        <a:spcAft>
                          <a:spcPts val="0"/>
                        </a:spcAft>
                      </a:pPr>
                      <a:r>
                        <a:rPr lang="en-US" sz="2000" dirty="0">
                          <a:latin typeface="Cambria"/>
                          <a:ea typeface="ＭＳ 明朝"/>
                          <a:cs typeface="Times New Roman"/>
                        </a:rPr>
                        <a:t>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latin typeface="Cambria"/>
                          <a:ea typeface="ＭＳ 明朝"/>
                          <a:cs typeface="Times New Roman"/>
                        </a:rPr>
                        <a:t>Develop and implement public policy initiatives in state, tribal, and local governments to reduce and address the </a:t>
                      </a:r>
                      <a:r>
                        <a:rPr lang="en-US" sz="2000" dirty="0" smtClean="0">
                          <a:latin typeface="Cambria"/>
                          <a:ea typeface="ＭＳ 明朝"/>
                          <a:cs typeface="Times New Roman"/>
                        </a:rPr>
                        <a:t>impact </a:t>
                      </a:r>
                      <a:r>
                        <a:rPr lang="en-US" sz="2000" dirty="0">
                          <a:latin typeface="Cambria"/>
                          <a:ea typeface="ＭＳ 明朝"/>
                          <a:cs typeface="Times New Roman"/>
                        </a:rPr>
                        <a:t>of childhood exposure to violence</a:t>
                      </a:r>
                      <a:r>
                        <a:rPr lang="en-US" sz="2000" dirty="0" smtClean="0">
                          <a:latin typeface="Cambria"/>
                          <a:ea typeface="ＭＳ 明朝"/>
                          <a:cs typeface="Times New Roman"/>
                        </a:rPr>
                        <a:t>.</a:t>
                      </a:r>
                    </a:p>
                    <a:p>
                      <a:pPr marL="0" marR="0">
                        <a:lnSpc>
                          <a:spcPct val="115000"/>
                        </a:lnSpc>
                        <a:spcBef>
                          <a:spcPts val="0"/>
                        </a:spcBef>
                        <a:spcAft>
                          <a:spcPts val="0"/>
                        </a:spcAft>
                      </a:pPr>
                      <a:endParaRPr lang="en-US" sz="2000" dirty="0" smtClean="0">
                        <a:latin typeface="Cambria"/>
                        <a:ea typeface="ＭＳ 明朝"/>
                        <a:cs typeface="Times New Roman"/>
                      </a:endParaRPr>
                    </a:p>
                    <a:p>
                      <a:pPr marL="0" marR="0">
                        <a:lnSpc>
                          <a:spcPct val="115000"/>
                        </a:lnSpc>
                        <a:spcBef>
                          <a:spcPts val="0"/>
                        </a:spcBef>
                        <a:spcAft>
                          <a:spcPts val="0"/>
                        </a:spcAft>
                      </a:pPr>
                      <a:endParaRPr lang="en-US" sz="2000" dirty="0" smtClean="0">
                        <a:latin typeface="Cambria"/>
                        <a:ea typeface="ＭＳ 明朝"/>
                        <a:cs typeface="Times New Roman"/>
                      </a:endParaRPr>
                    </a:p>
                    <a:p>
                      <a:pPr marL="0" marR="0">
                        <a:lnSpc>
                          <a:spcPct val="115000"/>
                        </a:lnSpc>
                        <a:spcBef>
                          <a:spcPts val="0"/>
                        </a:spcBef>
                        <a:spcAft>
                          <a:spcPts val="0"/>
                        </a:spcAft>
                      </a:pPr>
                      <a:endParaRPr lang="en-US" sz="2000" dirty="0" smtClean="0">
                        <a:latin typeface="Cambria"/>
                        <a:ea typeface="ＭＳ 明朝"/>
                        <a:cs typeface="Times New Roman"/>
                      </a:endParaRPr>
                    </a:p>
                    <a:p>
                      <a:pPr marL="0" marR="0">
                        <a:lnSpc>
                          <a:spcPct val="115000"/>
                        </a:lnSpc>
                        <a:spcBef>
                          <a:spcPts val="0"/>
                        </a:spcBef>
                        <a:spcAft>
                          <a:spcPts val="0"/>
                        </a:spcAft>
                      </a:pPr>
                      <a:endParaRPr lang="en-US" sz="2000" dirty="0" smtClean="0">
                        <a:latin typeface="Cambria"/>
                        <a:ea typeface="ＭＳ 明朝"/>
                        <a:cs typeface="Times New Roman"/>
                      </a:endParaRPr>
                    </a:p>
                    <a:p>
                      <a:pPr marL="0" marR="0">
                        <a:lnSpc>
                          <a:spcPct val="115000"/>
                        </a:lnSpc>
                        <a:spcBef>
                          <a:spcPts val="0"/>
                        </a:spcBef>
                        <a:spcAft>
                          <a:spcPts val="0"/>
                        </a:spcAft>
                      </a:pPr>
                      <a:endParaRPr lang="en-US" sz="2000" dirty="0" smtClean="0">
                        <a:latin typeface="Cambria"/>
                        <a:ea typeface="ＭＳ 明朝"/>
                        <a:cs typeface="Times New Roman"/>
                      </a:endParaRPr>
                    </a:p>
                    <a:p>
                      <a:pPr marL="0" marR="0">
                        <a:lnSpc>
                          <a:spcPct val="115000"/>
                        </a:lnSpc>
                        <a:spcBef>
                          <a:spcPts val="0"/>
                        </a:spcBef>
                        <a:spcAft>
                          <a:spcPts val="0"/>
                        </a:spcAft>
                      </a:pPr>
                      <a:endParaRPr lang="en-US" sz="2000" dirty="0" smtClean="0">
                        <a:latin typeface="Cambria"/>
                        <a:ea typeface="ＭＳ 明朝"/>
                        <a:cs typeface="Times New Roman"/>
                      </a:endParaRPr>
                    </a:p>
                    <a:p>
                      <a:pPr marL="0" marR="0">
                        <a:lnSpc>
                          <a:spcPct val="115000"/>
                        </a:lnSpc>
                        <a:spcBef>
                          <a:spcPts val="0"/>
                        </a:spcBef>
                        <a:spcAft>
                          <a:spcPts val="0"/>
                        </a:spcAft>
                      </a:pPr>
                      <a:endParaRPr lang="en-US" sz="2000" dirty="0" smtClean="0">
                        <a:latin typeface="Cambria"/>
                        <a:ea typeface="ＭＳ 明朝"/>
                        <a:cs typeface="Times New Roman"/>
                      </a:endParaRPr>
                    </a:p>
                    <a:p>
                      <a:pPr marL="0" marR="0">
                        <a:lnSpc>
                          <a:spcPct val="115000"/>
                        </a:lnSpc>
                        <a:spcBef>
                          <a:spcPts val="0"/>
                        </a:spcBef>
                        <a:spcAft>
                          <a:spcPts val="0"/>
                        </a:spcAft>
                      </a:pPr>
                      <a:endParaRPr lang="en-US" sz="2000" dirty="0" smtClean="0">
                        <a:latin typeface="Cambria"/>
                        <a:ea typeface="ＭＳ 明朝"/>
                        <a:cs typeface="Times New Roman"/>
                      </a:endParaRPr>
                    </a:p>
                    <a:p>
                      <a:pPr marL="0" marR="0">
                        <a:lnSpc>
                          <a:spcPct val="115000"/>
                        </a:lnSpc>
                        <a:spcBef>
                          <a:spcPts val="0"/>
                        </a:spcBef>
                        <a:spcAft>
                          <a:spcPts val="0"/>
                        </a:spcAft>
                      </a:pPr>
                      <a:r>
                        <a:rPr lang="en-US" sz="1800" b="1" i="1" dirty="0" smtClean="0">
                          <a:latin typeface="Cambria"/>
                          <a:ea typeface="ＭＳ 明朝"/>
                          <a:cs typeface="Times New Roman"/>
                        </a:rPr>
                        <a:t>* Bold Print= specific to the site</a:t>
                      </a:r>
                      <a:endParaRPr lang="en-US" sz="1800" b="1" i="1" dirty="0">
                        <a:latin typeface="Cambria"/>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28600" y="304800"/>
          <a:ext cx="8305804" cy="6315676"/>
        </p:xfrm>
        <a:graphic>
          <a:graphicData uri="http://schemas.openxmlformats.org/drawingml/2006/table">
            <a:tbl>
              <a:tblPr/>
              <a:tblGrid>
                <a:gridCol w="2076451"/>
                <a:gridCol w="2076451"/>
                <a:gridCol w="2076451"/>
                <a:gridCol w="2076451"/>
              </a:tblGrid>
              <a:tr h="440752">
                <a:tc gridSpan="4">
                  <a:txBody>
                    <a:bodyPr/>
                    <a:lstStyle/>
                    <a:p>
                      <a:pPr marL="0" marR="0" algn="ctr">
                        <a:lnSpc>
                          <a:spcPct val="115000"/>
                        </a:lnSpc>
                        <a:spcBef>
                          <a:spcPts val="0"/>
                        </a:spcBef>
                        <a:spcAft>
                          <a:spcPts val="0"/>
                        </a:spcAft>
                      </a:pPr>
                      <a:r>
                        <a:rPr lang="en-US" sz="2800" b="0" u="sng" dirty="0">
                          <a:latin typeface="Cambria"/>
                          <a:ea typeface="ＭＳ 明朝"/>
                          <a:cs typeface="Times New Roman"/>
                        </a:rPr>
                        <a:t>Defending Childhood Initiative Demonstration Sites  </a:t>
                      </a:r>
                      <a:r>
                        <a:rPr lang="en-US" sz="2800" b="0" dirty="0" smtClean="0">
                          <a:latin typeface="Cambria"/>
                          <a:ea typeface="ＭＳ 明朝"/>
                          <a:cs typeface="Times New Roman"/>
                        </a:rPr>
                        <a:t> </a:t>
                      </a:r>
                      <a:endParaRPr lang="en-US" sz="2800" b="0" dirty="0">
                        <a:latin typeface="Cambria"/>
                        <a:ea typeface="ＭＳ 明朝"/>
                        <a:cs typeface="Times New Roman"/>
                      </a:endParaRPr>
                    </a:p>
                  </a:txBody>
                  <a:tcPr marL="61328" marR="613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14867">
                <a:tc>
                  <a:txBody>
                    <a:bodyPr/>
                    <a:lstStyle/>
                    <a:p>
                      <a:pPr marL="0" marR="0">
                        <a:lnSpc>
                          <a:spcPct val="115000"/>
                        </a:lnSpc>
                        <a:spcBef>
                          <a:spcPts val="0"/>
                        </a:spcBef>
                        <a:spcAft>
                          <a:spcPts val="0"/>
                        </a:spcAft>
                      </a:pPr>
                      <a:endParaRPr lang="en-US" sz="1600" dirty="0">
                        <a:latin typeface="Cambria"/>
                        <a:ea typeface="ＭＳ 明朝"/>
                        <a:cs typeface="Times New Roman"/>
                      </a:endParaRPr>
                    </a:p>
                  </a:txBody>
                  <a:tcPr marL="61328" marR="613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2000" u="none" dirty="0">
                          <a:latin typeface="Cambria"/>
                          <a:ea typeface="ＭＳ 明朝"/>
                          <a:cs typeface="Times New Roman"/>
                        </a:rPr>
                        <a:t>ACYF </a:t>
                      </a:r>
                    </a:p>
                  </a:txBody>
                  <a:tcPr marL="61328" marR="613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2000" u="none" dirty="0">
                          <a:latin typeface="Cambria"/>
                          <a:ea typeface="ＭＳ 明朝"/>
                          <a:cs typeface="Times New Roman"/>
                        </a:rPr>
                        <a:t>CDC</a:t>
                      </a:r>
                    </a:p>
                  </a:txBody>
                  <a:tcPr marL="61328" marR="613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2000" u="none" dirty="0">
                          <a:latin typeface="Cambria"/>
                          <a:ea typeface="ＭＳ 明朝"/>
                          <a:cs typeface="Times New Roman"/>
                        </a:rPr>
                        <a:t>SAMHSA</a:t>
                      </a:r>
                    </a:p>
                  </a:txBody>
                  <a:tcPr marL="61328" marR="613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768843">
                <a:tc>
                  <a:txBody>
                    <a:bodyPr/>
                    <a:lstStyle/>
                    <a:p>
                      <a:pPr marL="0" marR="0">
                        <a:lnSpc>
                          <a:spcPct val="115000"/>
                        </a:lnSpc>
                        <a:spcBef>
                          <a:spcPts val="0"/>
                        </a:spcBef>
                        <a:spcAft>
                          <a:spcPts val="0"/>
                        </a:spcAft>
                      </a:pPr>
                      <a:r>
                        <a:rPr lang="en-US" sz="1800" dirty="0">
                          <a:latin typeface="Cambria"/>
                          <a:ea typeface="ＭＳ 明朝"/>
                          <a:cs typeface="Times New Roman"/>
                        </a:rPr>
                        <a:t>Boston, MA</a:t>
                      </a:r>
                    </a:p>
                  </a:txBody>
                  <a:tcPr marL="61328" marR="613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600" b="1" dirty="0">
                          <a:latin typeface="Calibri"/>
                          <a:ea typeface="Calibri"/>
                          <a:cs typeface="Times New Roman"/>
                        </a:rPr>
                        <a:t>Discretionary Funding, </a:t>
                      </a:r>
                      <a:r>
                        <a:rPr lang="en-US" sz="1600" dirty="0">
                          <a:latin typeface="Calibri"/>
                          <a:ea typeface="Calibri"/>
                          <a:cs typeface="Times New Roman"/>
                        </a:rPr>
                        <a:t>Title IV-E Waiver</a:t>
                      </a:r>
                      <a:endParaRPr lang="en-US" sz="1600" dirty="0">
                        <a:latin typeface="Cambria"/>
                        <a:ea typeface="ＭＳ 明朝"/>
                        <a:cs typeface="Times New Roman"/>
                      </a:endParaRPr>
                    </a:p>
                  </a:txBody>
                  <a:tcPr marL="61328" marR="613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1" dirty="0">
                          <a:latin typeface="Cambria"/>
                          <a:ea typeface="ＭＳ 明朝"/>
                          <a:cs typeface="Times New Roman"/>
                        </a:rPr>
                        <a:t>STRYVE, UNITY City Network</a:t>
                      </a:r>
                      <a:endParaRPr lang="en-US" sz="1600" dirty="0">
                        <a:latin typeface="Cambria"/>
                        <a:ea typeface="ＭＳ 明朝"/>
                        <a:cs typeface="Times New Roman"/>
                      </a:endParaRPr>
                    </a:p>
                  </a:txBody>
                  <a:tcPr marL="61328" marR="613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1" dirty="0">
                          <a:latin typeface="Cambria"/>
                          <a:ea typeface="ＭＳ 明朝"/>
                          <a:cs typeface="Times New Roman"/>
                        </a:rPr>
                        <a:t>SATED, Drug Free Communities</a:t>
                      </a:r>
                      <a:endParaRPr lang="en-US" sz="1600" dirty="0">
                        <a:latin typeface="Cambria"/>
                        <a:ea typeface="ＭＳ 明朝"/>
                        <a:cs typeface="Times New Roman"/>
                      </a:endParaRPr>
                    </a:p>
                  </a:txBody>
                  <a:tcPr marL="61328" marR="613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77906">
                <a:tc>
                  <a:txBody>
                    <a:bodyPr/>
                    <a:lstStyle/>
                    <a:p>
                      <a:pPr marL="0" marR="0">
                        <a:lnSpc>
                          <a:spcPct val="115000"/>
                        </a:lnSpc>
                        <a:spcBef>
                          <a:spcPts val="0"/>
                        </a:spcBef>
                        <a:spcAft>
                          <a:spcPts val="0"/>
                        </a:spcAft>
                      </a:pPr>
                      <a:r>
                        <a:rPr lang="en-US" sz="1800" dirty="0">
                          <a:latin typeface="Cambria"/>
                          <a:ea typeface="ＭＳ 明朝"/>
                          <a:cs typeface="Times New Roman"/>
                        </a:rPr>
                        <a:t>Portland, ME</a:t>
                      </a:r>
                    </a:p>
                  </a:txBody>
                  <a:tcPr marL="61328" marR="613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nSpc>
                          <a:spcPct val="115000"/>
                        </a:lnSpc>
                        <a:spcBef>
                          <a:spcPts val="0"/>
                        </a:spcBef>
                        <a:spcAft>
                          <a:spcPts val="0"/>
                        </a:spcAft>
                      </a:pPr>
                      <a:endParaRPr lang="en-US" sz="1600" dirty="0">
                        <a:latin typeface="Cambria"/>
                        <a:ea typeface="ＭＳ 明朝"/>
                        <a:cs typeface="Times New Roman"/>
                      </a:endParaRPr>
                    </a:p>
                  </a:txBody>
                  <a:tcPr marL="61328" marR="613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dirty="0">
                        <a:latin typeface="Cambria"/>
                        <a:ea typeface="ＭＳ 明朝"/>
                        <a:cs typeface="Times New Roman"/>
                      </a:endParaRPr>
                    </a:p>
                  </a:txBody>
                  <a:tcPr marL="61328" marR="613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1" dirty="0">
                          <a:latin typeface="Cambria"/>
                          <a:ea typeface="ＭＳ 明朝"/>
                          <a:cs typeface="Times New Roman"/>
                        </a:rPr>
                        <a:t>NCTSI,</a:t>
                      </a:r>
                      <a:r>
                        <a:rPr lang="en-US" sz="1600" dirty="0">
                          <a:latin typeface="Cambria"/>
                          <a:ea typeface="ＭＳ 明朝"/>
                          <a:cs typeface="Times New Roman"/>
                        </a:rPr>
                        <a:t> Teen Court, System of Care, SATED, Drug Free Communities</a:t>
                      </a:r>
                    </a:p>
                  </a:txBody>
                  <a:tcPr marL="61328" marR="613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7231">
                <a:tc>
                  <a:txBody>
                    <a:bodyPr/>
                    <a:lstStyle/>
                    <a:p>
                      <a:pPr marL="0" marR="0">
                        <a:lnSpc>
                          <a:spcPct val="115000"/>
                        </a:lnSpc>
                        <a:spcBef>
                          <a:spcPts val="0"/>
                        </a:spcBef>
                        <a:spcAft>
                          <a:spcPts val="0"/>
                        </a:spcAft>
                      </a:pPr>
                      <a:r>
                        <a:rPr lang="en-US" sz="1800" dirty="0">
                          <a:latin typeface="Cambria"/>
                          <a:ea typeface="ＭＳ 明朝"/>
                          <a:cs typeface="Times New Roman"/>
                        </a:rPr>
                        <a:t>Box Elder, MT</a:t>
                      </a:r>
                    </a:p>
                  </a:txBody>
                  <a:tcPr marL="61328" marR="613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nSpc>
                          <a:spcPct val="115000"/>
                        </a:lnSpc>
                        <a:spcBef>
                          <a:spcPts val="0"/>
                        </a:spcBef>
                        <a:spcAft>
                          <a:spcPts val="0"/>
                        </a:spcAft>
                      </a:pPr>
                      <a:endParaRPr lang="en-US" sz="1600" dirty="0">
                        <a:latin typeface="Cambria"/>
                        <a:ea typeface="ＭＳ 明朝"/>
                        <a:cs typeface="Times New Roman"/>
                      </a:endParaRPr>
                    </a:p>
                  </a:txBody>
                  <a:tcPr marL="61328" marR="613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dirty="0">
                        <a:latin typeface="Cambria"/>
                        <a:ea typeface="ＭＳ 明朝"/>
                        <a:cs typeface="Times New Roman"/>
                      </a:endParaRPr>
                    </a:p>
                  </a:txBody>
                  <a:tcPr marL="61328" marR="613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Cambria"/>
                          <a:ea typeface="ＭＳ 明朝"/>
                          <a:cs typeface="Times New Roman"/>
                        </a:rPr>
                        <a:t>SATED, Drug Free Communities</a:t>
                      </a:r>
                    </a:p>
                  </a:txBody>
                  <a:tcPr marL="61328" marR="613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7231">
                <a:tc>
                  <a:txBody>
                    <a:bodyPr/>
                    <a:lstStyle/>
                    <a:p>
                      <a:pPr marL="0" marR="0">
                        <a:lnSpc>
                          <a:spcPct val="115000"/>
                        </a:lnSpc>
                        <a:spcBef>
                          <a:spcPts val="0"/>
                        </a:spcBef>
                        <a:spcAft>
                          <a:spcPts val="0"/>
                        </a:spcAft>
                      </a:pPr>
                      <a:r>
                        <a:rPr lang="en-US" sz="1800" dirty="0">
                          <a:latin typeface="Cambria"/>
                          <a:ea typeface="ＭＳ 明朝"/>
                          <a:cs typeface="Times New Roman"/>
                        </a:rPr>
                        <a:t>Grant Forks, ND</a:t>
                      </a:r>
                    </a:p>
                  </a:txBody>
                  <a:tcPr marL="61328" marR="613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nSpc>
                          <a:spcPct val="115000"/>
                        </a:lnSpc>
                        <a:spcBef>
                          <a:spcPts val="0"/>
                        </a:spcBef>
                        <a:spcAft>
                          <a:spcPts val="0"/>
                        </a:spcAft>
                      </a:pPr>
                      <a:endParaRPr lang="en-US" sz="1600" dirty="0">
                        <a:latin typeface="Cambria"/>
                        <a:ea typeface="ＭＳ 明朝"/>
                        <a:cs typeface="Times New Roman"/>
                      </a:endParaRPr>
                    </a:p>
                  </a:txBody>
                  <a:tcPr marL="61328" marR="613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dirty="0">
                        <a:latin typeface="Cambria"/>
                        <a:ea typeface="ＭＳ 明朝"/>
                        <a:cs typeface="Times New Roman"/>
                      </a:endParaRPr>
                    </a:p>
                  </a:txBody>
                  <a:tcPr marL="61328" marR="613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Cambria"/>
                          <a:ea typeface="ＭＳ 明朝"/>
                          <a:cs typeface="Times New Roman"/>
                        </a:rPr>
                        <a:t>Statewide Family Network, </a:t>
                      </a:r>
                    </a:p>
                  </a:txBody>
                  <a:tcPr marL="61328" marR="613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25125">
                <a:tc>
                  <a:txBody>
                    <a:bodyPr/>
                    <a:lstStyle/>
                    <a:p>
                      <a:pPr marL="0" marR="0">
                        <a:lnSpc>
                          <a:spcPct val="115000"/>
                        </a:lnSpc>
                        <a:spcBef>
                          <a:spcPts val="0"/>
                        </a:spcBef>
                        <a:spcAft>
                          <a:spcPts val="0"/>
                        </a:spcAft>
                      </a:pPr>
                      <a:r>
                        <a:rPr lang="en-US" sz="1800" dirty="0">
                          <a:latin typeface="Cambria"/>
                          <a:ea typeface="ＭＳ 明朝"/>
                          <a:cs typeface="Times New Roman"/>
                        </a:rPr>
                        <a:t>Cleveland, OH</a:t>
                      </a:r>
                    </a:p>
                  </a:txBody>
                  <a:tcPr marL="61328" marR="613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nSpc>
                          <a:spcPct val="115000"/>
                        </a:lnSpc>
                        <a:spcBef>
                          <a:spcPts val="0"/>
                        </a:spcBef>
                        <a:spcAft>
                          <a:spcPts val="0"/>
                        </a:spcAft>
                      </a:pPr>
                      <a:endParaRPr lang="en-US" sz="1600" dirty="0">
                        <a:latin typeface="Cambria"/>
                        <a:ea typeface="ＭＳ 明朝"/>
                        <a:cs typeface="Times New Roman"/>
                      </a:endParaRPr>
                    </a:p>
                  </a:txBody>
                  <a:tcPr marL="61328" marR="613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1" dirty="0">
                          <a:latin typeface="Cambria"/>
                          <a:ea typeface="ＭＳ 明朝"/>
                          <a:cs typeface="Times New Roman"/>
                        </a:rPr>
                        <a:t>UNITY City Network</a:t>
                      </a:r>
                      <a:endParaRPr lang="en-US" sz="1600" dirty="0">
                        <a:latin typeface="Cambria"/>
                        <a:ea typeface="ＭＳ 明朝"/>
                        <a:cs typeface="Times New Roman"/>
                      </a:endParaRPr>
                    </a:p>
                  </a:txBody>
                  <a:tcPr marL="61328" marR="613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Cambria"/>
                          <a:ea typeface="ＭＳ 明朝"/>
                          <a:cs typeface="Times New Roman"/>
                        </a:rPr>
                        <a:t>NCTSI, Statewide Family Network, Drug Free Communities</a:t>
                      </a:r>
                    </a:p>
                  </a:txBody>
                  <a:tcPr marL="61328" marR="613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7231">
                <a:tc>
                  <a:txBody>
                    <a:bodyPr/>
                    <a:lstStyle/>
                    <a:p>
                      <a:pPr marL="0" marR="0">
                        <a:lnSpc>
                          <a:spcPct val="115000"/>
                        </a:lnSpc>
                        <a:spcBef>
                          <a:spcPts val="0"/>
                        </a:spcBef>
                        <a:spcAft>
                          <a:spcPts val="0"/>
                        </a:spcAft>
                      </a:pPr>
                      <a:r>
                        <a:rPr lang="en-US" sz="1800" dirty="0">
                          <a:latin typeface="Cambria"/>
                          <a:ea typeface="ＭＳ 明朝"/>
                          <a:cs typeface="Times New Roman"/>
                        </a:rPr>
                        <a:t>Portland, OR</a:t>
                      </a:r>
                    </a:p>
                  </a:txBody>
                  <a:tcPr marL="61328" marR="613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nSpc>
                          <a:spcPct val="115000"/>
                        </a:lnSpc>
                        <a:spcBef>
                          <a:spcPts val="0"/>
                        </a:spcBef>
                        <a:spcAft>
                          <a:spcPts val="0"/>
                        </a:spcAft>
                      </a:pPr>
                      <a:endParaRPr lang="en-US" sz="1600" dirty="0">
                        <a:latin typeface="Cambria"/>
                        <a:ea typeface="ＭＳ 明朝"/>
                        <a:cs typeface="Times New Roman"/>
                      </a:endParaRPr>
                    </a:p>
                  </a:txBody>
                  <a:tcPr marL="61328" marR="613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1" dirty="0">
                          <a:latin typeface="Cambria"/>
                          <a:ea typeface="ＭＳ 明朝"/>
                          <a:cs typeface="Times New Roman"/>
                        </a:rPr>
                        <a:t>STRYVE, UNITY City Network</a:t>
                      </a:r>
                      <a:endParaRPr lang="en-US" sz="1600" dirty="0">
                        <a:latin typeface="Cambria"/>
                        <a:ea typeface="ＭＳ 明朝"/>
                        <a:cs typeface="Times New Roman"/>
                      </a:endParaRPr>
                    </a:p>
                  </a:txBody>
                  <a:tcPr marL="61328" marR="613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Cambria"/>
                          <a:ea typeface="ＭＳ 明朝"/>
                          <a:cs typeface="Times New Roman"/>
                        </a:rPr>
                        <a:t>NCTSI, Drug Free Communities</a:t>
                      </a:r>
                    </a:p>
                  </a:txBody>
                  <a:tcPr marL="61328" marR="613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3381">
                <a:tc>
                  <a:txBody>
                    <a:bodyPr/>
                    <a:lstStyle/>
                    <a:p>
                      <a:pPr marL="0" marR="0">
                        <a:lnSpc>
                          <a:spcPct val="115000"/>
                        </a:lnSpc>
                        <a:spcBef>
                          <a:spcPts val="0"/>
                        </a:spcBef>
                        <a:spcAft>
                          <a:spcPts val="0"/>
                        </a:spcAft>
                      </a:pPr>
                      <a:r>
                        <a:rPr lang="en-US" sz="1800" dirty="0">
                          <a:latin typeface="Cambria"/>
                          <a:ea typeface="ＭＳ 明朝"/>
                          <a:cs typeface="Times New Roman"/>
                        </a:rPr>
                        <a:t>Rosebud, SD</a:t>
                      </a:r>
                    </a:p>
                  </a:txBody>
                  <a:tcPr marL="61328" marR="613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nSpc>
                          <a:spcPct val="115000"/>
                        </a:lnSpc>
                        <a:spcBef>
                          <a:spcPts val="0"/>
                        </a:spcBef>
                        <a:spcAft>
                          <a:spcPts val="0"/>
                        </a:spcAft>
                      </a:pPr>
                      <a:endParaRPr lang="en-US" sz="1600" dirty="0">
                        <a:latin typeface="Cambria"/>
                        <a:ea typeface="ＭＳ 明朝"/>
                        <a:cs typeface="Times New Roman"/>
                      </a:endParaRPr>
                    </a:p>
                  </a:txBody>
                  <a:tcPr marL="61328" marR="613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dirty="0">
                        <a:latin typeface="Cambria"/>
                        <a:ea typeface="ＭＳ 明朝"/>
                        <a:cs typeface="Times New Roman"/>
                      </a:endParaRPr>
                    </a:p>
                  </a:txBody>
                  <a:tcPr marL="61328" marR="613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Cambria"/>
                          <a:ea typeface="ＭＳ 明朝"/>
                          <a:cs typeface="Times New Roman"/>
                        </a:rPr>
                        <a:t>NCTSI</a:t>
                      </a:r>
                    </a:p>
                  </a:txBody>
                  <a:tcPr marL="61328" marR="613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7231">
                <a:tc>
                  <a:txBody>
                    <a:bodyPr/>
                    <a:lstStyle/>
                    <a:p>
                      <a:pPr marL="0" marR="0">
                        <a:lnSpc>
                          <a:spcPct val="115000"/>
                        </a:lnSpc>
                        <a:spcBef>
                          <a:spcPts val="0"/>
                        </a:spcBef>
                        <a:spcAft>
                          <a:spcPts val="0"/>
                        </a:spcAft>
                      </a:pPr>
                      <a:r>
                        <a:rPr lang="en-US" sz="1800" dirty="0">
                          <a:latin typeface="Cambria"/>
                          <a:ea typeface="ＭＳ 明朝"/>
                          <a:cs typeface="Times New Roman"/>
                        </a:rPr>
                        <a:t>Memphis, TN</a:t>
                      </a:r>
                    </a:p>
                  </a:txBody>
                  <a:tcPr marL="61328" marR="613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600" b="1" dirty="0">
                          <a:latin typeface="Calibri"/>
                          <a:ea typeface="Calibri"/>
                          <a:cs typeface="Times New Roman"/>
                        </a:rPr>
                        <a:t>Discretionary Funding</a:t>
                      </a:r>
                      <a:endParaRPr lang="en-US" sz="1600" dirty="0">
                        <a:latin typeface="Cambria"/>
                        <a:ea typeface="ＭＳ 明朝"/>
                        <a:cs typeface="Times New Roman"/>
                      </a:endParaRPr>
                    </a:p>
                  </a:txBody>
                  <a:tcPr marL="61328" marR="613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dirty="0">
                        <a:latin typeface="Cambria"/>
                        <a:ea typeface="ＭＳ 明朝"/>
                        <a:cs typeface="Times New Roman"/>
                      </a:endParaRPr>
                    </a:p>
                  </a:txBody>
                  <a:tcPr marL="61328" marR="613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1" dirty="0">
                          <a:latin typeface="Cambria"/>
                          <a:ea typeface="ＭＳ 明朝"/>
                          <a:cs typeface="Times New Roman"/>
                        </a:rPr>
                        <a:t>NCTSI</a:t>
                      </a:r>
                      <a:r>
                        <a:rPr lang="en-US" sz="1600" dirty="0">
                          <a:latin typeface="Cambria"/>
                          <a:ea typeface="ＭＳ 明朝"/>
                          <a:cs typeface="Times New Roman"/>
                        </a:rPr>
                        <a:t>, Systems of Care</a:t>
                      </a:r>
                    </a:p>
                  </a:txBody>
                  <a:tcPr marL="61328" marR="613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309703"/>
          <a:ext cx="8382004" cy="6277368"/>
        </p:xfrm>
        <a:graphic>
          <a:graphicData uri="http://schemas.openxmlformats.org/drawingml/2006/table">
            <a:tbl>
              <a:tblPr/>
              <a:tblGrid>
                <a:gridCol w="2095501"/>
                <a:gridCol w="2095501"/>
                <a:gridCol w="2095501"/>
                <a:gridCol w="2095501"/>
              </a:tblGrid>
              <a:tr h="440624">
                <a:tc gridSpan="4">
                  <a:txBody>
                    <a:bodyPr/>
                    <a:lstStyle/>
                    <a:p>
                      <a:pPr marL="0" marR="0" algn="ctr">
                        <a:lnSpc>
                          <a:spcPct val="115000"/>
                        </a:lnSpc>
                        <a:spcBef>
                          <a:spcPts val="0"/>
                        </a:spcBef>
                        <a:spcAft>
                          <a:spcPts val="0"/>
                        </a:spcAft>
                      </a:pPr>
                      <a:r>
                        <a:rPr lang="en-US" sz="2800" u="sng" dirty="0">
                          <a:latin typeface="Cambria"/>
                          <a:ea typeface="ＭＳ 明朝"/>
                          <a:cs typeface="Times New Roman"/>
                        </a:rPr>
                        <a:t>National Forum on Youth Violence Prevention Sites </a:t>
                      </a:r>
                      <a:endParaRPr lang="en-US" sz="2800" dirty="0">
                        <a:latin typeface="Cambria"/>
                        <a:ea typeface="ＭＳ 明朝"/>
                        <a:cs typeface="Times New Roman"/>
                      </a:endParaRPr>
                    </a:p>
                  </a:txBody>
                  <a:tcPr marL="41134" marR="4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14776">
                <a:tc>
                  <a:txBody>
                    <a:bodyPr/>
                    <a:lstStyle/>
                    <a:p>
                      <a:pPr marL="0" marR="0">
                        <a:lnSpc>
                          <a:spcPct val="115000"/>
                        </a:lnSpc>
                        <a:spcBef>
                          <a:spcPts val="0"/>
                        </a:spcBef>
                        <a:spcAft>
                          <a:spcPts val="0"/>
                        </a:spcAft>
                      </a:pPr>
                      <a:endParaRPr lang="en-US" sz="700" dirty="0">
                        <a:latin typeface="Cambria"/>
                        <a:ea typeface="ＭＳ 明朝"/>
                        <a:cs typeface="Times New Roman"/>
                      </a:endParaRPr>
                    </a:p>
                  </a:txBody>
                  <a:tcPr marL="41134" marR="4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2000" u="none" dirty="0">
                          <a:latin typeface="Cambria"/>
                          <a:ea typeface="ＭＳ 明朝"/>
                          <a:cs typeface="Times New Roman"/>
                        </a:rPr>
                        <a:t>ACYF </a:t>
                      </a:r>
                    </a:p>
                  </a:txBody>
                  <a:tcPr marL="41134" marR="4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2000" u="none" dirty="0">
                          <a:latin typeface="Cambria"/>
                          <a:ea typeface="ＭＳ 明朝"/>
                          <a:cs typeface="Times New Roman"/>
                        </a:rPr>
                        <a:t>CDC</a:t>
                      </a:r>
                    </a:p>
                  </a:txBody>
                  <a:tcPr marL="41134" marR="4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2000" u="none" dirty="0">
                          <a:latin typeface="Cambria"/>
                          <a:ea typeface="ＭＳ 明朝"/>
                          <a:cs typeface="Times New Roman"/>
                        </a:rPr>
                        <a:t>SAMHSA</a:t>
                      </a:r>
                    </a:p>
                  </a:txBody>
                  <a:tcPr marL="41134" marR="4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461194">
                <a:tc>
                  <a:txBody>
                    <a:bodyPr/>
                    <a:lstStyle/>
                    <a:p>
                      <a:pPr marL="0" marR="0">
                        <a:lnSpc>
                          <a:spcPct val="115000"/>
                        </a:lnSpc>
                        <a:spcBef>
                          <a:spcPts val="0"/>
                        </a:spcBef>
                        <a:spcAft>
                          <a:spcPts val="0"/>
                        </a:spcAft>
                      </a:pPr>
                      <a:r>
                        <a:rPr lang="en-US" sz="1800" dirty="0">
                          <a:latin typeface="Cambria"/>
                          <a:ea typeface="ＭＳ 明朝"/>
                          <a:cs typeface="Times New Roman"/>
                        </a:rPr>
                        <a:t>Boston, MA</a:t>
                      </a:r>
                    </a:p>
                  </a:txBody>
                  <a:tcPr marL="41134" marR="4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400" b="1" dirty="0">
                          <a:latin typeface="Calibri"/>
                          <a:ea typeface="Calibri"/>
                          <a:cs typeface="Times New Roman"/>
                        </a:rPr>
                        <a:t>Discretionary Funding,</a:t>
                      </a:r>
                      <a:r>
                        <a:rPr lang="en-US" sz="1400" dirty="0">
                          <a:latin typeface="Calibri"/>
                          <a:ea typeface="Calibri"/>
                          <a:cs typeface="Times New Roman"/>
                        </a:rPr>
                        <a:t> Title IV-E Waiver</a:t>
                      </a:r>
                      <a:endParaRPr lang="en-US" sz="1400" dirty="0">
                        <a:latin typeface="Cambria"/>
                        <a:ea typeface="ＭＳ 明朝"/>
                        <a:cs typeface="Times New Roman"/>
                      </a:endParaRPr>
                    </a:p>
                  </a:txBody>
                  <a:tcPr marL="41134" marR="4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b="1" dirty="0">
                          <a:latin typeface="Cambria"/>
                          <a:ea typeface="ＭＳ 明朝"/>
                          <a:cs typeface="Times New Roman"/>
                        </a:rPr>
                        <a:t>STRYVE,</a:t>
                      </a:r>
                      <a:r>
                        <a:rPr lang="en-US" sz="1400" dirty="0">
                          <a:solidFill>
                            <a:srgbClr val="1F497D"/>
                          </a:solidFill>
                          <a:latin typeface="Cambria"/>
                          <a:ea typeface="ＭＳ 明朝"/>
                          <a:cs typeface="Times New Roman"/>
                        </a:rPr>
                        <a:t> </a:t>
                      </a:r>
                      <a:r>
                        <a:rPr lang="en-US" sz="1400" b="1" dirty="0">
                          <a:latin typeface="Cambria"/>
                          <a:ea typeface="ＭＳ 明朝"/>
                          <a:cs typeface="Times New Roman"/>
                        </a:rPr>
                        <a:t>UNITY City Network</a:t>
                      </a:r>
                      <a:endParaRPr lang="en-US" sz="1400" dirty="0">
                        <a:latin typeface="Cambria"/>
                        <a:ea typeface="ＭＳ 明朝"/>
                        <a:cs typeface="Times New Roman"/>
                      </a:endParaRPr>
                    </a:p>
                  </a:txBody>
                  <a:tcPr marL="41134" marR="4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b="1" dirty="0">
                          <a:latin typeface="Cambria"/>
                          <a:ea typeface="ＭＳ 明朝"/>
                          <a:cs typeface="Times New Roman"/>
                        </a:rPr>
                        <a:t>SATED, DFC</a:t>
                      </a:r>
                      <a:endParaRPr lang="en-US" sz="1400" dirty="0">
                        <a:latin typeface="Cambria"/>
                        <a:ea typeface="ＭＳ 明朝"/>
                        <a:cs typeface="Times New Roman"/>
                      </a:endParaRPr>
                    </a:p>
                  </a:txBody>
                  <a:tcPr marL="41134" marR="4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3">
                <a:tc>
                  <a:txBody>
                    <a:bodyPr/>
                    <a:lstStyle/>
                    <a:p>
                      <a:pPr marL="0" marR="0">
                        <a:lnSpc>
                          <a:spcPct val="115000"/>
                        </a:lnSpc>
                        <a:spcBef>
                          <a:spcPts val="0"/>
                        </a:spcBef>
                        <a:spcAft>
                          <a:spcPts val="0"/>
                        </a:spcAft>
                      </a:pPr>
                      <a:r>
                        <a:rPr lang="en-US" sz="1800" dirty="0">
                          <a:latin typeface="Cambria"/>
                          <a:ea typeface="ＭＳ 明朝"/>
                          <a:cs typeface="Times New Roman"/>
                        </a:rPr>
                        <a:t>Camden, NJ</a:t>
                      </a:r>
                    </a:p>
                  </a:txBody>
                  <a:tcPr marL="41134" marR="4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nSpc>
                          <a:spcPct val="115000"/>
                        </a:lnSpc>
                        <a:spcBef>
                          <a:spcPts val="0"/>
                        </a:spcBef>
                        <a:spcAft>
                          <a:spcPts val="0"/>
                        </a:spcAft>
                      </a:pPr>
                      <a:endParaRPr lang="en-US" sz="1400" dirty="0">
                        <a:latin typeface="Cambria"/>
                        <a:ea typeface="ＭＳ 明朝"/>
                        <a:cs typeface="Times New Roman"/>
                      </a:endParaRPr>
                    </a:p>
                  </a:txBody>
                  <a:tcPr marL="41134" marR="4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Cambria"/>
                          <a:ea typeface="ＭＳ 明朝"/>
                          <a:cs typeface="Times New Roman"/>
                        </a:rPr>
                        <a:t>UNITY City Network</a:t>
                      </a:r>
                    </a:p>
                  </a:txBody>
                  <a:tcPr marL="41134" marR="4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Cambria"/>
                          <a:ea typeface="ＭＳ 明朝"/>
                          <a:cs typeface="Times New Roman"/>
                        </a:rPr>
                        <a:t>NCTSI</a:t>
                      </a:r>
                    </a:p>
                  </a:txBody>
                  <a:tcPr marL="41134" marR="4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83744">
                <a:tc>
                  <a:txBody>
                    <a:bodyPr/>
                    <a:lstStyle/>
                    <a:p>
                      <a:pPr marL="0" marR="0">
                        <a:lnSpc>
                          <a:spcPct val="115000"/>
                        </a:lnSpc>
                        <a:spcBef>
                          <a:spcPts val="0"/>
                        </a:spcBef>
                        <a:spcAft>
                          <a:spcPts val="0"/>
                        </a:spcAft>
                      </a:pPr>
                      <a:r>
                        <a:rPr lang="en-US" sz="1800" dirty="0">
                          <a:latin typeface="Cambria"/>
                          <a:ea typeface="ＭＳ 明朝"/>
                          <a:cs typeface="Times New Roman"/>
                        </a:rPr>
                        <a:t>Chicago, IL</a:t>
                      </a:r>
                    </a:p>
                  </a:txBody>
                  <a:tcPr marL="41134" marR="4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400" b="1" dirty="0">
                          <a:latin typeface="Calibri"/>
                          <a:ea typeface="Calibri"/>
                          <a:cs typeface="Times New Roman"/>
                        </a:rPr>
                        <a:t>Discretionary Funding, </a:t>
                      </a:r>
                      <a:r>
                        <a:rPr lang="en-US" sz="1400" dirty="0">
                          <a:latin typeface="Calibri"/>
                          <a:ea typeface="Calibri"/>
                          <a:cs typeface="Times New Roman"/>
                        </a:rPr>
                        <a:t>Title IV-E Waiver</a:t>
                      </a:r>
                      <a:endParaRPr lang="en-US" sz="1400" dirty="0">
                        <a:latin typeface="Cambria"/>
                        <a:ea typeface="ＭＳ 明朝"/>
                        <a:cs typeface="Times New Roman"/>
                      </a:endParaRPr>
                    </a:p>
                  </a:txBody>
                  <a:tcPr marL="41134" marR="4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Cambria"/>
                          <a:ea typeface="ＭＳ 明朝"/>
                          <a:cs typeface="Times New Roman"/>
                        </a:rPr>
                        <a:t>Academic Centers of Excellence on Youth Violence Prevention, </a:t>
                      </a:r>
                      <a:r>
                        <a:rPr lang="en-US" sz="1400" b="1" dirty="0">
                          <a:latin typeface="Cambria"/>
                          <a:ea typeface="ＭＳ 明朝"/>
                          <a:cs typeface="Times New Roman"/>
                        </a:rPr>
                        <a:t>Dating Matters, UNITY City Network</a:t>
                      </a:r>
                      <a:endParaRPr lang="en-US" sz="1400" dirty="0">
                        <a:latin typeface="Cambria"/>
                        <a:ea typeface="ＭＳ 明朝"/>
                        <a:cs typeface="Times New Roman"/>
                      </a:endParaRPr>
                    </a:p>
                  </a:txBody>
                  <a:tcPr marL="41134" marR="4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b="1" dirty="0">
                          <a:latin typeface="Cambria"/>
                          <a:ea typeface="ＭＳ 明朝"/>
                          <a:cs typeface="Times New Roman"/>
                        </a:rPr>
                        <a:t>Teen Court, NCTSI</a:t>
                      </a:r>
                      <a:r>
                        <a:rPr lang="en-US" sz="1400" dirty="0">
                          <a:latin typeface="Cambria"/>
                          <a:ea typeface="ＭＳ 明朝"/>
                          <a:cs typeface="Times New Roman"/>
                        </a:rPr>
                        <a:t>, SATED</a:t>
                      </a:r>
                    </a:p>
                  </a:txBody>
                  <a:tcPr marL="41134" marR="4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42894">
                <a:tc>
                  <a:txBody>
                    <a:bodyPr/>
                    <a:lstStyle/>
                    <a:p>
                      <a:pPr marL="0" marR="0">
                        <a:lnSpc>
                          <a:spcPct val="115000"/>
                        </a:lnSpc>
                        <a:spcBef>
                          <a:spcPts val="0"/>
                        </a:spcBef>
                        <a:spcAft>
                          <a:spcPts val="0"/>
                        </a:spcAft>
                      </a:pPr>
                      <a:r>
                        <a:rPr lang="en-US" sz="1800" dirty="0">
                          <a:latin typeface="Cambria"/>
                          <a:ea typeface="ＭＳ 明朝"/>
                          <a:cs typeface="Times New Roman"/>
                        </a:rPr>
                        <a:t>Detroit, MI</a:t>
                      </a:r>
                    </a:p>
                  </a:txBody>
                  <a:tcPr marL="41134" marR="4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400" b="1" dirty="0">
                          <a:latin typeface="Calibri"/>
                          <a:ea typeface="Calibri"/>
                          <a:cs typeface="Times New Roman"/>
                        </a:rPr>
                        <a:t>Discretionary Funding, </a:t>
                      </a:r>
                      <a:r>
                        <a:rPr lang="en-US" sz="1400" dirty="0">
                          <a:latin typeface="Calibri"/>
                          <a:ea typeface="Calibri"/>
                          <a:cs typeface="Times New Roman"/>
                        </a:rPr>
                        <a:t>Title IV-E Waiver</a:t>
                      </a:r>
                      <a:endParaRPr lang="en-US" sz="1400" dirty="0">
                        <a:latin typeface="Cambria"/>
                        <a:ea typeface="ＭＳ 明朝"/>
                        <a:cs typeface="Times New Roman"/>
                      </a:endParaRPr>
                    </a:p>
                  </a:txBody>
                  <a:tcPr marL="41134" marR="4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Cambria"/>
                          <a:ea typeface="ＭＳ 明朝"/>
                          <a:cs typeface="Times New Roman"/>
                        </a:rPr>
                        <a:t>Academic Centers of Excellence on Youth Violence Prevention, </a:t>
                      </a:r>
                      <a:r>
                        <a:rPr lang="en-US" sz="1400" b="1" dirty="0">
                          <a:latin typeface="Cambria"/>
                          <a:ea typeface="ＭＳ 明朝"/>
                          <a:cs typeface="Times New Roman"/>
                        </a:rPr>
                        <a:t>UNITY City Network</a:t>
                      </a:r>
                      <a:endParaRPr lang="en-US" sz="1400" dirty="0">
                        <a:latin typeface="Cambria"/>
                        <a:ea typeface="ＭＳ 明朝"/>
                        <a:cs typeface="Times New Roman"/>
                      </a:endParaRPr>
                    </a:p>
                  </a:txBody>
                  <a:tcPr marL="41134" marR="4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Cambria"/>
                          <a:ea typeface="ＭＳ 明朝"/>
                          <a:cs typeface="Times New Roman"/>
                        </a:rPr>
                        <a:t>Teen Court, NCTSI, Project LAUNCH</a:t>
                      </a:r>
                    </a:p>
                  </a:txBody>
                  <a:tcPr marL="41134" marR="4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3">
                <a:tc>
                  <a:txBody>
                    <a:bodyPr/>
                    <a:lstStyle/>
                    <a:p>
                      <a:pPr marL="0" marR="0">
                        <a:lnSpc>
                          <a:spcPct val="115000"/>
                        </a:lnSpc>
                        <a:spcBef>
                          <a:spcPts val="0"/>
                        </a:spcBef>
                        <a:spcAft>
                          <a:spcPts val="0"/>
                        </a:spcAft>
                      </a:pPr>
                      <a:r>
                        <a:rPr lang="en-US" sz="1800" dirty="0">
                          <a:latin typeface="Cambria"/>
                          <a:ea typeface="ＭＳ 明朝"/>
                          <a:cs typeface="Times New Roman"/>
                        </a:rPr>
                        <a:t>Memphis, TN</a:t>
                      </a:r>
                    </a:p>
                  </a:txBody>
                  <a:tcPr marL="41134" marR="4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400" b="1" dirty="0">
                          <a:latin typeface="Calibri"/>
                          <a:ea typeface="Calibri"/>
                          <a:cs typeface="Times New Roman"/>
                        </a:rPr>
                        <a:t>Discretionary Funding</a:t>
                      </a:r>
                      <a:endParaRPr lang="en-US" sz="1400" dirty="0">
                        <a:latin typeface="Cambria"/>
                        <a:ea typeface="ＭＳ 明朝"/>
                        <a:cs typeface="Times New Roman"/>
                      </a:endParaRPr>
                    </a:p>
                  </a:txBody>
                  <a:tcPr marL="41134" marR="4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400" dirty="0">
                        <a:latin typeface="Cambria"/>
                        <a:ea typeface="ＭＳ 明朝"/>
                        <a:cs typeface="Times New Roman"/>
                      </a:endParaRPr>
                    </a:p>
                  </a:txBody>
                  <a:tcPr marL="41134" marR="4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b="1" dirty="0">
                          <a:latin typeface="Cambria"/>
                          <a:ea typeface="ＭＳ 明朝"/>
                          <a:cs typeface="Times New Roman"/>
                        </a:rPr>
                        <a:t>NCTSI</a:t>
                      </a:r>
                      <a:r>
                        <a:rPr lang="en-US" sz="1400" dirty="0">
                          <a:latin typeface="Cambria"/>
                          <a:ea typeface="ＭＳ 明朝"/>
                          <a:cs typeface="Times New Roman"/>
                        </a:rPr>
                        <a:t>, Systems of Care</a:t>
                      </a:r>
                    </a:p>
                  </a:txBody>
                  <a:tcPr marL="41134" marR="4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3">
                <a:tc>
                  <a:txBody>
                    <a:bodyPr/>
                    <a:lstStyle/>
                    <a:p>
                      <a:pPr marL="0" marR="0">
                        <a:lnSpc>
                          <a:spcPct val="115000"/>
                        </a:lnSpc>
                        <a:spcBef>
                          <a:spcPts val="0"/>
                        </a:spcBef>
                        <a:spcAft>
                          <a:spcPts val="0"/>
                        </a:spcAft>
                      </a:pPr>
                      <a:r>
                        <a:rPr lang="en-US" sz="1800" dirty="0">
                          <a:latin typeface="Cambria"/>
                          <a:ea typeface="ＭＳ 明朝"/>
                          <a:cs typeface="Times New Roman"/>
                        </a:rPr>
                        <a:t>Minneapolis, MN, </a:t>
                      </a:r>
                    </a:p>
                  </a:txBody>
                  <a:tcPr marL="41134" marR="4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nSpc>
                          <a:spcPct val="115000"/>
                        </a:lnSpc>
                        <a:spcBef>
                          <a:spcPts val="0"/>
                        </a:spcBef>
                        <a:spcAft>
                          <a:spcPts val="0"/>
                        </a:spcAft>
                      </a:pPr>
                      <a:endParaRPr lang="en-US" sz="1400" dirty="0">
                        <a:latin typeface="Cambria"/>
                        <a:ea typeface="ＭＳ 明朝"/>
                        <a:cs typeface="Times New Roman"/>
                      </a:endParaRPr>
                    </a:p>
                  </a:txBody>
                  <a:tcPr marL="41134" marR="4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b="1" dirty="0">
                          <a:latin typeface="Cambria"/>
                          <a:ea typeface="ＭＳ 明朝"/>
                          <a:cs typeface="Times New Roman"/>
                        </a:rPr>
                        <a:t>UNITY City Network</a:t>
                      </a:r>
                      <a:endParaRPr lang="en-US" sz="1400" dirty="0">
                        <a:latin typeface="Cambria"/>
                        <a:ea typeface="ＭＳ 明朝"/>
                        <a:cs typeface="Times New Roman"/>
                      </a:endParaRPr>
                    </a:p>
                  </a:txBody>
                  <a:tcPr marL="41134" marR="4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b="1" dirty="0">
                          <a:latin typeface="Cambria"/>
                          <a:ea typeface="ＭＳ 明朝"/>
                          <a:cs typeface="Times New Roman"/>
                        </a:rPr>
                        <a:t>NCTSI</a:t>
                      </a:r>
                      <a:r>
                        <a:rPr lang="en-US" sz="1400" dirty="0">
                          <a:latin typeface="Cambria"/>
                          <a:ea typeface="ＭＳ 明朝"/>
                          <a:cs typeface="Times New Roman"/>
                        </a:rPr>
                        <a:t>, DFC</a:t>
                      </a:r>
                    </a:p>
                  </a:txBody>
                  <a:tcPr marL="41134" marR="4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3">
                <a:tc>
                  <a:txBody>
                    <a:bodyPr/>
                    <a:lstStyle/>
                    <a:p>
                      <a:pPr marL="0" marR="0">
                        <a:lnSpc>
                          <a:spcPct val="115000"/>
                        </a:lnSpc>
                        <a:spcBef>
                          <a:spcPts val="0"/>
                        </a:spcBef>
                        <a:spcAft>
                          <a:spcPts val="0"/>
                        </a:spcAft>
                      </a:pPr>
                      <a:r>
                        <a:rPr lang="en-US" sz="1800" dirty="0">
                          <a:latin typeface="Cambria"/>
                          <a:ea typeface="ＭＳ 明朝"/>
                          <a:cs typeface="Times New Roman"/>
                        </a:rPr>
                        <a:t>New Orleans, LA</a:t>
                      </a:r>
                    </a:p>
                  </a:txBody>
                  <a:tcPr marL="41134" marR="4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400" b="1" dirty="0">
                          <a:latin typeface="Calibri"/>
                          <a:ea typeface="Calibri"/>
                          <a:cs typeface="Times New Roman"/>
                        </a:rPr>
                        <a:t>Discretionary Funding</a:t>
                      </a:r>
                      <a:endParaRPr lang="en-US" sz="1400" dirty="0">
                        <a:latin typeface="Cambria"/>
                        <a:ea typeface="ＭＳ 明朝"/>
                        <a:cs typeface="Times New Roman"/>
                      </a:endParaRPr>
                    </a:p>
                  </a:txBody>
                  <a:tcPr marL="41134" marR="4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b="1" dirty="0">
                          <a:latin typeface="Cambria"/>
                          <a:ea typeface="ＭＳ 明朝"/>
                          <a:cs typeface="Times New Roman"/>
                        </a:rPr>
                        <a:t>UNITY City Network</a:t>
                      </a:r>
                      <a:endParaRPr lang="en-US" sz="1400" dirty="0">
                        <a:latin typeface="Cambria"/>
                        <a:ea typeface="ＭＳ 明朝"/>
                        <a:cs typeface="Times New Roman"/>
                      </a:endParaRPr>
                    </a:p>
                  </a:txBody>
                  <a:tcPr marL="41134" marR="4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Cambria"/>
                          <a:ea typeface="ＭＳ 明朝"/>
                          <a:cs typeface="Times New Roman"/>
                        </a:rPr>
                        <a:t>NCTSI, SATED</a:t>
                      </a:r>
                    </a:p>
                  </a:txBody>
                  <a:tcPr marL="41134" marR="4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1194">
                <a:tc>
                  <a:txBody>
                    <a:bodyPr/>
                    <a:lstStyle/>
                    <a:p>
                      <a:pPr marL="0" marR="0">
                        <a:lnSpc>
                          <a:spcPct val="115000"/>
                        </a:lnSpc>
                        <a:spcBef>
                          <a:spcPts val="0"/>
                        </a:spcBef>
                        <a:spcAft>
                          <a:spcPts val="0"/>
                        </a:spcAft>
                      </a:pPr>
                      <a:r>
                        <a:rPr lang="en-US" sz="1800" dirty="0">
                          <a:latin typeface="Cambria"/>
                          <a:ea typeface="ＭＳ 明朝"/>
                          <a:cs typeface="Times New Roman"/>
                        </a:rPr>
                        <a:t>Philadelphia, PA</a:t>
                      </a:r>
                    </a:p>
                  </a:txBody>
                  <a:tcPr marL="41134" marR="4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400" b="1" dirty="0">
                          <a:latin typeface="Calibri"/>
                          <a:ea typeface="Calibri"/>
                          <a:cs typeface="Times New Roman"/>
                        </a:rPr>
                        <a:t>Discretionary Funding, </a:t>
                      </a:r>
                      <a:r>
                        <a:rPr lang="en-US" sz="1400" dirty="0">
                          <a:latin typeface="Calibri"/>
                          <a:ea typeface="Calibri"/>
                          <a:cs typeface="Times New Roman"/>
                        </a:rPr>
                        <a:t>Title IV-E Waiver</a:t>
                      </a:r>
                      <a:endParaRPr lang="en-US" sz="1400" dirty="0">
                        <a:latin typeface="Cambria"/>
                        <a:ea typeface="ＭＳ 明朝"/>
                        <a:cs typeface="Times New Roman"/>
                      </a:endParaRPr>
                    </a:p>
                  </a:txBody>
                  <a:tcPr marL="41134" marR="4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400" dirty="0">
                        <a:latin typeface="Cambria"/>
                        <a:ea typeface="ＭＳ 明朝"/>
                        <a:cs typeface="Times New Roman"/>
                      </a:endParaRPr>
                    </a:p>
                  </a:txBody>
                  <a:tcPr marL="41134" marR="4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b="1" dirty="0">
                          <a:latin typeface="Cambria"/>
                          <a:ea typeface="ＭＳ 明朝"/>
                          <a:cs typeface="Times New Roman"/>
                        </a:rPr>
                        <a:t>NCTSI, </a:t>
                      </a:r>
                      <a:r>
                        <a:rPr lang="en-US" sz="1400" dirty="0">
                          <a:latin typeface="Cambria"/>
                          <a:ea typeface="ＭＳ 明朝"/>
                          <a:cs typeface="Times New Roman"/>
                        </a:rPr>
                        <a:t>Drug Free Communities</a:t>
                      </a:r>
                    </a:p>
                  </a:txBody>
                  <a:tcPr marL="41134" marR="4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4349">
                <a:tc>
                  <a:txBody>
                    <a:bodyPr/>
                    <a:lstStyle/>
                    <a:p>
                      <a:pPr marL="0" marR="0">
                        <a:lnSpc>
                          <a:spcPct val="115000"/>
                        </a:lnSpc>
                        <a:spcBef>
                          <a:spcPts val="0"/>
                        </a:spcBef>
                        <a:spcAft>
                          <a:spcPts val="0"/>
                        </a:spcAft>
                      </a:pPr>
                      <a:r>
                        <a:rPr lang="en-US" sz="1800" dirty="0">
                          <a:latin typeface="Cambria"/>
                          <a:ea typeface="ＭＳ 明朝"/>
                          <a:cs typeface="Times New Roman"/>
                        </a:rPr>
                        <a:t>Salinas, CA</a:t>
                      </a:r>
                    </a:p>
                  </a:txBody>
                  <a:tcPr marL="41134" marR="4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400" dirty="0">
                          <a:latin typeface="Calibri"/>
                          <a:ea typeface="Calibri"/>
                          <a:cs typeface="Times New Roman"/>
                        </a:rPr>
                        <a:t>Discretionary Funding</a:t>
                      </a:r>
                      <a:endParaRPr lang="en-US" sz="1400" dirty="0">
                        <a:latin typeface="Cambria"/>
                        <a:ea typeface="ＭＳ 明朝"/>
                        <a:cs typeface="Times New Roman"/>
                      </a:endParaRPr>
                    </a:p>
                  </a:txBody>
                  <a:tcPr marL="41134" marR="4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b="1" dirty="0">
                          <a:latin typeface="Cambria"/>
                          <a:ea typeface="ＭＳ 明朝"/>
                          <a:cs typeface="Times New Roman"/>
                        </a:rPr>
                        <a:t>STRYVE, </a:t>
                      </a:r>
                      <a:r>
                        <a:rPr lang="en-US" sz="1400" dirty="0">
                          <a:latin typeface="Cambria"/>
                          <a:ea typeface="ＭＳ 明朝"/>
                          <a:cs typeface="Times New Roman"/>
                        </a:rPr>
                        <a:t>Dating Matters, </a:t>
                      </a:r>
                      <a:r>
                        <a:rPr lang="en-US" sz="1400" b="1" dirty="0">
                          <a:latin typeface="Cambria"/>
                          <a:ea typeface="ＭＳ 明朝"/>
                          <a:cs typeface="Times New Roman"/>
                        </a:rPr>
                        <a:t>UNITY City Network</a:t>
                      </a:r>
                      <a:endParaRPr lang="en-US" sz="1400" dirty="0">
                        <a:latin typeface="Cambria"/>
                        <a:ea typeface="ＭＳ 明朝"/>
                        <a:cs typeface="Times New Roman"/>
                      </a:endParaRPr>
                    </a:p>
                  </a:txBody>
                  <a:tcPr marL="41134" marR="4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Cambria"/>
                          <a:ea typeface="ＭＳ 明朝"/>
                          <a:cs typeface="Times New Roman"/>
                        </a:rPr>
                        <a:t>Teen Court, NCTSI, Drug Free Communities</a:t>
                      </a:r>
                    </a:p>
                  </a:txBody>
                  <a:tcPr marL="41134" marR="4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4349">
                <a:tc>
                  <a:txBody>
                    <a:bodyPr/>
                    <a:lstStyle/>
                    <a:p>
                      <a:pPr marL="0" marR="0">
                        <a:lnSpc>
                          <a:spcPct val="115000"/>
                        </a:lnSpc>
                        <a:spcBef>
                          <a:spcPts val="0"/>
                        </a:spcBef>
                        <a:spcAft>
                          <a:spcPts val="0"/>
                        </a:spcAft>
                      </a:pPr>
                      <a:r>
                        <a:rPr lang="en-US" sz="1800" dirty="0">
                          <a:latin typeface="Cambria"/>
                          <a:ea typeface="ＭＳ 明朝"/>
                          <a:cs typeface="Times New Roman"/>
                        </a:rPr>
                        <a:t>San Jose, CA</a:t>
                      </a:r>
                    </a:p>
                  </a:txBody>
                  <a:tcPr marL="41134" marR="4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400" b="1" dirty="0">
                          <a:latin typeface="Calibri"/>
                          <a:ea typeface="Calibri"/>
                          <a:cs typeface="Times New Roman"/>
                        </a:rPr>
                        <a:t>Discretionary Funding</a:t>
                      </a:r>
                      <a:endParaRPr lang="en-US" sz="1400" dirty="0">
                        <a:latin typeface="Cambria"/>
                        <a:ea typeface="ＭＳ 明朝"/>
                        <a:cs typeface="Times New Roman"/>
                      </a:endParaRPr>
                    </a:p>
                  </a:txBody>
                  <a:tcPr marL="41134" marR="4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Cambria"/>
                          <a:ea typeface="ＭＳ 明朝"/>
                          <a:cs typeface="Times New Roman"/>
                        </a:rPr>
                        <a:t>STRYVE, Dating Matters</a:t>
                      </a:r>
                    </a:p>
                  </a:txBody>
                  <a:tcPr marL="41134" marR="4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Cambria"/>
                          <a:ea typeface="ＭＳ 明朝"/>
                          <a:cs typeface="Times New Roman"/>
                        </a:rPr>
                        <a:t>Teen Court, NCTSI, Drug Free Communities</a:t>
                      </a:r>
                    </a:p>
                  </a:txBody>
                  <a:tcPr marL="41134" marR="411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103</TotalTime>
  <Words>602</Words>
  <Application>Microsoft Office PowerPoint</Application>
  <PresentationFormat>On-screen Show (4:3)</PresentationFormat>
  <Paragraphs>104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Origin</vt:lpstr>
      <vt:lpstr>Defending Childhood Task Force Report: HHS Tentative Priorities </vt:lpstr>
      <vt:lpstr>HHS Tentative Priorities </vt:lpstr>
      <vt:lpstr>Slide 3</vt:lpstr>
      <vt:lpstr>Slide 4</vt:lpstr>
      <vt:lpstr>Slide 5</vt:lpstr>
      <vt:lpstr>Slide 6</vt:lpstr>
      <vt:lpstr>Slide 7</vt:lpstr>
    </vt:vector>
  </TitlesOfParts>
  <Company>DHHS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Defending Childhood Task Force Report: HHS Tentative Priorities </dc:title>
  <dc:creator>Flatow </dc:creator>
  <cp:lastModifiedBy>DHHS</cp:lastModifiedBy>
  <cp:revision>13</cp:revision>
  <dcterms:created xsi:type="dcterms:W3CDTF">2013-04-11T15:10:01Z</dcterms:created>
  <dcterms:modified xsi:type="dcterms:W3CDTF">2013-04-11T20:42:59Z</dcterms:modified>
</cp:coreProperties>
</file>